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2" r:id="rId3"/>
    <p:sldId id="280" r:id="rId4"/>
    <p:sldId id="257" r:id="rId5"/>
    <p:sldId id="286" r:id="rId6"/>
    <p:sldId id="259" r:id="rId7"/>
    <p:sldId id="261" r:id="rId8"/>
    <p:sldId id="262" r:id="rId9"/>
    <p:sldId id="265" r:id="rId10"/>
    <p:sldId id="260" r:id="rId11"/>
    <p:sldId id="263" r:id="rId12"/>
    <p:sldId id="267" r:id="rId13"/>
    <p:sldId id="273" r:id="rId14"/>
    <p:sldId id="269" r:id="rId15"/>
    <p:sldId id="275" r:id="rId16"/>
    <p:sldId id="276" r:id="rId17"/>
    <p:sldId id="284" r:id="rId18"/>
    <p:sldId id="288" r:id="rId19"/>
    <p:sldId id="289" r:id="rId20"/>
    <p:sldId id="287" r:id="rId21"/>
    <p:sldId id="278" r:id="rId22"/>
    <p:sldId id="285" r:id="rId23"/>
    <p:sldId id="282" r:id="rId24"/>
    <p:sldId id="283" r:id="rId25"/>
    <p:sldId id="281" r:id="rId26"/>
    <p:sldId id="264" r:id="rId27"/>
    <p:sldId id="268" r:id="rId28"/>
    <p:sldId id="266" r:id="rId29"/>
    <p:sldId id="258" r:id="rId30"/>
    <p:sldId id="270" r:id="rId31"/>
    <p:sldId id="271" r:id="rId32"/>
    <p:sldId id="274" r:id="rId33"/>
    <p:sldId id="279" r:id="rId34"/>
  </p:sldIdLst>
  <p:sldSz cx="12192000" cy="6858000"/>
  <p:notesSz cx="6858000" cy="9144000"/>
  <p:defaultTextStyle>
    <a:defPPr>
      <a:defRPr lang="ar-L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7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L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E9611221-FC07-4D2E-A263-659E35282A6B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L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L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B3C9B442-3720-42E5-9D0A-9D4886C87C40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07335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L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9B442-3720-42E5-9D0A-9D4886C87C40}" type="slidenum">
              <a:rPr lang="ar-LB" smtClean="0"/>
              <a:t>6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82268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L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9B442-3720-42E5-9D0A-9D4886C87C40}" type="slidenum">
              <a:rPr lang="ar-LB" smtClean="0"/>
              <a:t>7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761630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L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9B442-3720-42E5-9D0A-9D4886C87C40}" type="slidenum">
              <a:rPr lang="ar-LB" smtClean="0"/>
              <a:t>30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48576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L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943149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30699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278786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6935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9588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93682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21170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53797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L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69029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417048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949103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L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L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59316-55D1-4EDE-AF58-E4DABE38F812}" type="datetimeFigureOut">
              <a:rPr lang="ar-LB" smtClean="0"/>
              <a:t>01/05/1442</a:t>
            </a:fld>
            <a:endParaRPr lang="ar-L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L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ECADC-21C0-4B9E-BC82-639AB5429E3B}" type="slidenum">
              <a:rPr lang="ar-LB" smtClean="0"/>
              <a:t>‹#›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82331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L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pictures.net/en/view-image.php?image=320370&amp;picture=corona-virus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ublicdomainpictures.net/en/view-image.php?image=320376&amp;picture=corona-virus" TargetMode="Externa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 معلومات عن اليوم العالمي للغة العربية | المصري اليو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532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5832764"/>
            <a:ext cx="12192000" cy="101566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LB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إعداد: تلامذة الأساسيّ التّاسع 5 - 6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3633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61114" y="4911896"/>
            <a:ext cx="5469767" cy="923330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LB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18 كانون الأوّل 2020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088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كورونا اليوم: أخطر يومين يمر بهما المصاب.. و4 أعراض قد تظهر | مصراوى">
            <a:extLst>
              <a:ext uri="{FF2B5EF4-FFF2-40B4-BE49-F238E27FC236}">
                <a16:creationId xmlns:a16="http://schemas.microsoft.com/office/drawing/2014/main" xmlns="" id="{2DD20DCD-D17D-4AEC-A198-BC676C586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271" y="963783"/>
            <a:ext cx="5299969" cy="25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63FD981-C777-4094-986E-8012BB499233}"/>
              </a:ext>
            </a:extLst>
          </p:cNvPr>
          <p:cNvSpPr txBox="1"/>
          <p:nvPr/>
        </p:nvSpPr>
        <p:spPr>
          <a:xfrm>
            <a:off x="4434396" y="166255"/>
            <a:ext cx="3036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LB" sz="44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فيروس كورونا</a:t>
            </a:r>
            <a:endParaRPr lang="en-US" sz="44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8C78E4-EF45-4A46-B22E-93A7A4B56DDB}"/>
              </a:ext>
            </a:extLst>
          </p:cNvPr>
          <p:cNvSpPr txBox="1"/>
          <p:nvPr/>
        </p:nvSpPr>
        <p:spPr>
          <a:xfrm>
            <a:off x="7402495" y="3667752"/>
            <a:ext cx="3719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ما هو فايروس كورونا؟</a:t>
            </a:r>
            <a:endParaRPr lang="en-US" sz="32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Picture 4" descr="فيروس كورونا: ما هي أعراض الإصابة به وكيف تقي نفسك منه؟ - BBC News عربي">
            <a:extLst>
              <a:ext uri="{FF2B5EF4-FFF2-40B4-BE49-F238E27FC236}">
                <a16:creationId xmlns:a16="http://schemas.microsoft.com/office/drawing/2014/main" xmlns="" id="{BE2F1530-0CCF-486B-9436-60ABA2057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78" y="963783"/>
            <a:ext cx="5007007" cy="25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0EF7AB-CF33-4572-A3B8-3223A52AA3C8}"/>
              </a:ext>
            </a:extLst>
          </p:cNvPr>
          <p:cNvSpPr txBox="1"/>
          <p:nvPr/>
        </p:nvSpPr>
        <p:spPr>
          <a:xfrm>
            <a:off x="5493798" y="295092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9BC6B94-F2B6-462A-AA93-401672C735ED}"/>
              </a:ext>
            </a:extLst>
          </p:cNvPr>
          <p:cNvSpPr txBox="1"/>
          <p:nvPr/>
        </p:nvSpPr>
        <p:spPr>
          <a:xfrm>
            <a:off x="504546" y="4216983"/>
            <a:ext cx="10635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3600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ar-LB" sz="3600" dirty="0">
                <a:solidFill>
                  <a:schemeClr val="accent6">
                    <a:lumMod val="75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هو مرض معدٍ يصيب الإنسان بطرق مختلفة. قد يسبّب الموت ومعظم المصابين به يتعافون من دون الدّخول إلى المستشفى.</a:t>
            </a:r>
          </a:p>
          <a:p>
            <a:r>
              <a:rPr lang="ar-LB" sz="360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73466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84909" y="612202"/>
            <a:ext cx="1119447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كورونا جائحة خطيرة تنتشر بسرعة كبيرة.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LB" altLang="ar-LB" sz="3600" b="1" dirty="0">
                <a:solidFill>
                  <a:schemeClr val="accent6">
                    <a:lumMod val="75000"/>
                  </a:schemeClr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  يا له من</a:t>
            </a:r>
            <a:r>
              <a:rPr kumimoji="0" lang="ar-LB" altLang="ar-LB" sz="3600" b="1" i="0" u="none" strike="noStrike" cap="none" normalizeH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مرض يفصل الأسرة والأصدقاء! هذا  الوباء يعرّض الجميع  لخطر حقيقي</a:t>
            </a:r>
            <a:r>
              <a:rPr lang="ar-LB" altLang="ar-LB" sz="3600" b="1" dirty="0">
                <a:solidFill>
                  <a:schemeClr val="accent6">
                    <a:lumMod val="75000"/>
                  </a:schemeClr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ّ.</a:t>
            </a:r>
            <a:endParaRPr kumimoji="0" lang="en-US" altLang="ar-LB" sz="36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7169" name="Picture 1" descr="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45" y="2765523"/>
            <a:ext cx="6664037" cy="27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2305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691813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xmlns="" id="{0E2F58BF-12E5-4B5A-AD25-4DAAA2742A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11CF892-D4C4-8A41-8495-F5B9FF75D510}"/>
              </a:ext>
            </a:extLst>
          </p:cNvPr>
          <p:cNvSpPr txBox="1"/>
          <p:nvPr/>
        </p:nvSpPr>
        <p:spPr>
          <a:xfrm>
            <a:off x="328629" y="1558359"/>
            <a:ext cx="4175760" cy="14302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 err="1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ما</a:t>
            </a:r>
            <a:r>
              <a:rPr lang="en-US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ar-LB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التّدابير الو</a:t>
            </a:r>
            <a:r>
              <a:rPr lang="en-US" sz="4800" b="1" dirty="0" err="1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قا</a:t>
            </a:r>
            <a:r>
              <a:rPr lang="ar-LB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ئيّة لتفادي</a:t>
            </a:r>
            <a:r>
              <a:rPr lang="en-US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وباء كورونا؟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2E9A93-4D06-204A-9D68-53B51B06E1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" r="1031" b="-1"/>
          <a:stretch/>
        </p:blipFill>
        <p:spPr>
          <a:xfrm>
            <a:off x="5181600" y="10"/>
            <a:ext cx="70104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240094"/>
            <a:ext cx="11495809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LB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طرق تجنب انتشار فيروس كورونا</a:t>
            </a:r>
            <a:r>
              <a:rPr kumimoji="0" lang="fr-FR" altLang="ar-LB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        </a:t>
            </a:r>
            <a:r>
              <a:rPr kumimoji="0" lang="fr-FR" altLang="ar-LB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     </a:t>
            </a:r>
            <a:endParaRPr kumimoji="0" lang="ar-LB" altLang="ar-LB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implified Arabic" panose="02020603050405020304" pitchFamily="18" charset="-78"/>
              <a:ea typeface="Times New Roman" panose="02020603050405020304" pitchFamily="18" charset="0"/>
              <a:cs typeface="Simplified Arabic" panose="02020603050405020304" pitchFamily="18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ar-LB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endParaRPr kumimoji="0" lang="en-US" altLang="ar-LB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LB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 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طلبت منظ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مة الص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ح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ة العالمي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ة من الن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اس ات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خاذ بعض ال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تدابير البسيطة لتجن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ب انتشار فيروس كورونا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،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وتمن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ت منهم الت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قي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د بها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نذكر أهم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ها</a:t>
            </a:r>
            <a:r>
              <a:rPr kumimoji="0" lang="fr-FR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:</a:t>
            </a:r>
            <a:endParaRPr kumimoji="0" lang="en-US" altLang="ar-LB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ضَعوا 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الكم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امات</a:t>
            </a:r>
            <a:r>
              <a:rPr kumimoji="0" lang="fr-FR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kumimoji="0" lang="en-US" altLang="ar-LB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تجن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ب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وا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الت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جم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عات الكبيرة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اِلْتَزموا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الت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باعد الاجتماعي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fr-FR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kumimoji="0" lang="en-US" altLang="ar-LB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LB" altLang="ar-LB" sz="2800" b="1" dirty="0">
                <a:solidFill>
                  <a:srgbClr val="0070C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غسل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وا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اليدين مرار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ًا</a:t>
            </a:r>
            <a:r>
              <a:rPr kumimoji="0" lang="ar-SA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وتكرار</a:t>
            </a:r>
            <a:r>
              <a:rPr kumimoji="0" lang="ar-LB" altLang="ar-LB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ًا.</a:t>
            </a:r>
            <a:endParaRPr kumimoji="0" lang="en-US" altLang="ar-LB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LB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altLang="ar-LB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L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68" y="2604655"/>
            <a:ext cx="3917950" cy="23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04109" y="260465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LB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n-US" altLang="ar-LB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en-US" altLang="ar-LB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L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188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33D45FAF-E809-B041-A757-FDF764CE1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-1" y="3429000"/>
            <a:ext cx="551410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ابقَ في منزلك ولا تُخاطر بحياة أحبّائك.</a:t>
            </a:r>
          </a:p>
        </p:txBody>
      </p:sp>
    </p:spTree>
    <p:extLst>
      <p:ext uri="{BB962C8B-B14F-4D97-AF65-F5344CB8AC3E}">
        <p14:creationId xmlns:p14="http://schemas.microsoft.com/office/powerpoint/2010/main" val="127121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1385E224-0A9F-E14C-88FA-10A66B1ABCD5}"/>
              </a:ext>
            </a:extLst>
          </p:cNvPr>
          <p:cNvSpPr txBox="1">
            <a:spLocks/>
          </p:cNvSpPr>
          <p:nvPr/>
        </p:nvSpPr>
        <p:spPr>
          <a:xfrm>
            <a:off x="4774406" y="1091859"/>
            <a:ext cx="6805613" cy="169420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xmlns="" id="{DC82F784-C1D8-C542-B1AF-98F61554D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64" y="0"/>
            <a:ext cx="6054435" cy="31329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0E8712D-FDA5-5243-AE6A-7CC4CD0C6F47}"/>
              </a:ext>
            </a:extLst>
          </p:cNvPr>
          <p:cNvSpPr txBox="1"/>
          <p:nvPr/>
        </p:nvSpPr>
        <p:spPr>
          <a:xfrm>
            <a:off x="5624512" y="4369593"/>
            <a:ext cx="569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8" name="Picture 10">
            <a:extLst>
              <a:ext uri="{FF2B5EF4-FFF2-40B4-BE49-F238E27FC236}">
                <a16:creationId xmlns:a16="http://schemas.microsoft.com/office/drawing/2014/main" xmlns="" id="{2106EFA3-5E92-9942-A26E-A86E8828E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13772"/>
            <a:ext cx="6137564" cy="404422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87004" y="452555"/>
            <a:ext cx="46689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اغسل يديك جيّدًا بالماء والصّابون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52758" y="1274101"/>
            <a:ext cx="183204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أو بمطهّر. </a:t>
            </a:r>
          </a:p>
        </p:txBody>
      </p:sp>
    </p:spTree>
    <p:extLst>
      <p:ext uri="{BB962C8B-B14F-4D97-AF65-F5344CB8AC3E}">
        <p14:creationId xmlns:p14="http://schemas.microsoft.com/office/powerpoint/2010/main" val="210302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إنفوجراف.. إرشادات مهمة للوقاية من كورون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402" y="162139"/>
            <a:ext cx="7024596" cy="507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02071" y="5207983"/>
            <a:ext cx="681789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rtl="1"/>
            <a:r>
              <a:rPr lang="ar-LB" sz="40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لا تنسَ أن تضع الكمّامة من أجل صحتك.</a:t>
            </a:r>
            <a:endParaRPr lang="en-US" sz="40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6075" y="6037990"/>
            <a:ext cx="79480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LB" sz="40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اغسل يديك لمدة عشرين ثانية لإزالة الفيروسات.</a:t>
            </a:r>
            <a:endParaRPr lang="en-US" sz="40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54443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7964" y="1332498"/>
            <a:ext cx="90193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  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كورونا وباء ع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لمي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مصدره الص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ين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انتشر في دول العالم حاصد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ً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 عشرات الملايين بين مصاب ومتوف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ٍّ.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كان له التأثير الكبير على اقتصاد دول العالم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r>
              <a:rPr lang="ar-SA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endParaRPr lang="ar-LB" sz="3200" b="1" dirty="0">
              <a:solidFill>
                <a:srgbClr val="00B050"/>
              </a:solidFill>
              <a:latin typeface="Simplified Arabic" panose="02020603050405020304" pitchFamily="18" charset="-78"/>
              <a:ea typeface="Times New Roman" panose="02020603050405020304" pitchFamily="18" charset="0"/>
              <a:cs typeface="Simplified Arabic" panose="02020603050405020304" pitchFamily="18" charset="-78"/>
            </a:endParaRPr>
          </a:p>
          <a:p>
            <a:pPr algn="just" rtl="1"/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   تجنّبوه </a:t>
            </a:r>
            <a:r>
              <a:rPr lang="ar-SA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من خلال ارتداء الكمامة وال</a:t>
            </a:r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lang="ar-SA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تباعد ال</a:t>
            </a:r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</a:t>
            </a:r>
            <a:r>
              <a:rPr lang="ar-SA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جتماعي</a:t>
            </a:r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lang="ar-SA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والن</a:t>
            </a:r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lang="ar-SA" sz="3200" b="1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ظافة</a:t>
            </a:r>
            <a:r>
              <a:rPr lang="ar-LB" sz="3200" b="1" dirty="0">
                <a:solidFill>
                  <a:srgbClr val="00B05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lang="en-US" sz="3200" b="1" dirty="0">
              <a:solidFill>
                <a:srgbClr val="00B050"/>
              </a:solidFill>
              <a:latin typeface="Simplified Arabic" panose="02020603050405020304" pitchFamily="18" charset="-78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037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57925" y="847333"/>
            <a:ext cx="8876149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LB" altLang="ar-LB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اِ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بقَ بعيداً</a:t>
            </a:r>
            <a:r>
              <a:rPr kumimoji="0" lang="fr-FR" altLang="ar-LB" sz="3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حتّى من أصدقائكَ إذا أردْتَ أن تقيهم شرَّ الوباء</a:t>
            </a:r>
            <a:r>
              <a:rPr kumimoji="0" lang="fr-FR" altLang="ar-LB" sz="3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kumimoji="0" lang="en-US" altLang="ar-LB" sz="36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ar-L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fr-FR" altLang="ar-L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1" descr="Social Distancing: Why You Should Take It Seriously During the COVID-19  Outbreak | Houston Methodist On Heal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28" y="1831398"/>
            <a:ext cx="7883236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6940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12671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10836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54" y="1817977"/>
            <a:ext cx="899160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3861" y="614553"/>
            <a:ext cx="1052799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kumimoji="0" lang="en-US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احم</a:t>
            </a: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ِ</a:t>
            </a: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نفسك من </a:t>
            </a: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وباء</a:t>
            </a: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كورونا</a:t>
            </a: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،</a:t>
            </a:r>
            <a:r>
              <a:rPr kumimoji="0" lang="ar-LB" altLang="ar-LB" sz="32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ضَعْ</a:t>
            </a: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كمامتك عند المُخالطة و</a:t>
            </a: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ا</a:t>
            </a: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غسل يديك!</a:t>
            </a:r>
            <a:endParaRPr kumimoji="0" lang="ar-SA" altLang="ar-LB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201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3791" y="463642"/>
            <a:ext cx="11269013" cy="927278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LB" sz="4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ما هي الطّرق الوقائيّة للحماية من فيروس كورونا؟</a:t>
            </a:r>
            <a:endParaRPr lang="en-US" sz="48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6" descr="تفشي فيروس كورونا المستجد | أطباء بلا حدو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5" t="9212" b="47716"/>
          <a:stretch/>
        </p:blipFill>
        <p:spPr bwMode="auto">
          <a:xfrm>
            <a:off x="9559636" y="2224584"/>
            <a:ext cx="2205013" cy="313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تفشي فيروس كورونا المستجد | أطباء بلا حدو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t="9188" r="65396" b="52621"/>
          <a:stretch/>
        </p:blipFill>
        <p:spPr bwMode="auto">
          <a:xfrm>
            <a:off x="6728630" y="2086039"/>
            <a:ext cx="2237949" cy="313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تفشي فيروس كورونا المستجد | أطباء بلا حدو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12" r="37456" b="10970"/>
          <a:stretch/>
        </p:blipFill>
        <p:spPr bwMode="auto">
          <a:xfrm>
            <a:off x="2347414" y="2224584"/>
            <a:ext cx="4381216" cy="313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تفشي فيروس كورونا المستجد | أطباء بلا حدو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3" t="54533"/>
          <a:stretch/>
        </p:blipFill>
        <p:spPr bwMode="auto">
          <a:xfrm>
            <a:off x="274956" y="2224584"/>
            <a:ext cx="2167993" cy="313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9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" b="63844"/>
          <a:stretch/>
        </p:blipFill>
        <p:spPr>
          <a:xfrm>
            <a:off x="831273" y="332510"/>
            <a:ext cx="11499273" cy="28401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910" y="3657600"/>
            <a:ext cx="111667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LB" sz="32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ليت النّاس يلتزمون بوضع الكمامة وبالتّباعد الاجتماعيّ لمنع تفشّي وباء كورونا.</a:t>
            </a:r>
          </a:p>
        </p:txBody>
      </p:sp>
    </p:spTree>
    <p:extLst>
      <p:ext uri="{BB962C8B-B14F-4D97-AF65-F5344CB8AC3E}">
        <p14:creationId xmlns:p14="http://schemas.microsoft.com/office/powerpoint/2010/main" val="3205546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43346"/>
            <a:ext cx="12192000" cy="89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LB" sz="4800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التزموا بالتّدابير الوقائيّة </a:t>
            </a:r>
            <a:r>
              <a:rPr lang="ar-LB" sz="48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وساعدوا الطّاقم الطّبيّ.  </a:t>
            </a:r>
            <a:endParaRPr lang="en-US" sz="48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2" descr="الطبيب المذكر جلس المكتب ب الحاسوب Images | 71 الطبيب المذكر جلس المكتب ب  الحاسوب ألبوم الصور | Fotosear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3"/>
          <a:stretch/>
        </p:blipFill>
        <p:spPr bwMode="auto">
          <a:xfrm>
            <a:off x="3651146" y="1337481"/>
            <a:ext cx="4032544" cy="269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أعوامٌ طويلة وشاقة من دراسة الطب تنتهي بالصدمة أمام اختبار تعجيزي | صحيفة  المواطن الإلكتروني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791" y="3968572"/>
            <a:ext cx="4822209" cy="289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المناوبات المسائية.. أطباء &quot; مرهقون&quot; وأخطاء طبية وتشخيص &quot;كارثي&quot;.. ولا بد من  إعادة النظر فيها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4" y="3969724"/>
            <a:ext cx="3825530" cy="288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65552"/>
            <a:ext cx="12192000" cy="559244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-10938"/>
            <a:ext cx="12192000" cy="12832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LB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لا تهملوا هذه العوارض فهي مؤشّر بأنّكم مصابون بالعدوى.</a:t>
            </a:r>
            <a:endParaRPr lang="en-US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/>
          <a:srcRect l="21870" t="16648" r="59517" b="60858"/>
          <a:stretch/>
        </p:blipFill>
        <p:spPr>
          <a:xfrm>
            <a:off x="0" y="1262208"/>
            <a:ext cx="2711253" cy="18321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9577" t="15660" r="21937" b="61546"/>
          <a:stretch/>
        </p:blipFill>
        <p:spPr>
          <a:xfrm>
            <a:off x="6361041" y="1246068"/>
            <a:ext cx="2757863" cy="1848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972" t="39049" r="59753" b="37562"/>
          <a:stretch/>
        </p:blipFill>
        <p:spPr>
          <a:xfrm>
            <a:off x="9085035" y="4581207"/>
            <a:ext cx="3130261" cy="22767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0457" t="62834" r="40529" b="14372"/>
          <a:stretch/>
        </p:blipFill>
        <p:spPr>
          <a:xfrm>
            <a:off x="9118904" y="1265552"/>
            <a:ext cx="3073096" cy="1828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9366" t="62636" r="21831" b="13975"/>
          <a:stretch/>
        </p:blipFill>
        <p:spPr>
          <a:xfrm>
            <a:off x="6314448" y="4585350"/>
            <a:ext cx="2822927" cy="22988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59683" t="39247" r="21725" b="37166"/>
          <a:stretch/>
        </p:blipFill>
        <p:spPr>
          <a:xfrm>
            <a:off x="-23296" y="4581206"/>
            <a:ext cx="2869521" cy="23153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1303" t="42020" r="40422" b="37168"/>
          <a:stretch/>
        </p:blipFill>
        <p:spPr>
          <a:xfrm>
            <a:off x="2711246" y="1262209"/>
            <a:ext cx="3649787" cy="18321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22429" t="65014" r="59930" b="14174"/>
          <a:stretch/>
        </p:blipFill>
        <p:spPr>
          <a:xfrm>
            <a:off x="2822928" y="4581206"/>
            <a:ext cx="3491519" cy="231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7" descr="My Coronavirus Experience living in China and Thoughts on Being Prepared in  2020. - That Charles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8" y="1787236"/>
            <a:ext cx="5237017" cy="321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4" descr="How is the Spread of the Coronavirus Impacting Prospective International  Students? - Q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2" y="1787236"/>
            <a:ext cx="5043054" cy="321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608301"/>
            <a:ext cx="120673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LB" altLang="ar-LB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implified Arabic" panose="02020603050405020304" pitchFamily="18" charset="-78"/>
                <a:ea typeface="Calibri" panose="020F0502020204030204" pitchFamily="34" charset="0"/>
                <a:cs typeface="Simplified Arabic" panose="02020603050405020304" pitchFamily="18" charset="-78"/>
              </a:rPr>
              <a:t>  لا تتخالط مع الغرباء والتزم بالحجر المنزليّ. وإذا خالطت مصابًا فارتد كمامتك وعقّم يديك. </a:t>
            </a:r>
            <a:endParaRPr kumimoji="0" lang="en-US" altLang="ar-LB" sz="24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28255" y="16209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28255" y="33069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6856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9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xmlns="" id="{288874E1-8193-454E-A9A5-B861900B8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4" r="17842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4" name="Freeform: Shape 11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" name="Freeform: Shape 13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F1BDC8-6BAC-BC4A-9D4F-70B69E7C5630}"/>
              </a:ext>
            </a:extLst>
          </p:cNvPr>
          <p:cNvSpPr txBox="1"/>
          <p:nvPr/>
        </p:nvSpPr>
        <p:spPr>
          <a:xfrm>
            <a:off x="0" y="3150807"/>
            <a:ext cx="4959047" cy="910998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 err="1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ضع</a:t>
            </a:r>
            <a:r>
              <a:rPr lang="en-US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الكمامة</a:t>
            </a:r>
            <a:r>
              <a:rPr lang="en-US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ar-LB" sz="48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طوال الوقت.</a:t>
            </a: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ea typeface="+mj-ea"/>
              <a:cs typeface="Simplified Arabic" panose="02020603050405020304" pitchFamily="18" charset="-78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96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xmlns="" id="{909E4E23-E6BD-4744-A37A-CACEA36AA0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" r="26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87CC2527-562A-4F69-B487-4371E5B243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8ECC8F3-CF65-9444-AD1E-713C30EDC42F}"/>
              </a:ext>
            </a:extLst>
          </p:cNvPr>
          <p:cNvSpPr txBox="1"/>
          <p:nvPr/>
        </p:nvSpPr>
        <p:spPr>
          <a:xfrm>
            <a:off x="8022021" y="3231931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LB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</a:t>
            </a:r>
            <a:r>
              <a:rPr lang="en-US" sz="4000" b="1" dirty="0" err="1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غسل</a:t>
            </a:r>
            <a:r>
              <a:rPr lang="en-US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يديك طوال الو</a:t>
            </a:r>
            <a:r>
              <a:rPr lang="ar-SA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قت قبل أن تضعهم</a:t>
            </a:r>
            <a:r>
              <a:rPr lang="ar-LB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</a:t>
            </a:r>
            <a:r>
              <a:rPr lang="ar-SA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على وجهك</a:t>
            </a:r>
            <a:r>
              <a:rPr lang="en-US" sz="4000" b="1" dirty="0">
                <a:solidFill>
                  <a:srgbClr val="FF0000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xmlns="" id="{BCDAEC91-5BCE-4B55-9CC0-43EF94CB73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6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911BC6-9415-2744-BFD4-29E4B42BA81E}"/>
              </a:ext>
            </a:extLst>
          </p:cNvPr>
          <p:cNvSpPr txBox="1"/>
          <p:nvPr/>
        </p:nvSpPr>
        <p:spPr>
          <a:xfrm>
            <a:off x="484909" y="474096"/>
            <a:ext cx="11333018" cy="8463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49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لا تقترب</a:t>
            </a:r>
            <a:r>
              <a:rPr lang="ar-LB" sz="49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من أحدٍ </a:t>
            </a:r>
            <a:r>
              <a:rPr lang="ar-SA" sz="49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إن كنت خارج منزلك.</a:t>
            </a:r>
            <a:endParaRPr lang="x-none" sz="49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xmlns="" id="{8E8028BB-F5A2-E24F-B777-06CDF35A2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37" y="1735595"/>
            <a:ext cx="6576798" cy="365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2000" cy="1354493"/>
          </a:xfrm>
          <a:prstGeom prst="rect">
            <a:avLst/>
          </a:prstGeom>
          <a:solidFill>
            <a:srgbClr val="7030A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LB" b="1" dirty="0">
                <a:solidFill>
                  <a:schemeClr val="bg1"/>
                </a:solidFill>
                <a:latin typeface="Simplified Arabic"/>
                <a:cs typeface="Simplified Arabic"/>
              </a:rPr>
              <a:t>نِعمَ الإنسان الملتزم بالإرشادات،  وبئس الإنسان الّذي يهملها.</a:t>
            </a:r>
            <a:endParaRPr lang="en-US" b="1" dirty="0">
              <a:solidFill>
                <a:schemeClr val="bg1"/>
              </a:solidFill>
              <a:latin typeface="Simplified Arabic"/>
              <a:cs typeface="Simplified Arabic"/>
            </a:endParaRPr>
          </a:p>
        </p:txBody>
      </p:sp>
      <p:pic>
        <p:nvPicPr>
          <p:cNvPr id="3" name="Picture 2" descr="Good Vs Bad Clipart , Free Transparent Clipart - Clipart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4493"/>
            <a:ext cx="12192000" cy="550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56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xmlns="" id="{53F29798-D584-4792-9B62-3F5F5C36D6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5D8849-3293-DF4E-9853-9A9F1B366ECD}"/>
              </a:ext>
            </a:extLst>
          </p:cNvPr>
          <p:cNvSpPr txBox="1"/>
          <p:nvPr/>
        </p:nvSpPr>
        <p:spPr>
          <a:xfrm>
            <a:off x="838200" y="562271"/>
            <a:ext cx="10515600" cy="1128417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بئس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ar-LB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الإ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نسان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ال</a:t>
            </a:r>
            <a:r>
              <a:rPr lang="ar-LB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ّ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ذي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لا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ar-LB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يكترث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ar-LB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ل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وباء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كورونا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ويعيش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حياته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غير</a:t>
            </a:r>
            <a:r>
              <a:rPr lang="en-US" sz="3600" b="1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 </a:t>
            </a:r>
            <a:r>
              <a:rPr lang="en-US" sz="3600" b="1" dirty="0" err="1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مبال</a:t>
            </a:r>
            <a:r>
              <a:rPr lang="en-US" sz="4000" dirty="0"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xmlns="" id="{A16D51CA-3EDB-3E44-9634-55249379F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" r="5879"/>
          <a:stretch/>
        </p:blipFill>
        <p:spPr>
          <a:xfrm>
            <a:off x="838200" y="1845426"/>
            <a:ext cx="10512547" cy="44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6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LB" b="1" dirty="0">
                <a:solidFill>
                  <a:srgbClr val="FF0000"/>
                </a:solidFill>
              </a:rPr>
              <a:t>لا تخف. فالعوارض هي: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82" y="1027906"/>
            <a:ext cx="9856963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12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LB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ساعد غيرك بالتزام:</a:t>
            </a:r>
            <a:endParaRPr lang="en-US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0" y="1052945"/>
            <a:ext cx="9573490" cy="50569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78408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34096" y="373080"/>
            <a:ext cx="10619704" cy="1143531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LB" b="1" dirty="0">
                <a:solidFill>
                  <a:srgbClr val="0070C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هل يمكنك الشّفاء من كورونا المستجدّ؟</a:t>
            </a:r>
            <a:endParaRPr lang="en-US" b="1" dirty="0">
              <a:solidFill>
                <a:srgbClr val="0070C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1039091" y="1191924"/>
            <a:ext cx="9712396" cy="516731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ar-LB" sz="3200" b="1" dirty="0">
                <a:solidFill>
                  <a:schemeClr val="accent6">
                    <a:lumMod val="75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نعم يمكنك الشفاء من فيروس كورونا، حيث تمّ شفاء العديد من الحالات.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255" y="1977104"/>
            <a:ext cx="7439890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27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6"/>
          <p:cNvSpPr txBox="1">
            <a:spLocks/>
          </p:cNvSpPr>
          <p:nvPr/>
        </p:nvSpPr>
        <p:spPr>
          <a:xfrm>
            <a:off x="415636" y="3222107"/>
            <a:ext cx="11263746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LB" b="1" spc="50" dirty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أبرز الشّخصيّات وأشهرها أصيب بفيروس كورونا: الإعلاميّ بسام أبو زيد، الرّئيس الأميركيّ دونالد ترامب، الممثّل ايلي شالوحي، المغنّي الإيطاليّ آندريا بوتشيلي، الممثّل أنطونيو بانديراس، الممثّل روبرت باتينسون، لاعب كرة القدم محمد صلاح، الأمير تشارلز.</a:t>
            </a:r>
          </a:p>
          <a:p>
            <a:pPr algn="just" rtl="1"/>
            <a:r>
              <a:rPr lang="ar-LB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هل ما زلت تنفي وجود فيروس كورونا؟</a:t>
            </a:r>
          </a:p>
          <a:p>
            <a:pPr algn="just" rtl="1"/>
            <a:r>
              <a:rPr lang="ar-LB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التزم بالإجراءات لكي تحمي نفسك وتحمي الآخرين.</a:t>
            </a:r>
            <a:r>
              <a:rPr lang="ar-LB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 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144" y="231001"/>
            <a:ext cx="8885711" cy="280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4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72835" y="773593"/>
            <a:ext cx="1052945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LB" sz="32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يا مرض كورونا، ارحل من بلادنا، بهذه الطّريقة نحصل على السّلام والوئام</a:t>
            </a:r>
            <a:r>
              <a:rPr kumimoji="0" lang="fr-FR" altLang="ar-LB" sz="32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!</a:t>
            </a:r>
            <a:endParaRPr kumimoji="0" lang="en-US" altLang="ar-LB" sz="32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L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91" y="1743941"/>
            <a:ext cx="6608618" cy="26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ar-LB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n-GB" altLang="ar-LB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en-US" altLang="ar-LB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L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98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LB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09" y="1649413"/>
            <a:ext cx="5281613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56774" y="590084"/>
            <a:ext cx="9145517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L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n-US" altLang="ar-L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ar-SA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يا فيروس كورونا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،</a:t>
            </a:r>
            <a:r>
              <a:rPr kumimoji="0" lang="ar-LB" altLang="ar-LB" sz="3600" b="1" i="0" u="none" strike="noStrike" cap="none" normalizeH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 ا</a:t>
            </a:r>
            <a:r>
              <a:rPr kumimoji="0" lang="ar-SA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تركنا حت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ى نتمك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ّ</a:t>
            </a:r>
            <a:r>
              <a:rPr kumimoji="0" lang="ar-SA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ن أخيرًا من العيش بسلام</a:t>
            </a:r>
            <a:r>
              <a:rPr kumimoji="0" lang="ar-LB" altLang="ar-LB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>.</a:t>
            </a:r>
            <a:endParaRPr kumimoji="0" lang="ar-SA" altLang="ar-LB" sz="18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79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383" y="0"/>
            <a:ext cx="12192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51818" y="2064328"/>
            <a:ext cx="199505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LB" sz="4800" b="1" dirty="0">
                <a:solidFill>
                  <a:srgbClr val="0070C0"/>
                </a:solidFill>
              </a:rPr>
              <a:t>يا لَهُ مِنْ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7201" y="3082497"/>
            <a:ext cx="76615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LB" sz="5400" dirty="0">
                <a:solidFill>
                  <a:srgbClr val="0070C0"/>
                </a:solidFill>
              </a:rPr>
              <a:t>!!</a:t>
            </a:r>
          </a:p>
        </p:txBody>
      </p:sp>
      <p:sp>
        <p:nvSpPr>
          <p:cNvPr id="6" name="Oval 5"/>
          <p:cNvSpPr/>
          <p:nvPr/>
        </p:nvSpPr>
        <p:spPr>
          <a:xfrm flipV="1">
            <a:off x="5033356" y="2939394"/>
            <a:ext cx="563880" cy="286206"/>
          </a:xfrm>
          <a:prstGeom prst="ellipse">
            <a:avLst/>
          </a:prstGeom>
          <a:solidFill>
            <a:srgbClr val="D07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276007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9" t="25227" r="16631" b="41014"/>
          <a:stretch/>
        </p:blipFill>
        <p:spPr>
          <a:xfrm>
            <a:off x="2739030" y="1717343"/>
            <a:ext cx="6519973" cy="4137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9090" y="761999"/>
            <a:ext cx="991985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LB" sz="3200" b="1" dirty="0">
                <a:solidFill>
                  <a:srgbClr val="7030A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يا كورونا، قتلت صغارنا وكبارنا، ودمَّرت أرواحًا كثيرةً، لكن حانَ الآن دورنا؛ </a:t>
            </a:r>
            <a:r>
              <a:rPr lang="ar-LB" sz="32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سننال منك.</a:t>
            </a:r>
          </a:p>
        </p:txBody>
      </p:sp>
    </p:spTree>
    <p:extLst>
      <p:ext uri="{BB962C8B-B14F-4D97-AF65-F5344CB8AC3E}">
        <p14:creationId xmlns:p14="http://schemas.microsoft.com/office/powerpoint/2010/main" val="4132749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C4013-4723-4824-903F-C4B962907FDE}"/>
              </a:ext>
            </a:extLst>
          </p:cNvPr>
          <p:cNvSpPr txBox="1">
            <a:spLocks/>
          </p:cNvSpPr>
          <p:nvPr/>
        </p:nvSpPr>
        <p:spPr>
          <a:xfrm>
            <a:off x="498764" y="207818"/>
            <a:ext cx="11139054" cy="26206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Low" rtl="1"/>
            <a:r>
              <a:rPr lang="ar-LB" sz="2800" b="1" dirty="0">
                <a:solidFill>
                  <a:srgbClr val="0070C0"/>
                </a:solidFill>
              </a:rPr>
              <a:t>    أيها اللبنانيون، الكورونا وباءٌ خطير يتطلَّب </a:t>
            </a:r>
            <a:r>
              <a:rPr lang="ar-LB" sz="2800" b="1">
                <a:solidFill>
                  <a:srgbClr val="0070C0"/>
                </a:solidFill>
              </a:rPr>
              <a:t>منكم الوعي </a:t>
            </a:r>
            <a:r>
              <a:rPr lang="ar-LB" sz="2800" b="1" dirty="0">
                <a:solidFill>
                  <a:srgbClr val="0070C0"/>
                </a:solidFill>
              </a:rPr>
              <a:t>لتحاشي الإصابة به. الوعي والحذر والنّظافة وإبقاء المسافات بينكم أمور ضروريّة. </a:t>
            </a:r>
          </a:p>
          <a:p>
            <a:pPr algn="justLow" rtl="1"/>
            <a:r>
              <a:rPr lang="ar-LB" sz="2800" b="1" dirty="0"/>
              <a:t>    </a:t>
            </a:r>
            <a:r>
              <a:rPr lang="ar-LB" sz="3200" b="1" dirty="0">
                <a:solidFill>
                  <a:srgbClr val="C00000"/>
                </a:solidFill>
              </a:rPr>
              <a:t>فكونوا واعين، ملتزمين قدر الإمكان لتحاشي انتشاره بين اللّبنانيّين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2800" b="1" dirty="0"/>
              <a:t>.</a:t>
            </a:r>
            <a:br>
              <a:rPr lang="en-US" sz="2800" b="1" dirty="0"/>
            </a:br>
            <a:r>
              <a:rPr lang="ar-LB" sz="2800" dirty="0"/>
              <a:t/>
            </a:r>
            <a:br>
              <a:rPr lang="ar-LB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A2ED4E-41FC-44CA-A450-6717E46C8E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400800" y="2071655"/>
            <a:ext cx="5140035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D7DFA06-0130-472E-BAB3-F52E8B250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734292" y="2071655"/>
            <a:ext cx="5278582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77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rigami paper art of Santa Claus with Christmas gifts - Download Free  Vectors, Clipart Graphics &amp; Vector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2192000" cy="746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-133350"/>
            <a:ext cx="12192000" cy="203142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LB" b="1" dirty="0">
                <a:solidFill>
                  <a:schemeClr val="bg1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	  </a:t>
            </a:r>
          </a:p>
          <a:p>
            <a:pPr algn="r" rtl="1"/>
            <a:r>
              <a:rPr lang="ar-LB" b="1" dirty="0">
                <a:solidFill>
                  <a:schemeClr val="bg1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  ليتكم تطبّقون إرشادات وزارة الصّحّة لتستطيعوا الاحتفال بعيد الميلاد بسلامٍ وأمانٍ.</a:t>
            </a:r>
            <a:endParaRPr lang="en-US" b="1" dirty="0">
              <a:solidFill>
                <a:schemeClr val="bg1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54453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5 facts about Christmas in America | Pew Research Ce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369731" y="2701945"/>
            <a:ext cx="11546006" cy="187334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en-US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          </a:t>
            </a:r>
            <a:r>
              <a:rPr lang="ar-LB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يا ربّ نجّنا من هذا الوباء. </a:t>
            </a:r>
            <a:br>
              <a:rPr lang="ar-LB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LB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			</a:t>
            </a:r>
          </a:p>
          <a:p>
            <a:pPr algn="r" rtl="1"/>
            <a:r>
              <a:rPr lang="ar-LB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             نتمنّى لكم </a:t>
            </a:r>
            <a:r>
              <a:rPr lang="ar-LB" sz="4800" b="1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أعيادًا سعيدةً </a:t>
            </a:r>
            <a:r>
              <a:rPr lang="ar-LB" sz="4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وميلادًا مجيدًا.</a:t>
            </a:r>
            <a:endParaRPr lang="en-US" sz="4800" b="1" dirty="0">
              <a:solidFill>
                <a:srgbClr val="FFFF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65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541</Words>
  <Application>Microsoft Office PowerPoint</Application>
  <PresentationFormat>Widescreen</PresentationFormat>
  <Paragraphs>61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Simplified Arabic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paulette ghaiss</dc:creator>
  <cp:lastModifiedBy>USER</cp:lastModifiedBy>
  <cp:revision>92</cp:revision>
  <dcterms:created xsi:type="dcterms:W3CDTF">2020-12-12T13:41:47Z</dcterms:created>
  <dcterms:modified xsi:type="dcterms:W3CDTF">2020-12-15T05:32:10Z</dcterms:modified>
</cp:coreProperties>
</file>