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notesMasterIdLst>
    <p:notesMasterId r:id="rId21"/>
  </p:notesMasterIdLst>
  <p:sldIdLst>
    <p:sldId id="277" r:id="rId5"/>
    <p:sldId id="279" r:id="rId6"/>
    <p:sldId id="280" r:id="rId7"/>
    <p:sldId id="258" r:id="rId8"/>
    <p:sldId id="257" r:id="rId9"/>
    <p:sldId id="262" r:id="rId10"/>
    <p:sldId id="263" r:id="rId11"/>
    <p:sldId id="265" r:id="rId12"/>
    <p:sldId id="278" r:id="rId13"/>
    <p:sldId id="264" r:id="rId14"/>
    <p:sldId id="266" r:id="rId15"/>
    <p:sldId id="267" r:id="rId16"/>
    <p:sldId id="274" r:id="rId17"/>
    <p:sldId id="261" r:id="rId18"/>
    <p:sldId id="276" r:id="rId19"/>
    <p:sldId id="28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5C1C84-AF37-4898-9A87-71EAE103C1C2}" v="2" dt="2020-12-02T15:46:00.239"/>
    <p1510:client id="{66D73DBA-BBC2-4A8C-AA50-727202EFEA61}" v="9" dt="2020-12-02T15:42:57.195"/>
    <p1510:client id="{6AD2C34A-F639-4D71-8BAB-0749F3270684}" v="2" dt="2020-12-02T18:24:42.573"/>
    <p1510:client id="{B2BE4D36-955B-4B3B-8864-C23BDCA2F08A}" v="1" dt="2020-12-03T16:13:35.8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sa Fares" userId="S::e.fares9@montlasalle.edu.lb::e0aca644-5ac9-415e-a466-696ee611cd45" providerId="AD" clId="Web-{6AD2C34A-F639-4D71-8BAB-0749F3270684}"/>
    <pc:docChg chg="modSld">
      <pc:chgData name="Elsa Fares" userId="S::e.fares9@montlasalle.edu.lb::e0aca644-5ac9-415e-a466-696ee611cd45" providerId="AD" clId="Web-{6AD2C34A-F639-4D71-8BAB-0749F3270684}" dt="2020-12-02T18:24:42.573" v="1"/>
      <pc:docMkLst>
        <pc:docMk/>
      </pc:docMkLst>
      <pc:sldChg chg="modSp">
        <pc:chgData name="Elsa Fares" userId="S::e.fares9@montlasalle.edu.lb::e0aca644-5ac9-415e-a466-696ee611cd45" providerId="AD" clId="Web-{6AD2C34A-F639-4D71-8BAB-0749F3270684}" dt="2020-12-02T18:24:17.463" v="0" actId="14100"/>
        <pc:sldMkLst>
          <pc:docMk/>
          <pc:sldMk cId="2476720048" sldId="257"/>
        </pc:sldMkLst>
        <pc:spChg chg="mod">
          <ac:chgData name="Elsa Fares" userId="S::e.fares9@montlasalle.edu.lb::e0aca644-5ac9-415e-a466-696ee611cd45" providerId="AD" clId="Web-{6AD2C34A-F639-4D71-8BAB-0749F3270684}" dt="2020-12-02T18:24:17.463" v="0" actId="14100"/>
          <ac:spMkLst>
            <pc:docMk/>
            <pc:sldMk cId="2476720048" sldId="257"/>
            <ac:spMk id="3" creationId="{62D3F17C-5EA0-4B4D-849F-8C5287B568A6}"/>
          </ac:spMkLst>
        </pc:spChg>
      </pc:sldChg>
      <pc:sldChg chg="modSp">
        <pc:chgData name="Elsa Fares" userId="S::e.fares9@montlasalle.edu.lb::e0aca644-5ac9-415e-a466-696ee611cd45" providerId="AD" clId="Web-{6AD2C34A-F639-4D71-8BAB-0749F3270684}" dt="2020-12-02T18:24:42.573" v="1"/>
        <pc:sldMkLst>
          <pc:docMk/>
          <pc:sldMk cId="1257411356" sldId="259"/>
        </pc:sldMkLst>
        <pc:spChg chg="mod">
          <ac:chgData name="Elsa Fares" userId="S::e.fares9@montlasalle.edu.lb::e0aca644-5ac9-415e-a466-696ee611cd45" providerId="AD" clId="Web-{6AD2C34A-F639-4D71-8BAB-0749F3270684}" dt="2020-12-02T18:24:42.573" v="1"/>
          <ac:spMkLst>
            <pc:docMk/>
            <pc:sldMk cId="1257411356" sldId="259"/>
            <ac:spMk id="3" creationId="{2DADA3F2-4D6B-B340-AFF3-BCDC987393CD}"/>
          </ac:spMkLst>
        </pc:spChg>
      </pc:sldChg>
    </pc:docChg>
  </pc:docChgLst>
  <pc:docChgLst>
    <pc:chgData name="Elsa Fares" userId="S::e.fares9@montlasalle.edu.lb::e0aca644-5ac9-415e-a466-696ee611cd45" providerId="AD" clId="Web-{66D73DBA-BBC2-4A8C-AA50-727202EFEA61}"/>
    <pc:docChg chg="modSld">
      <pc:chgData name="Elsa Fares" userId="S::e.fares9@montlasalle.edu.lb::e0aca644-5ac9-415e-a466-696ee611cd45" providerId="AD" clId="Web-{66D73DBA-BBC2-4A8C-AA50-727202EFEA61}" dt="2020-12-02T15:42:56.460" v="7" actId="20577"/>
      <pc:docMkLst>
        <pc:docMk/>
      </pc:docMkLst>
      <pc:sldChg chg="modSp">
        <pc:chgData name="Elsa Fares" userId="S::e.fares9@montlasalle.edu.lb::e0aca644-5ac9-415e-a466-696ee611cd45" providerId="AD" clId="Web-{66D73DBA-BBC2-4A8C-AA50-727202EFEA61}" dt="2020-12-02T15:42:56.445" v="6" actId="20577"/>
        <pc:sldMkLst>
          <pc:docMk/>
          <pc:sldMk cId="320461432" sldId="258"/>
        </pc:sldMkLst>
        <pc:spChg chg="mod">
          <ac:chgData name="Elsa Fares" userId="S::e.fares9@montlasalle.edu.lb::e0aca644-5ac9-415e-a466-696ee611cd45" providerId="AD" clId="Web-{66D73DBA-BBC2-4A8C-AA50-727202EFEA61}" dt="2020-12-02T15:42:56.445" v="6" actId="20577"/>
          <ac:spMkLst>
            <pc:docMk/>
            <pc:sldMk cId="320461432" sldId="258"/>
            <ac:spMk id="3" creationId="{F6C22BA5-744C-4649-88F8-DAAE0DA1701C}"/>
          </ac:spMkLst>
        </pc:spChg>
      </pc:sldChg>
    </pc:docChg>
  </pc:docChgLst>
  <pc:docChgLst>
    <pc:chgData name="Elsa Fares" userId="S::e.fares9@montlasalle.edu.lb::e0aca644-5ac9-415e-a466-696ee611cd45" providerId="AD" clId="Web-{5A5C1C84-AF37-4898-9A87-71EAE103C1C2}"/>
    <pc:docChg chg="modSld">
      <pc:chgData name="Elsa Fares" userId="S::e.fares9@montlasalle.edu.lb::e0aca644-5ac9-415e-a466-696ee611cd45" providerId="AD" clId="Web-{5A5C1C84-AF37-4898-9A87-71EAE103C1C2}" dt="2020-12-02T15:46:00.239" v="1" actId="20577"/>
      <pc:docMkLst>
        <pc:docMk/>
      </pc:docMkLst>
      <pc:sldChg chg="modSp">
        <pc:chgData name="Elsa Fares" userId="S::e.fares9@montlasalle.edu.lb::e0aca644-5ac9-415e-a466-696ee611cd45" providerId="AD" clId="Web-{5A5C1C84-AF37-4898-9A87-71EAE103C1C2}" dt="2020-12-02T15:46:00.239" v="0" actId="20577"/>
        <pc:sldMkLst>
          <pc:docMk/>
          <pc:sldMk cId="320461432" sldId="258"/>
        </pc:sldMkLst>
        <pc:spChg chg="mod">
          <ac:chgData name="Elsa Fares" userId="S::e.fares9@montlasalle.edu.lb::e0aca644-5ac9-415e-a466-696ee611cd45" providerId="AD" clId="Web-{5A5C1C84-AF37-4898-9A87-71EAE103C1C2}" dt="2020-12-02T15:46:00.239" v="0" actId="20577"/>
          <ac:spMkLst>
            <pc:docMk/>
            <pc:sldMk cId="320461432" sldId="258"/>
            <ac:spMk id="3" creationId="{F6C22BA5-744C-4649-88F8-DAAE0DA1701C}"/>
          </ac:spMkLst>
        </pc:spChg>
      </pc:sldChg>
    </pc:docChg>
  </pc:docChgLst>
  <pc:docChgLst>
    <pc:chgData name="Elsa Fares" userId="S::e.fares9@montlasalle.edu.lb::e0aca644-5ac9-415e-a466-696ee611cd45" providerId="AD" clId="Web-{B2BE4D36-955B-4B3B-8864-C23BDCA2F08A}"/>
    <pc:docChg chg="modSld">
      <pc:chgData name="Elsa Fares" userId="S::e.fares9@montlasalle.edu.lb::e0aca644-5ac9-415e-a466-696ee611cd45" providerId="AD" clId="Web-{B2BE4D36-955B-4B3B-8864-C23BDCA2F08A}" dt="2020-12-03T16:13:35.824" v="0" actId="1076"/>
      <pc:docMkLst>
        <pc:docMk/>
      </pc:docMkLst>
      <pc:sldChg chg="modSp">
        <pc:chgData name="Elsa Fares" userId="S::e.fares9@montlasalle.edu.lb::e0aca644-5ac9-415e-a466-696ee611cd45" providerId="AD" clId="Web-{B2BE4D36-955B-4B3B-8864-C23BDCA2F08A}" dt="2020-12-03T16:13:35.824" v="0" actId="1076"/>
        <pc:sldMkLst>
          <pc:docMk/>
          <pc:sldMk cId="2476720048" sldId="257"/>
        </pc:sldMkLst>
        <pc:picChg chg="mod">
          <ac:chgData name="Elsa Fares" userId="S::e.fares9@montlasalle.edu.lb::e0aca644-5ac9-415e-a466-696ee611cd45" providerId="AD" clId="Web-{B2BE4D36-955B-4B3B-8864-C23BDCA2F08A}" dt="2020-12-03T16:13:35.824" v="0" actId="1076"/>
          <ac:picMkLst>
            <pc:docMk/>
            <pc:sldMk cId="2476720048" sldId="257"/>
            <ac:picMk id="6" creationId="{99B701AC-D208-314E-9EF1-0D8DA5C583E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B93DD-F611-4BFE-828B-3898306800A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2E10E-34D6-4A00-A95F-3ADB262AB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37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2E10E-34D6-4A00-A95F-3ADB262ABF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1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35377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1685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01886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188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34148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22224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8284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5119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68266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24354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36690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3764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74551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12070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09229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566023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7048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1B3F7-E67C-F24B-B5E9-EB5C59BBF59C}" type="datetimeFigureOut">
              <a:rPr lang="ar-SA" smtClean="0"/>
              <a:t>29/04/1442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76600-AC1B-0547-81DC-D558DCBAC48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93560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7" Type="http://schemas.openxmlformats.org/officeDocument/2006/relationships/image" Target="../media/image9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21B9-C93C-4295-9502-1B6EC45AF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LB" dirty="0">
                <a:solidFill>
                  <a:srgbClr val="C00000"/>
                </a:solidFill>
              </a:rPr>
              <a:t> </a:t>
            </a:r>
            <a:r>
              <a:rPr lang="ar-LB" sz="6600" dirty="0">
                <a:solidFill>
                  <a:srgbClr val="00B0F0"/>
                </a:solidFill>
              </a:rPr>
              <a:t>وباء كورونا</a:t>
            </a:r>
            <a:endParaRPr lang="en-US" sz="66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EDCA3-D96F-40A7-ADA9-BBA327800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A168BD-981F-4413-A74F-67A44CD9D50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63" y="1825625"/>
            <a:ext cx="10415337" cy="412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68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1B51E3A-7978-4BE0-9433-6319444252F8}"/>
              </a:ext>
            </a:extLst>
          </p:cNvPr>
          <p:cNvSpPr txBox="1"/>
          <p:nvPr/>
        </p:nvSpPr>
        <p:spPr>
          <a:xfrm>
            <a:off x="3140242" y="717700"/>
            <a:ext cx="7719185" cy="4241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Traditional Arabic" panose="02020603050405020304" pitchFamily="18" charset="-78"/>
              <a:buChar char="-"/>
            </a:pPr>
            <a:r>
              <a:rPr lang="ar-LB" sz="2800" b="1" u="sng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ما هي عوارض كوفيد 19 ؟</a:t>
            </a:r>
            <a:endParaRPr lang="en-US" sz="2800" b="1" u="sng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ar-LB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تشمل العوارض الأكثر شيوعًا لمرض كوفيد 19 :</a:t>
            </a:r>
            <a:endParaRPr lang="en-US" sz="28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ar-LB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الحمى.</a:t>
            </a:r>
            <a:endParaRPr lang="en-US" sz="28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ar-LB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الإرهاق.</a:t>
            </a:r>
            <a:endParaRPr lang="en-US" sz="28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ar-LB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السّعال الجاف.</a:t>
            </a:r>
            <a:endParaRPr lang="en-US" sz="28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ar-LB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الضيق أو صعوبة التّنفّس.</a:t>
            </a:r>
            <a:endParaRPr lang="en-US" sz="28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ar-LB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قد تظهر العوارض وتتراوح بين خفيفة أوحادّة وقد لا تظهر على الإطلاق.</a:t>
            </a:r>
            <a:endParaRPr lang="en-US" sz="28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ar-LB" sz="2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قد يعاني بعض المرضى من الآلام والأوجاع، أو إحتقان الأنف، أو الرّشح، أو الإسهال أو فقدان حاسّة الذوق والشمّ، أو ظهور طفح جلدي.</a:t>
            </a:r>
            <a:endParaRPr lang="en-US" sz="28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837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45F858-675F-4296-ADF8-6BF543A9716E}"/>
              </a:ext>
            </a:extLst>
          </p:cNvPr>
          <p:cNvSpPr txBox="1"/>
          <p:nvPr/>
        </p:nvSpPr>
        <p:spPr>
          <a:xfrm>
            <a:off x="2658978" y="968558"/>
            <a:ext cx="7468602" cy="3365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LB" sz="3600" b="1" u="sng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هل </a:t>
            </a:r>
            <a:r>
              <a:rPr lang="ar-SA" sz="3600" b="1" u="sng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يعلم المجتمع مدى خطورة انتشار فيروس كورونا ؟</a:t>
            </a:r>
            <a:r>
              <a:rPr lang="ar-SA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</a:t>
            </a:r>
            <a:endParaRPr lang="en-US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نعم، فالمجتمع واعٍ على مدى خطورته، لذلك يجب أن يلتزم الجميع بإجراءات الوقاية من فيروس كورونا. </a:t>
            </a:r>
            <a:endParaRPr lang="en-US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CA1403-34A3-4C81-AE05-4EACD6E8B47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t="-926" r="-42298" b="926"/>
          <a:stretch/>
        </p:blipFill>
        <p:spPr bwMode="auto">
          <a:xfrm>
            <a:off x="181175" y="4333646"/>
            <a:ext cx="11333045" cy="2332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22744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22BA5-744C-4649-88F8-DAAE0DA17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231" y="649705"/>
            <a:ext cx="10515600" cy="65211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 rtl="1"/>
            <a:r>
              <a:rPr lang="ar-SA">
                <a:solidFill>
                  <a:srgbClr val="FF0000"/>
                </a:solidFill>
                <a:cs typeface="Arial"/>
              </a:rPr>
              <a:t>اجلس في المنزل لتجنب العدوى.                      </a:t>
            </a:r>
            <a:r>
              <a:rPr lang="ar-SA" sz="3200" b="1">
                <a:solidFill>
                  <a:srgbClr val="7030A0"/>
                </a:solidFill>
                <a:cs typeface="Arial"/>
              </a:rPr>
              <a:t>.</a:t>
            </a:r>
            <a:r>
              <a:rPr lang="ar-SA" sz="3200" b="1">
                <a:cs typeface="Arial"/>
              </a:rPr>
              <a:t> </a:t>
            </a:r>
            <a:r>
              <a:rPr lang="ar-SA">
                <a:solidFill>
                  <a:srgbClr val="7030A0"/>
                </a:solidFill>
                <a:cs typeface="Arial"/>
              </a:rPr>
              <a:t>ابعد يديك عن لمس عينيك وأنفك </a:t>
            </a:r>
            <a:endParaRPr lang="ar-SA" sz="3200" b="1">
              <a:solidFill>
                <a:srgbClr val="7030A0"/>
              </a:solidFill>
            </a:endParaRPr>
          </a:p>
          <a:p>
            <a:pPr marL="0" indent="0" algn="r" rtl="1">
              <a:buNone/>
            </a:pPr>
            <a:r>
              <a:rPr lang="ar-SA">
                <a:solidFill>
                  <a:srgbClr val="7030A0"/>
                </a:solidFill>
                <a:cs typeface="Arial"/>
              </a:rPr>
              <a:t>                                                                  وفمك.</a:t>
            </a:r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ar-SA"/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ar-SA"/>
          </a:p>
          <a:p>
            <a:pPr algn="r" rtl="1"/>
            <a:r>
              <a:rPr lang="ar-SA">
                <a:solidFill>
                  <a:schemeClr val="accent6">
                    <a:lumMod val="50000"/>
                  </a:schemeClr>
                </a:solidFill>
                <a:cs typeface="Arial"/>
              </a:rPr>
              <a:t>اغسل يديك بالماء والصابون لمدة ٤٠ ثانية.       </a:t>
            </a:r>
            <a:r>
              <a:rPr lang="ar-SA" b="1">
                <a:solidFill>
                  <a:schemeClr val="accent6">
                    <a:lumMod val="50000"/>
                  </a:schemeClr>
                </a:solidFill>
                <a:cs typeface="Arial"/>
              </a:rPr>
              <a:t> </a:t>
            </a:r>
            <a:r>
              <a:rPr lang="ar-SA" b="1">
                <a:solidFill>
                  <a:schemeClr val="accent4">
                    <a:lumMod val="75000"/>
                  </a:schemeClr>
                </a:solidFill>
                <a:cs typeface="Arial"/>
              </a:rPr>
              <a:t>.</a:t>
            </a:r>
            <a:r>
              <a:rPr lang="ar-SA" b="1">
                <a:cs typeface="Arial"/>
              </a:rPr>
              <a:t> </a:t>
            </a:r>
            <a:r>
              <a:rPr lang="ar-SA">
                <a:solidFill>
                  <a:schemeClr val="accent4">
                    <a:lumMod val="75000"/>
                  </a:schemeClr>
                </a:solidFill>
                <a:cs typeface="Arial"/>
              </a:rPr>
              <a:t>ابتعد عن الأماكن العامة والمزدحمة.</a:t>
            </a:r>
            <a:endParaRPr lang="ar-SA" b="1">
              <a:solidFill>
                <a:schemeClr val="accent4">
                  <a:lumMod val="75000"/>
                </a:schemeClr>
              </a:solidFill>
              <a:cs typeface="Arial"/>
            </a:endParaRPr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ar-SA"/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ar-SA"/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ar-SA"/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ar-SA">
                <a:solidFill>
                  <a:schemeClr val="bg2">
                    <a:lumMod val="50000"/>
                  </a:schemeClr>
                </a:solidFill>
              </a:rPr>
              <a:t>استخدم المناديل عند العطس أو السعال.           </a:t>
            </a:r>
            <a:r>
              <a:rPr lang="ar-SA">
                <a:solidFill>
                  <a:schemeClr val="accent2"/>
                </a:solidFill>
              </a:rPr>
              <a:t> </a:t>
            </a:r>
            <a:r>
              <a:rPr lang="ar-SA" b="1">
                <a:solidFill>
                  <a:schemeClr val="accent2"/>
                </a:solidFill>
              </a:rPr>
              <a:t>.</a:t>
            </a:r>
            <a:r>
              <a:rPr lang="ar-SA">
                <a:solidFill>
                  <a:schemeClr val="accent2"/>
                </a:solidFill>
              </a:rPr>
              <a:t> لا تستخدم المواصلات العامة.</a:t>
            </a:r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ar-SA"/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ar-SA"/>
          </a:p>
          <a:p>
            <a: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ar-S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F04FFF-A0D0-9541-AD16-92185FD85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1013" y="1167063"/>
            <a:ext cx="2355850" cy="13967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157A14-8C9B-B941-B391-D783F9126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13" y="3285749"/>
            <a:ext cx="2355850" cy="12344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6F3D3A-FB42-E642-8BD4-F3062FFAC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1013" y="5242133"/>
            <a:ext cx="2355850" cy="1339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913F2B-2C69-B943-81C5-1725E4945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231" y="1300539"/>
            <a:ext cx="2470485" cy="12633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40F35F-FACF-944C-899C-D91F2972F7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231" y="3276748"/>
            <a:ext cx="2470485" cy="12434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3B0130-B7B2-3E4A-B59C-7DA9F50FDC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231" y="5278228"/>
            <a:ext cx="2470485" cy="13030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FB46D8-B4A1-9147-B872-3334A278CC5E}"/>
              </a:ext>
            </a:extLst>
          </p:cNvPr>
          <p:cNvSpPr txBox="1"/>
          <p:nvPr/>
        </p:nvSpPr>
        <p:spPr>
          <a:xfrm>
            <a:off x="1070811" y="173218"/>
            <a:ext cx="6509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b="1" u="sng"/>
              <a:t>التدابير الوقائية الأساسية</a:t>
            </a:r>
          </a:p>
        </p:txBody>
      </p:sp>
    </p:spTree>
    <p:extLst>
      <p:ext uri="{BB962C8B-B14F-4D97-AF65-F5344CB8AC3E}">
        <p14:creationId xmlns:p14="http://schemas.microsoft.com/office/powerpoint/2010/main" val="32046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3F17C-5EA0-4B4D-849F-8C5287B56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594"/>
            <a:ext cx="10515600" cy="5935369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endParaRPr lang="ar-SA" sz="5400" dirty="0">
              <a:solidFill>
                <a:schemeClr val="accent1">
                  <a:lumMod val="50000"/>
                </a:schemeClr>
              </a:solidFill>
            </a:endParaRPr>
          </a:p>
          <a:p>
            <a:pPr algn="r" rtl="1"/>
            <a:r>
              <a:rPr lang="ar-SA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بئس وضعنا الحالي.</a:t>
            </a:r>
          </a:p>
          <a:p>
            <a:pPr marL="0" indent="0" algn="r" rtl="1">
              <a:buNone/>
            </a:pPr>
            <a:endParaRPr lang="ar-SA" sz="8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r" rtl="1"/>
            <a:r>
              <a:rPr lang="ar-SA" sz="4400" dirty="0"/>
              <a:t> </a:t>
            </a:r>
            <a:r>
              <a:rPr lang="ar-SA" sz="4400" dirty="0">
                <a:solidFill>
                  <a:schemeClr val="accent3"/>
                </a:solidFill>
              </a:rPr>
              <a:t>ما أصعب ما نمر به الآن !</a:t>
            </a:r>
          </a:p>
          <a:p>
            <a:pPr algn="r" rtl="1"/>
            <a:r>
              <a:rPr lang="ar-SA" sz="4400" dirty="0">
                <a:solidFill>
                  <a:srgbClr val="00B050"/>
                </a:solidFill>
              </a:rPr>
              <a:t> لعلّ الله يرأف بنا.</a:t>
            </a:r>
          </a:p>
          <a:p>
            <a:pPr marL="0" indent="0" algn="r" rtl="1">
              <a:buNone/>
            </a:pPr>
            <a:endParaRPr lang="ar-SA" sz="4400" dirty="0"/>
          </a:p>
          <a:p>
            <a:pPr algn="r" rtl="1"/>
            <a:endParaRPr lang="ar-SA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B41597-E0EB-D945-9A44-FCF66B8AB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8442"/>
            <a:ext cx="3056021" cy="17566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C26EE1-B5B9-FF46-989F-B2B0291DE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493" y="1046747"/>
            <a:ext cx="2514601" cy="15039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B701AC-D208-314E-9EF1-0D8DA5C58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166" y="2529484"/>
            <a:ext cx="2356854" cy="16212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9320ED-E162-7746-B3D7-3488CBB41F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2926" y="4486339"/>
            <a:ext cx="1933074" cy="16906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E2C00E-2494-EA45-968B-4B56FB8983A7}"/>
              </a:ext>
            </a:extLst>
          </p:cNvPr>
          <p:cNvSpPr txBox="1"/>
          <p:nvPr/>
        </p:nvSpPr>
        <p:spPr>
          <a:xfrm>
            <a:off x="1222965" y="6412832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7672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7965" y="1090638"/>
            <a:ext cx="8025099" cy="1149775"/>
          </a:xfrm>
        </p:spPr>
        <p:txBody>
          <a:bodyPr>
            <a:noAutofit/>
          </a:bodyPr>
          <a:lstStyle/>
          <a:p>
            <a:pPr algn="ctr"/>
            <a:r>
              <a:rPr lang="ar-LB" sz="4800" dirty="0">
                <a:solidFill>
                  <a:srgbClr val="00B0F0"/>
                </a:solidFill>
              </a:rPr>
              <a:t>ما هي طرق الوقاية من فيروس كورونا؟       </a:t>
            </a:r>
            <a:r>
              <a:rPr lang="en-US" sz="4800" dirty="0">
                <a:solidFill>
                  <a:srgbClr val="00B0F0"/>
                </a:solidFill>
              </a:rPr>
              <a:t>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28F5FC-ACBC-8E4A-8EE0-50CB58E9431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120" y="3654592"/>
            <a:ext cx="7206916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773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4896" y="403762"/>
            <a:ext cx="10515600" cy="1325563"/>
          </a:xfrm>
        </p:spPr>
        <p:txBody>
          <a:bodyPr>
            <a:normAutofit/>
          </a:bodyPr>
          <a:lstStyle/>
          <a:p>
            <a:r>
              <a:rPr lang="ar-LB" dirty="0">
                <a:solidFill>
                  <a:srgbClr val="00B0F0"/>
                </a:solidFill>
              </a:rPr>
              <a:t>لا تلمس وجهك قبل غسل يديك.</a:t>
            </a:r>
            <a:br>
              <a:rPr lang="ar-LB" dirty="0"/>
            </a:br>
            <a:r>
              <a:rPr lang="ar-LB" dirty="0"/>
              <a:t>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5D97DA-440F-4F55-B98A-04DBD76F242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6650">
            <a:off x="1055507" y="2930659"/>
            <a:ext cx="2267637" cy="22718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1F1EC7-83F5-4C59-8E19-AB13246D4D2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142" y="3076832"/>
            <a:ext cx="2959828" cy="214477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B16807-D795-4F04-90AF-2EFD739E457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376" y="2713417"/>
            <a:ext cx="2423795" cy="190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2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75E-6 -4.07407E-6 L 3.7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963" y="337416"/>
            <a:ext cx="10515600" cy="1325563"/>
          </a:xfrm>
        </p:spPr>
        <p:txBody>
          <a:bodyPr/>
          <a:lstStyle/>
          <a:p>
            <a:r>
              <a:rPr lang="ar-LB" dirty="0">
                <a:solidFill>
                  <a:srgbClr val="00B0F0"/>
                </a:solidFill>
              </a:rPr>
              <a:t>اِغسل يديك جيّدًا بالماء والصابون لمدّة 20 ثانية. 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9043" r="64726" b="65802"/>
          <a:stretch/>
        </p:blipFill>
        <p:spPr>
          <a:xfrm>
            <a:off x="3810001" y="2147455"/>
            <a:ext cx="4100944" cy="311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C08B5-84D0-4B54-94E7-B4DAFEFB0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LB" sz="5400" dirty="0">
                <a:solidFill>
                  <a:srgbClr val="00B0F0"/>
                </a:solidFill>
              </a:rPr>
              <a:t>أو عقّم يديك .</a:t>
            </a:r>
            <a:endParaRPr lang="en-US" sz="5400" dirty="0">
              <a:solidFill>
                <a:srgbClr val="00B0F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C5DA7F-5FC3-4427-854F-6A001F5C34F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600" y="3019595"/>
            <a:ext cx="6794346" cy="347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65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255" y="365125"/>
            <a:ext cx="10515600" cy="1325563"/>
          </a:xfrm>
        </p:spPr>
        <p:txBody>
          <a:bodyPr/>
          <a:lstStyle/>
          <a:p>
            <a:r>
              <a:rPr lang="ar-LB" dirty="0">
                <a:solidFill>
                  <a:srgbClr val="00B0F0"/>
                </a:solidFill>
              </a:rPr>
              <a:t>غطِّ الفم والأنف عند السعال، أو استعمل المنديل لتعطس. 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5091" t="9920" r="36182" b="65886"/>
          <a:stretch/>
        </p:blipFill>
        <p:spPr>
          <a:xfrm>
            <a:off x="4100945" y="1953492"/>
            <a:ext cx="3505200" cy="332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8118" y="392834"/>
            <a:ext cx="10515600" cy="1325563"/>
          </a:xfrm>
        </p:spPr>
        <p:txBody>
          <a:bodyPr/>
          <a:lstStyle/>
          <a:p>
            <a:r>
              <a:rPr lang="ar-LB" dirty="0">
                <a:solidFill>
                  <a:srgbClr val="00B0F0"/>
                </a:solidFill>
              </a:rPr>
              <a:t>ما أفضل التّباعد عن الآخر !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53548" r="36667" b="18502"/>
          <a:stretch/>
        </p:blipFill>
        <p:spPr>
          <a:xfrm>
            <a:off x="4122820" y="1488751"/>
            <a:ext cx="4329526" cy="32142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4BC760-5C53-454F-B83C-087178E17B1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130460" y="4183929"/>
            <a:ext cx="2927350" cy="1911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56EBD2-CFF0-4BE7-AAD9-F84511462A2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21" y="4183929"/>
            <a:ext cx="3032125" cy="22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99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1982" y="268143"/>
            <a:ext cx="8264236" cy="1325563"/>
          </a:xfrm>
        </p:spPr>
        <p:txBody>
          <a:bodyPr/>
          <a:lstStyle/>
          <a:p>
            <a:r>
              <a:rPr lang="ar-LB" dirty="0">
                <a:solidFill>
                  <a:srgbClr val="00B0F0"/>
                </a:solidFill>
              </a:rPr>
              <a:t>ما أقبح المواطنين الذين لا يرتدون الكمامة ! 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663" y="3396410"/>
            <a:ext cx="3573379" cy="28649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542443-EE88-8748-9075-456AC972196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435" y="4254716"/>
            <a:ext cx="2663825" cy="200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30849D-6F53-406C-B1A8-6098E186230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2" y="2399899"/>
            <a:ext cx="2825750" cy="23907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59046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1C383-D003-EB45-9945-9A71E6A57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3442" y="1194412"/>
            <a:ext cx="5508436" cy="20059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6000" dirty="0" err="1">
                <a:solidFill>
                  <a:srgbClr val="00B0F0"/>
                </a:solidFill>
              </a:rPr>
              <a:t>لعلّ</a:t>
            </a:r>
            <a:r>
              <a:rPr lang="en-US" sz="6000" dirty="0">
                <a:solidFill>
                  <a:srgbClr val="00B0F0"/>
                </a:solidFill>
              </a:rPr>
              <a:t> </a:t>
            </a:r>
            <a:r>
              <a:rPr lang="en-US" sz="6000" dirty="0" err="1">
                <a:solidFill>
                  <a:srgbClr val="00B0F0"/>
                </a:solidFill>
              </a:rPr>
              <a:t>ارتداء</a:t>
            </a:r>
            <a:r>
              <a:rPr lang="en-US" sz="6000" dirty="0">
                <a:solidFill>
                  <a:srgbClr val="00B0F0"/>
                </a:solidFill>
              </a:rPr>
              <a:t> القناع الواقي من أهمّ </a:t>
            </a:r>
            <a:r>
              <a:rPr lang="en-US" sz="6000" dirty="0" err="1">
                <a:solidFill>
                  <a:srgbClr val="00B0F0"/>
                </a:solidFill>
              </a:rPr>
              <a:t>سبل</a:t>
            </a:r>
            <a:r>
              <a:rPr lang="en-US" sz="6000" dirty="0">
                <a:solidFill>
                  <a:srgbClr val="00B0F0"/>
                </a:solidFill>
              </a:rPr>
              <a:t> </a:t>
            </a:r>
            <a:r>
              <a:rPr lang="en-US" sz="6000" dirty="0" err="1">
                <a:solidFill>
                  <a:srgbClr val="00B0F0"/>
                </a:solidFill>
              </a:rPr>
              <a:t>الوقاية</a:t>
            </a:r>
            <a:r>
              <a:rPr lang="ar-LB" sz="6000" dirty="0">
                <a:solidFill>
                  <a:srgbClr val="00B0F0"/>
                </a:solidFill>
              </a:rPr>
              <a:t>.</a:t>
            </a:r>
            <a:r>
              <a:rPr lang="en-US" sz="6000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AF112AA-E276-2746-AA33-7F9DC08949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7" r="11815" b="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7AFC3C-1BF9-4C12-ACB9-F30425188C1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883" y="4018079"/>
            <a:ext cx="4798117" cy="262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9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844FD-D441-D245-8781-AC3CBED01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6242" y="749243"/>
            <a:ext cx="6366309" cy="184957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00B0F0"/>
                </a:solidFill>
              </a:rPr>
              <a:t>ما أسمى تضحيات الجسم الطّبّي لمكافحة كورونا</a:t>
            </a:r>
            <a:r>
              <a:rPr lang="ar-SA" sz="5400" dirty="0">
                <a:solidFill>
                  <a:srgbClr val="00B0F0"/>
                </a:solidFill>
              </a:rPr>
              <a:t>!</a:t>
            </a:r>
            <a:endParaRPr lang="en-US" sz="5400" dirty="0">
              <a:solidFill>
                <a:srgbClr val="00B0F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C123A02-C395-8C45-973A-306066DD9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4" r="18238"/>
          <a:stretch/>
        </p:blipFill>
        <p:spPr>
          <a:xfrm>
            <a:off x="2" y="10"/>
            <a:ext cx="4789246" cy="4673063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CD7D77-38CC-4E13-909A-D411DEA0B5B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863" y="4673073"/>
            <a:ext cx="6912309" cy="193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11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42" y="956418"/>
            <a:ext cx="5029200" cy="31612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9DDCB8-B0F9-4D73-84B2-4FD38C167607}"/>
              </a:ext>
            </a:extLst>
          </p:cNvPr>
          <p:cNvSpPr txBox="1"/>
          <p:nvPr/>
        </p:nvSpPr>
        <p:spPr>
          <a:xfrm>
            <a:off x="3167515" y="4445576"/>
            <a:ext cx="80467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>
                <a:solidFill>
                  <a:srgbClr val="00B0F0"/>
                </a:solidFill>
              </a:rPr>
              <a:t>كل</a:t>
            </a:r>
            <a:r>
              <a:rPr lang="ar-LB" sz="4400">
                <a:solidFill>
                  <a:srgbClr val="00B0F0"/>
                </a:solidFill>
              </a:rPr>
              <a:t>ّ</a:t>
            </a:r>
            <a:r>
              <a:rPr lang="ar-SA" sz="4400">
                <a:solidFill>
                  <a:srgbClr val="00B0F0"/>
                </a:solidFill>
              </a:rPr>
              <a:t> التقدير و الشكر  للأطب</a:t>
            </a:r>
            <a:r>
              <a:rPr lang="ar-LB" sz="4400">
                <a:solidFill>
                  <a:srgbClr val="00B0F0"/>
                </a:solidFill>
              </a:rPr>
              <a:t>ّ</a:t>
            </a:r>
            <a:r>
              <a:rPr lang="ar-SA" sz="4400">
                <a:solidFill>
                  <a:srgbClr val="00B0F0"/>
                </a:solidFill>
              </a:rPr>
              <a:t>اء  </a:t>
            </a:r>
            <a:r>
              <a:rPr lang="ar-LB" sz="4400">
                <a:solidFill>
                  <a:srgbClr val="00B0F0"/>
                </a:solidFill>
              </a:rPr>
              <a:t>و</a:t>
            </a:r>
            <a:r>
              <a:rPr lang="ar-SA" sz="4400">
                <a:solidFill>
                  <a:srgbClr val="00B0F0"/>
                </a:solidFill>
              </a:rPr>
              <a:t>الممر</a:t>
            </a:r>
            <a:r>
              <a:rPr lang="ar-LB" sz="4400">
                <a:solidFill>
                  <a:srgbClr val="00B0F0"/>
                </a:solidFill>
              </a:rPr>
              <a:t>ّ</a:t>
            </a:r>
            <a:r>
              <a:rPr lang="ar-SA" sz="4400">
                <a:solidFill>
                  <a:srgbClr val="00B0F0"/>
                </a:solidFill>
              </a:rPr>
              <a:t>ضات </a:t>
            </a:r>
            <a:r>
              <a:rPr lang="ar-LB" sz="4400">
                <a:solidFill>
                  <a:srgbClr val="00B0F0"/>
                </a:solidFill>
              </a:rPr>
              <a:t>و</a:t>
            </a:r>
            <a:r>
              <a:rPr lang="ar-SA" sz="4400">
                <a:solidFill>
                  <a:srgbClr val="00B0F0"/>
                </a:solidFill>
              </a:rPr>
              <a:t>للمسعفين</a:t>
            </a:r>
            <a:r>
              <a:rPr lang="ar-LB" sz="4400">
                <a:solidFill>
                  <a:srgbClr val="00B0F0"/>
                </a:solidFill>
              </a:rPr>
              <a:t>،</a:t>
            </a:r>
            <a:r>
              <a:rPr lang="ar-SA" sz="4400">
                <a:solidFill>
                  <a:srgbClr val="00B0F0"/>
                </a:solidFill>
              </a:rPr>
              <a:t> و كل</a:t>
            </a:r>
            <a:r>
              <a:rPr lang="ar-LB" sz="4400">
                <a:solidFill>
                  <a:srgbClr val="00B0F0"/>
                </a:solidFill>
              </a:rPr>
              <a:t>ّ</a:t>
            </a:r>
            <a:r>
              <a:rPr lang="ar-SA" sz="4400">
                <a:solidFill>
                  <a:srgbClr val="00B0F0"/>
                </a:solidFill>
              </a:rPr>
              <a:t> من يعمل في المجال الطب</a:t>
            </a:r>
            <a:r>
              <a:rPr lang="ar-LB" sz="4400">
                <a:solidFill>
                  <a:srgbClr val="00B0F0"/>
                </a:solidFill>
              </a:rPr>
              <a:t>ّ</a:t>
            </a:r>
            <a:r>
              <a:rPr lang="ar-SA" sz="4400">
                <a:solidFill>
                  <a:srgbClr val="00B0F0"/>
                </a:solidFill>
              </a:rPr>
              <a:t>ي</a:t>
            </a:r>
            <a:r>
              <a:rPr lang="ar-LB" sz="4400">
                <a:solidFill>
                  <a:srgbClr val="00B0F0"/>
                </a:solidFill>
              </a:rPr>
              <a:t>ّ.</a:t>
            </a:r>
            <a:endParaRPr lang="fr-FR" sz="4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772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4A6248-CE71-4B3B-B5AE-22ED49CB89DE}"/>
              </a:ext>
            </a:extLst>
          </p:cNvPr>
          <p:cNvSpPr txBox="1"/>
          <p:nvPr/>
        </p:nvSpPr>
        <p:spPr>
          <a:xfrm>
            <a:off x="3537285" y="1588168"/>
            <a:ext cx="57992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LB" sz="6000" dirty="0">
                <a:solidFill>
                  <a:srgbClr val="00B0F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ابقوا بأمان.</a:t>
            </a:r>
          </a:p>
          <a:p>
            <a:pPr algn="ctr"/>
            <a:endParaRPr lang="ar-LB" sz="6000" dirty="0">
              <a:solidFill>
                <a:srgbClr val="00B0F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algn="r"/>
            <a:r>
              <a:rPr lang="ar-LB" sz="6000" dirty="0">
                <a:solidFill>
                  <a:srgbClr val="00B0F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الأساسيّ التّاسع -2</a:t>
            </a:r>
          </a:p>
          <a:p>
            <a:pPr algn="r"/>
            <a:r>
              <a:rPr lang="ar-LB" sz="6000" dirty="0">
                <a:solidFill>
                  <a:srgbClr val="00B0F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الأساسيّ التّاسع ّ-3</a:t>
            </a:r>
          </a:p>
          <a:p>
            <a:pPr algn="r"/>
            <a:r>
              <a:rPr lang="ar-LB" sz="6000" dirty="0">
                <a:solidFill>
                  <a:srgbClr val="00B0F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الأساسيّ التّاسع -4</a:t>
            </a:r>
            <a:endParaRPr lang="en-US" sz="6000" dirty="0">
              <a:solidFill>
                <a:srgbClr val="00B0F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AFFB33-0F03-4B9F-B592-64D99B0B6F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12" y="0"/>
            <a:ext cx="3954145" cy="2455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54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B053D42B2F5A42985964E2C218CF32" ma:contentTypeVersion="7" ma:contentTypeDescription="Create a new document." ma:contentTypeScope="" ma:versionID="11fdbf4095c1d661cec17f710493cae8">
  <xsd:schema xmlns:xsd="http://www.w3.org/2001/XMLSchema" xmlns:xs="http://www.w3.org/2001/XMLSchema" xmlns:p="http://schemas.microsoft.com/office/2006/metadata/properties" xmlns:ns2="49219502-8c3b-4fca-b6f7-e39582156bf6" targetNamespace="http://schemas.microsoft.com/office/2006/metadata/properties" ma:root="true" ma:fieldsID="2a75bbc921180740b2bb432c785b67f4" ns2:_="">
    <xsd:import namespace="49219502-8c3b-4fca-b6f7-e39582156b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219502-8c3b-4fca-b6f7-e39582156b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3A1D86-AD76-4C0C-927B-626722E2C23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9F3DFBF-E269-4527-9248-39B1FBC22A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219502-8c3b-4fca-b6f7-e39582156b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7FFBA6A-EB42-44ED-9F01-447B3F9004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378</TotalTime>
  <Words>342</Words>
  <Application>Microsoft Office PowerPoint</Application>
  <PresentationFormat>Widescreen</PresentationFormat>
  <Paragraphs>43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Bookman Old Style</vt:lpstr>
      <vt:lpstr>Calibri</vt:lpstr>
      <vt:lpstr>Rockwell</vt:lpstr>
      <vt:lpstr>Simplified Arabic</vt:lpstr>
      <vt:lpstr>Symbol</vt:lpstr>
      <vt:lpstr>Traditional Arabic</vt:lpstr>
      <vt:lpstr>Wingdings</vt:lpstr>
      <vt:lpstr>Damask</vt:lpstr>
      <vt:lpstr> وباء كورونا</vt:lpstr>
      <vt:lpstr>PowerPoint Presentation</vt:lpstr>
      <vt:lpstr>PowerPoint Presentation</vt:lpstr>
      <vt:lpstr>PowerPoint Presentation</vt:lpstr>
      <vt:lpstr>PowerPoint Presentation</vt:lpstr>
      <vt:lpstr>ما هي طرق الوقاية من فيروس كورونا؟            </vt:lpstr>
      <vt:lpstr>لا تلمس وجهك قبل غسل يديك.  </vt:lpstr>
      <vt:lpstr>اِغسل يديك جيّدًا بالماء والصابون لمدّة 20 ثانية. </vt:lpstr>
      <vt:lpstr>أو عقّم يديك .</vt:lpstr>
      <vt:lpstr>غطِّ الفم والأنف عند السعال، أو استعمل المنديل لتعطس. </vt:lpstr>
      <vt:lpstr>ما أفضل التّباعد عن الآخر !</vt:lpstr>
      <vt:lpstr>ما أقبح المواطنين الذين لا يرتدون الكمامة ! </vt:lpstr>
      <vt:lpstr>لعلّ ارتداء القناع الواقي من أهمّ سبل الوقاية. </vt:lpstr>
      <vt:lpstr>ما أسمى تضحيات الجسم الطّبّي لمكافحة كورونا!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Elsa Fares</dc:creator>
  <cp:lastModifiedBy>Gretta Jarjoura</cp:lastModifiedBy>
  <cp:revision>46</cp:revision>
  <dcterms:created xsi:type="dcterms:W3CDTF">2020-12-02T13:05:24Z</dcterms:created>
  <dcterms:modified xsi:type="dcterms:W3CDTF">2020-12-14T17:45:10Z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0x010100F3B053D42B2F5A42985964E2C218CF32</vt:lpwstr>
  </property>
</Properties>
</file>