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sldIdLst>
    <p:sldId id="256" r:id="rId5"/>
    <p:sldId id="292" r:id="rId6"/>
    <p:sldId id="257" r:id="rId7"/>
    <p:sldId id="290" r:id="rId8"/>
    <p:sldId id="291" r:id="rId9"/>
    <p:sldId id="284" r:id="rId10"/>
    <p:sldId id="258" r:id="rId11"/>
    <p:sldId id="259" r:id="rId12"/>
    <p:sldId id="260" r:id="rId13"/>
    <p:sldId id="263" r:id="rId14"/>
    <p:sldId id="285" r:id="rId15"/>
    <p:sldId id="286" r:id="rId16"/>
    <p:sldId id="287" r:id="rId17"/>
    <p:sldId id="288"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EB39E3E-32F7-4A03-9DF4-ED9AEE0C0A06}">
          <p14:sldIdLst>
            <p14:sldId id="256"/>
            <p14:sldId id="292"/>
            <p14:sldId id="257"/>
            <p14:sldId id="290"/>
            <p14:sldId id="291"/>
            <p14:sldId id="284"/>
            <p14:sldId id="258"/>
            <p14:sldId id="259"/>
            <p14:sldId id="260"/>
            <p14:sldId id="263"/>
            <p14:sldId id="285"/>
            <p14:sldId id="286"/>
          </p14:sldIdLst>
        </p14:section>
        <p14:section name="Untitled Section" id="{3CF2E8DD-DE2C-4CE8-88AE-601B8CD56C46}">
          <p14:sldIdLst>
            <p14:sldId id="287"/>
            <p14:sldId id="28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CC"/>
    <a:srgbClr val="FFFF66"/>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50" autoAdjust="0"/>
    <p:restoredTop sz="94660"/>
  </p:normalViewPr>
  <p:slideViewPr>
    <p:cSldViewPr snapToGrid="0">
      <p:cViewPr varScale="1">
        <p:scale>
          <a:sx n="115" d="100"/>
          <a:sy n="115" d="100"/>
        </p:scale>
        <p:origin x="8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6C8A3A7-FBC7-4A21-83F2-22E76F0ADA06}" type="datetimeFigureOut">
              <a:rPr lang="fr-FR" smtClean="0"/>
              <a:t>16/12/2020</a:t>
            </a:fld>
            <a:endParaRPr lang="fr-FR"/>
          </a:p>
        </p:txBody>
      </p:sp>
      <p:sp>
        <p:nvSpPr>
          <p:cNvPr id="5" name="Footer Placeholder 4"/>
          <p:cNvSpPr>
            <a:spLocks noGrp="1"/>
          </p:cNvSpPr>
          <p:nvPr>
            <p:ph type="ftr" sz="quarter" idx="11"/>
          </p:nvPr>
        </p:nvSpPr>
        <p:spPr>
          <a:xfrm>
            <a:off x="2416500" y="329307"/>
            <a:ext cx="4973915" cy="309201"/>
          </a:xfrm>
        </p:spPr>
        <p:txBody>
          <a:bodyPr/>
          <a:lstStyle/>
          <a:p>
            <a:endParaRPr lang="fr-FR"/>
          </a:p>
        </p:txBody>
      </p:sp>
      <p:sp>
        <p:nvSpPr>
          <p:cNvPr id="6" name="Slide Number Placeholder 5"/>
          <p:cNvSpPr>
            <a:spLocks noGrp="1"/>
          </p:cNvSpPr>
          <p:nvPr>
            <p:ph type="sldNum" sz="quarter" idx="12"/>
          </p:nvPr>
        </p:nvSpPr>
        <p:spPr>
          <a:xfrm>
            <a:off x="1437664" y="798973"/>
            <a:ext cx="811019" cy="503578"/>
          </a:xfrm>
        </p:spPr>
        <p:txBody>
          <a:bodyPr/>
          <a:lstStyle/>
          <a:p>
            <a:fld id="{8C4BF97E-97F5-4611-B154-B427751F1097}" type="slidenum">
              <a:rPr lang="fr-FR" smtClean="0"/>
              <a:t>‹#›</a:t>
            </a:fld>
            <a:endParaRPr lang="fr-FR"/>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03530027"/>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C8A3A7-FBC7-4A21-83F2-22E76F0ADA06}" type="datetimeFigureOut">
              <a:rPr lang="fr-FR" smtClean="0"/>
              <a:t>16/12/2020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C4BF97E-97F5-4611-B154-B427751F1097}" type="slidenum">
              <a:rPr lang="fr-FR" smtClean="0"/>
              <a:t>‹#›</a:t>
            </a:fld>
            <a:endParaRPr lang="fr-FR"/>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403462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C8A3A7-FBC7-4A21-83F2-22E76F0ADA06}" type="datetimeFigureOut">
              <a:rPr lang="fr-FR" smtClean="0"/>
              <a:t>16/12/2020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C4BF97E-97F5-4611-B154-B427751F1097}" type="slidenum">
              <a:rPr lang="fr-FR" smtClean="0"/>
              <a:t>‹#›</a:t>
            </a:fld>
            <a:endParaRPr lang="fr-FR"/>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09453671"/>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6C8A3A7-FBC7-4A21-83F2-22E76F0ADA06}" type="datetimeFigureOut">
              <a:rPr lang="fr-FR" smtClean="0"/>
              <a:t>16/12/2020</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8C4BF97E-97F5-4611-B154-B427751F1097}" type="slidenum">
              <a:rPr lang="fr-FR" smtClean="0"/>
              <a:t>‹#›</a:t>
            </a:fld>
            <a:endParaRPr lang="fr-FR"/>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209053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6C8A3A7-FBC7-4A21-83F2-22E76F0ADA06}" type="datetimeFigureOut">
              <a:rPr lang="fr-FR" smtClean="0"/>
              <a:t>16/12/2020</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8C4BF97E-97F5-4611-B154-B427751F1097}" type="slidenum">
              <a:rPr lang="fr-FR" smtClean="0"/>
              <a:t>‹#›</a:t>
            </a:fld>
            <a:endParaRPr lang="fr-FR"/>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4634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6C8A3A7-FBC7-4A21-83F2-22E76F0ADA06}" type="datetimeFigureOut">
              <a:rPr lang="fr-FR" smtClean="0"/>
              <a:t>16/12/2020</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8C4BF97E-97F5-4611-B154-B427751F1097}" type="slidenum">
              <a:rPr lang="fr-FR" smtClean="0"/>
              <a:t>‹#›</a:t>
            </a:fld>
            <a:endParaRPr lang="fr-FR"/>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98071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C8A3A7-FBC7-4A21-83F2-22E76F0ADA06}" type="datetimeFigureOut">
              <a:rPr lang="fr-FR" smtClean="0"/>
              <a:t>16/12/2020</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8C4BF97E-97F5-4611-B154-B427751F1097}" type="slidenum">
              <a:rPr lang="fr-FR" smtClean="0"/>
              <a:t>‹#›</a:t>
            </a:fld>
            <a:endParaRPr lang="fr-FR"/>
          </a:p>
        </p:txBody>
      </p:sp>
    </p:spTree>
    <p:extLst>
      <p:ext uri="{BB962C8B-B14F-4D97-AF65-F5344CB8AC3E}">
        <p14:creationId xmlns:p14="http://schemas.microsoft.com/office/powerpoint/2010/main" val="461756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6C8A3A7-FBC7-4A21-83F2-22E76F0ADA06}" type="datetimeFigureOut">
              <a:rPr lang="fr-FR" smtClean="0"/>
              <a:t>16/12/2020</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8C4BF97E-97F5-4611-B154-B427751F1097}" type="slidenum">
              <a:rPr lang="fr-FR" smtClean="0"/>
              <a:t>‹#›</a:t>
            </a:fld>
            <a:endParaRPr lang="fr-FR"/>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52279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D6C8A3A7-FBC7-4A21-83F2-22E76F0ADA06}" type="datetimeFigureOut">
              <a:rPr lang="fr-FR" smtClean="0"/>
              <a:t>16/12/2020</a:t>
            </a:fld>
            <a:endParaRPr lang="fr-FR"/>
          </a:p>
        </p:txBody>
      </p:sp>
      <p:sp>
        <p:nvSpPr>
          <p:cNvPr id="6" name="Footer Placeholder 5"/>
          <p:cNvSpPr>
            <a:spLocks noGrp="1"/>
          </p:cNvSpPr>
          <p:nvPr>
            <p:ph type="ftr" sz="quarter" idx="11"/>
          </p:nvPr>
        </p:nvSpPr>
        <p:spPr>
          <a:xfrm>
            <a:off x="1447382" y="318640"/>
            <a:ext cx="5541004" cy="320931"/>
          </a:xfrm>
        </p:spPr>
        <p:txBody>
          <a:bodyPr/>
          <a:lstStyle/>
          <a:p>
            <a:endParaRPr lang="fr-FR"/>
          </a:p>
        </p:txBody>
      </p:sp>
      <p:sp>
        <p:nvSpPr>
          <p:cNvPr id="7" name="Slide Number Placeholder 6"/>
          <p:cNvSpPr>
            <a:spLocks noGrp="1"/>
          </p:cNvSpPr>
          <p:nvPr>
            <p:ph type="sldNum" sz="quarter" idx="12"/>
          </p:nvPr>
        </p:nvSpPr>
        <p:spPr/>
        <p:txBody>
          <a:bodyPr/>
          <a:lstStyle/>
          <a:p>
            <a:fld id="{8C4BF97E-97F5-4611-B154-B427751F1097}" type="slidenum">
              <a:rPr lang="fr-FR" smtClean="0"/>
              <a:t>‹#›</a:t>
            </a:fld>
            <a:endParaRPr lang="fr-FR"/>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05503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C8A3A7-FBC7-4A21-83F2-22E76F0ADA06}" type="datetimeFigureOut">
              <a:rPr lang="fr-FR" smtClean="0"/>
              <a:t>16/12/2020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C4BF97E-97F5-4611-B154-B427751F1097}" type="slidenum">
              <a:rPr lang="fr-FR" smtClean="0"/>
              <a:t>‹#›</a:t>
            </a:fld>
            <a:endParaRPr lang="fr-FR"/>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257812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C8A3A7-FBC7-4A21-83F2-22E76F0ADA06}" type="datetimeFigureOut">
              <a:rPr lang="fr-FR" smtClean="0"/>
              <a:t>16/12/2020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C4BF97E-97F5-4611-B154-B427751F1097}" type="slidenum">
              <a:rPr lang="fr-FR" smtClean="0"/>
              <a:t>‹#›</a:t>
            </a:fld>
            <a:endParaRPr lang="fr-FR"/>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35707247"/>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D6C8A3A7-FBC7-4A21-83F2-22E76F0ADA06}" type="datetimeFigureOut">
              <a:rPr lang="fr-FR" smtClean="0"/>
              <a:t>16/12/2020</a:t>
            </a:fld>
            <a:endParaRPr lang="fr-FR"/>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8C4BF97E-97F5-4611-B154-B427751F1097}" type="slidenum">
              <a:rPr lang="fr-FR" smtClean="0"/>
              <a:t>‹#›</a:t>
            </a:fld>
            <a:endParaRPr lang="fr-FR"/>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972179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en.wikipedia.org/wiki/Diani_Beach" TargetMode="External"/><Relationship Id="rId2" Type="http://schemas.openxmlformats.org/officeDocument/2006/relationships/image" Target="../media/image12.jpg"/><Relationship Id="rId1" Type="http://schemas.openxmlformats.org/officeDocument/2006/relationships/slideLayout" Target="../slideLayouts/slideLayout7.xml"/><Relationship Id="rId6" Type="http://schemas.openxmlformats.org/officeDocument/2006/relationships/hyperlink" Target="https://ar.wikipedia.org/wiki/%D8%AC%D8%A8%D8%B1%D8%A7%D9%86_%D8%AE%D9%84%D9%8A%D9%84_%D8%AC%D8%A8%D8%B1%D8%A7%D9%86" TargetMode="External"/><Relationship Id="rId5" Type="http://schemas.openxmlformats.org/officeDocument/2006/relationships/hyperlink" Target="https://ar.wikipedia.org/wiki/%D8%A7%D9%84%D9%86%D8%A8%D9%8A_(%D9%83%D8%AA%D8%A7%D8%A8)" TargetMode="External"/><Relationship Id="rId4" Type="http://schemas.openxmlformats.org/officeDocument/2006/relationships/hyperlink" Target="https://creativecommons.org/licenses/by-sa/3.0/"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pxhere.com/en/photo/498545" TargetMode="External"/><Relationship Id="rId2" Type="http://schemas.openxmlformats.org/officeDocument/2006/relationships/image" Target="../media/image13.jpg"/><Relationship Id="rId1" Type="http://schemas.openxmlformats.org/officeDocument/2006/relationships/slideLayout" Target="../slideLayouts/slideLayout7.xml"/><Relationship Id="rId4" Type="http://schemas.openxmlformats.org/officeDocument/2006/relationships/hyperlink" Target="https://ar.wikipedia.org/wiki/1988"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slide" Target="slide9.xml"/></Relationships>
</file>

<file path=ppt/slides/_rels/slide10.xml.rels><?xml version="1.0" encoding="UTF-8" standalone="yes"?>
<Relationships xmlns="http://schemas.openxmlformats.org/package/2006/relationships"><Relationship Id="rId3" Type="http://schemas.openxmlformats.org/officeDocument/2006/relationships/hyperlink" Target="http://www.publicdomainpictures.net/view-image.php?image=33850&amp;picture=summer-day" TargetMode="External"/><Relationship Id="rId2" Type="http://schemas.openxmlformats.org/officeDocument/2006/relationships/image" Target="../media/image25.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hyperlink" Target="https://en.wikipedia.org/wiki/Wandsworth_Park" TargetMode="External"/><Relationship Id="rId2" Type="http://schemas.openxmlformats.org/officeDocument/2006/relationships/image" Target="../media/image26.JPG"/><Relationship Id="rId1" Type="http://schemas.openxmlformats.org/officeDocument/2006/relationships/slideLayout" Target="../slideLayouts/slideLayout6.xml"/><Relationship Id="rId4" Type="http://schemas.openxmlformats.org/officeDocument/2006/relationships/hyperlink" Target="https://creativecommons.org/licenses/by-sa/3.0/"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commons.wikimedia.org/wiki/File:Sunset_in_El_Porto,_California_(8074300769).jpg" TargetMode="External"/><Relationship Id="rId2" Type="http://schemas.openxmlformats.org/officeDocument/2006/relationships/image" Target="../media/image27.jpg"/><Relationship Id="rId1" Type="http://schemas.openxmlformats.org/officeDocument/2006/relationships/slideLayout" Target="../slideLayouts/slideLayout6.xml"/><Relationship Id="rId4" Type="http://schemas.openxmlformats.org/officeDocument/2006/relationships/hyperlink" Target="https://creativecommons.org/licenses/by-sa/3.0/"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feelquotes.com/quote/maureen_johnson-i_ve_heard_people_on_panels_say_" TargetMode="External"/><Relationship Id="rId2" Type="http://schemas.openxmlformats.org/officeDocument/2006/relationships/image" Target="../media/image28.jpg"/><Relationship Id="rId1" Type="http://schemas.openxmlformats.org/officeDocument/2006/relationships/slideLayout" Target="../slideLayouts/slideLayout6.xml"/><Relationship Id="rId4" Type="http://schemas.openxmlformats.org/officeDocument/2006/relationships/hyperlink" Target="https://creativecommons.org/licenses/by/3.0/"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en.wikipedia.org/wiki/Lake_Naivasha" TargetMode="External"/><Relationship Id="rId2" Type="http://schemas.openxmlformats.org/officeDocument/2006/relationships/image" Target="../media/image29.jpg"/><Relationship Id="rId1" Type="http://schemas.openxmlformats.org/officeDocument/2006/relationships/slideLayout" Target="../slideLayouts/slideLayout6.xml"/><Relationship Id="rId4" Type="http://schemas.openxmlformats.org/officeDocument/2006/relationships/hyperlink" Target="https://creativecommons.org/licenses/by-sa/3.0/"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a:gsLst>
            <a:gs pos="83187">
              <a:srgbClr val="EC8CA3"/>
            </a:gs>
            <a:gs pos="54000">
              <a:schemeClr val="accent1">
                <a:lumMod val="5000"/>
                <a:lumOff val="95000"/>
              </a:schemeClr>
            </a:gs>
            <a:gs pos="74000">
              <a:schemeClr val="accent1">
                <a:lumMod val="45000"/>
                <a:lumOff val="55000"/>
              </a:schemeClr>
            </a:gs>
            <a:gs pos="18584">
              <a:schemeClr val="accent1">
                <a:lumMod val="5000"/>
                <a:lumOff val="95000"/>
              </a:schemeClr>
            </a:gs>
            <a:gs pos="77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51AEB-631C-45A3-A125-622D15BA3AB4}"/>
              </a:ext>
            </a:extLst>
          </p:cNvPr>
          <p:cNvSpPr>
            <a:spLocks noGrp="1"/>
          </p:cNvSpPr>
          <p:nvPr>
            <p:ph type="ctrTitle"/>
          </p:nvPr>
        </p:nvSpPr>
        <p:spPr>
          <a:xfrm>
            <a:off x="2570922" y="39756"/>
            <a:ext cx="9621078" cy="3389244"/>
          </a:xfrm>
          <a:noFill/>
        </p:spPr>
        <p:txBody>
          <a:bodyPr>
            <a:noAutofit/>
          </a:bodyPr>
          <a:lstStyle/>
          <a:p>
            <a:pPr algn="r"/>
            <a:r>
              <a:rPr lang="ar-LB" sz="3600" b="1" dirty="0">
                <a:solidFill>
                  <a:srgbClr val="7030A0"/>
                </a:solidFill>
                <a:latin typeface="Times New Roman" panose="02020603050405020304" pitchFamily="18" charset="0"/>
                <a:cs typeface="Times New Roman" panose="02020603050405020304" pitchFamily="18" charset="0"/>
              </a:rPr>
              <a:t>بمناسبة اليوم العالميّ للّغة العربيّة</a:t>
            </a:r>
            <a:br>
              <a:rPr lang="ar-LB" sz="3600" b="1" dirty="0">
                <a:solidFill>
                  <a:srgbClr val="7030A0"/>
                </a:solidFill>
                <a:latin typeface="Times New Roman" panose="02020603050405020304" pitchFamily="18" charset="0"/>
                <a:cs typeface="Times New Roman" panose="02020603050405020304" pitchFamily="18" charset="0"/>
              </a:rPr>
            </a:br>
            <a:r>
              <a:rPr lang="ar-LB" sz="3600" b="1" dirty="0">
                <a:solidFill>
                  <a:srgbClr val="7030A0"/>
                </a:solidFill>
                <a:latin typeface="Times New Roman" panose="02020603050405020304" pitchFamily="18" charset="0"/>
                <a:cs typeface="Times New Roman" panose="02020603050405020304" pitchFamily="18" charset="0"/>
              </a:rPr>
              <a:t/>
            </a:r>
            <a:br>
              <a:rPr lang="ar-LB" sz="3600" b="1" dirty="0">
                <a:solidFill>
                  <a:srgbClr val="7030A0"/>
                </a:solidFill>
                <a:latin typeface="Times New Roman" panose="02020603050405020304" pitchFamily="18" charset="0"/>
                <a:cs typeface="Times New Roman" panose="02020603050405020304" pitchFamily="18" charset="0"/>
              </a:rPr>
            </a:br>
            <a:r>
              <a:rPr lang="ar-LB" sz="3600" b="1" dirty="0">
                <a:solidFill>
                  <a:srgbClr val="7030A0"/>
                </a:solidFill>
                <a:latin typeface="Times New Roman" panose="02020603050405020304" pitchFamily="18" charset="0"/>
                <a:cs typeface="Times New Roman" panose="02020603050405020304" pitchFamily="18" charset="0"/>
              </a:rPr>
              <a:t>تلامذة السّنة الثّامنة -5-</a:t>
            </a:r>
            <a:br>
              <a:rPr lang="ar-LB" sz="3600" b="1" dirty="0">
                <a:solidFill>
                  <a:srgbClr val="7030A0"/>
                </a:solidFill>
                <a:latin typeface="Times New Roman" panose="02020603050405020304" pitchFamily="18" charset="0"/>
                <a:cs typeface="Times New Roman" panose="02020603050405020304" pitchFamily="18" charset="0"/>
              </a:rPr>
            </a:br>
            <a:r>
              <a:rPr lang="ar-LB" sz="3600" b="1" dirty="0">
                <a:solidFill>
                  <a:srgbClr val="7030A0"/>
                </a:solidFill>
                <a:latin typeface="Times New Roman" panose="02020603050405020304" pitchFamily="18" charset="0"/>
                <a:cs typeface="Times New Roman" panose="02020603050405020304" pitchFamily="18" charset="0"/>
              </a:rPr>
              <a:t/>
            </a:r>
            <a:br>
              <a:rPr lang="ar-LB" sz="3600" b="1" dirty="0">
                <a:solidFill>
                  <a:srgbClr val="7030A0"/>
                </a:solidFill>
                <a:latin typeface="Times New Roman" panose="02020603050405020304" pitchFamily="18" charset="0"/>
                <a:cs typeface="Times New Roman" panose="02020603050405020304" pitchFamily="18" charset="0"/>
              </a:rPr>
            </a:br>
            <a:r>
              <a:rPr lang="ar-LB" sz="3600" b="1" dirty="0">
                <a:solidFill>
                  <a:srgbClr val="7030A0"/>
                </a:solidFill>
                <a:latin typeface="Times New Roman" panose="02020603050405020304" pitchFamily="18" charset="0"/>
                <a:cs typeface="Times New Roman" panose="02020603050405020304" pitchFamily="18" charset="0"/>
              </a:rPr>
              <a:t>يكرّمون أدباء </a:t>
            </a:r>
            <a:r>
              <a:rPr lang="ar-LB" sz="3600" b="1" dirty="0">
                <a:solidFill>
                  <a:srgbClr val="7030A0"/>
                </a:solidFill>
                <a:latin typeface="Times New Roman" panose="02020603050405020304" pitchFamily="18" charset="0"/>
              </a:rPr>
              <a:t>وشعراء لبنانيّين</a:t>
            </a:r>
            <a:endParaRPr lang="fr-FR" sz="3600" b="1" dirty="0">
              <a:solidFill>
                <a:srgbClr val="7030A0"/>
              </a:solidFill>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80B1927B-546F-4809-9DFE-152605913FE2}"/>
              </a:ext>
            </a:extLst>
          </p:cNvPr>
          <p:cNvSpPr>
            <a:spLocks noGrp="1"/>
          </p:cNvSpPr>
          <p:nvPr>
            <p:ph type="subTitle" idx="1"/>
          </p:nvPr>
        </p:nvSpPr>
        <p:spPr>
          <a:xfrm>
            <a:off x="6096000" y="4824171"/>
            <a:ext cx="4373217" cy="903702"/>
          </a:xfrm>
        </p:spPr>
        <p:txBody>
          <a:bodyPr>
            <a:normAutofit fontScale="25000" lnSpcReduction="20000"/>
          </a:bodyPr>
          <a:lstStyle/>
          <a:p>
            <a:pPr algn="r"/>
            <a:r>
              <a:rPr lang="ar-LB" sz="19200" b="1" dirty="0">
                <a:solidFill>
                  <a:srgbClr val="7030A0"/>
                </a:solidFill>
                <a:latin typeface="Times New Roman" panose="02020603050405020304" pitchFamily="18" charset="0"/>
                <a:cs typeface="Times New Roman" panose="02020603050405020304" pitchFamily="18" charset="0"/>
              </a:rPr>
              <a:t>ميخائيل نعيمة</a:t>
            </a:r>
          </a:p>
          <a:p>
            <a:pPr algn="r"/>
            <a:r>
              <a:rPr lang="ar-LB" sz="19200" b="1" dirty="0">
                <a:solidFill>
                  <a:srgbClr val="7030A0"/>
                </a:solidFill>
                <a:latin typeface="Times New Roman" panose="02020603050405020304" pitchFamily="18" charset="0"/>
                <a:cs typeface="Times New Roman" panose="02020603050405020304" pitchFamily="18" charset="0"/>
              </a:rPr>
              <a:t> ناسك </a:t>
            </a:r>
            <a:r>
              <a:rPr lang="ar-LB" sz="19200" b="1" dirty="0" err="1">
                <a:solidFill>
                  <a:srgbClr val="7030A0"/>
                </a:solidFill>
                <a:latin typeface="Times New Roman" panose="02020603050405020304" pitchFamily="18" charset="0"/>
                <a:cs typeface="Times New Roman" panose="02020603050405020304" pitchFamily="18" charset="0"/>
              </a:rPr>
              <a:t>الشّخروب</a:t>
            </a:r>
            <a:endParaRPr lang="ar-LB" sz="19200" b="1" dirty="0">
              <a:solidFill>
                <a:srgbClr val="7030A0"/>
              </a:solidFill>
              <a:latin typeface="Times New Roman" panose="02020603050405020304" pitchFamily="18" charset="0"/>
              <a:cs typeface="Times New Roman" panose="02020603050405020304" pitchFamily="18" charset="0"/>
            </a:endParaRPr>
          </a:p>
          <a:p>
            <a:r>
              <a:rPr lang="ar-LB" dirty="0"/>
              <a:t>     </a:t>
            </a:r>
            <a:endParaRPr lang="fr-FR" dirty="0"/>
          </a:p>
        </p:txBody>
      </p:sp>
      <p:pic>
        <p:nvPicPr>
          <p:cNvPr id="3074" name="Picture 2" descr="I dream of Lebanon - ميخائيل نعيمة ميخائيل نعيمة 1889 - 1988 مفكر عربي وهو  واحد من الجيل الذي قاد النهضة الفكرية والثقافية، وأحدث اليقظة وقاد إلى  التجديد، وأفردت له المكتبة العربية">
            <a:extLst>
              <a:ext uri="{FF2B5EF4-FFF2-40B4-BE49-F238E27FC236}">
                <a16:creationId xmlns:a16="http://schemas.microsoft.com/office/drawing/2014/main" id="{8CD0DC96-3581-464D-A723-1BF8D0BE2F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01702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67768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lumMod val="5000"/>
                <a:lumOff val="95000"/>
              </a:schemeClr>
            </a:gs>
            <a:gs pos="74000">
              <a:schemeClr val="accent1">
                <a:lumMod val="45000"/>
                <a:lumOff val="55000"/>
              </a:schemeClr>
            </a:gs>
            <a:gs pos="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86E9C097-F68A-4E3E-ADA6-5589FD2067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8" y="0"/>
            <a:ext cx="4350774"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تعديل قيمة خاصية (P509) في ويكي بيانات">
            <a:extLst>
              <a:ext uri="{FF2B5EF4-FFF2-40B4-BE49-F238E27FC236}">
                <a16:creationId xmlns:a16="http://schemas.microsoft.com/office/drawing/2014/main" id="{B93CA34D-DD29-4B4A-8E7B-9888A50316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29970"/>
            <a:ext cx="123825" cy="12382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9568303E-9CAE-4E32-9CA2-E71AA6AC5C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129970"/>
            <a:ext cx="190500" cy="123825"/>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a:extLst>
              <a:ext uri="{FF2B5EF4-FFF2-40B4-BE49-F238E27FC236}">
                <a16:creationId xmlns:a16="http://schemas.microsoft.com/office/drawing/2014/main" id="{06956B48-B234-4327-BB93-F7052AAF5FC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129970"/>
            <a:ext cx="190500" cy="12382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ED23C091-0AA7-4B7E-8A27-148B5C46EE2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0" y="129970"/>
            <a:ext cx="190500" cy="104775"/>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a:extLst>
              <a:ext uri="{FF2B5EF4-FFF2-40B4-BE49-F238E27FC236}">
                <a16:creationId xmlns:a16="http://schemas.microsoft.com/office/drawing/2014/main" id="{3029DB21-D59A-4F69-9ABA-2E3E756D32E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96000" y="129970"/>
            <a:ext cx="190500" cy="12382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تعديل قيمة خاصية (P27) في ويكي بيانات">
            <a:extLst>
              <a:ext uri="{FF2B5EF4-FFF2-40B4-BE49-F238E27FC236}">
                <a16:creationId xmlns:a16="http://schemas.microsoft.com/office/drawing/2014/main" id="{A43C7CE5-AD5B-4A27-A756-A1E5B065C2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29970"/>
            <a:ext cx="123825" cy="123825"/>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9" descr="تعديل قيمة خاصية (P69) في ويكي بيانات">
            <a:extLst>
              <a:ext uri="{FF2B5EF4-FFF2-40B4-BE49-F238E27FC236}">
                <a16:creationId xmlns:a16="http://schemas.microsoft.com/office/drawing/2014/main" id="{14AF8BA8-8D47-4945-8857-39E75B557B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29970"/>
            <a:ext cx="123825" cy="123825"/>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تعديل قيمة خاصية (P1412) في ويكي بيانات">
            <a:extLst>
              <a:ext uri="{FF2B5EF4-FFF2-40B4-BE49-F238E27FC236}">
                <a16:creationId xmlns:a16="http://schemas.microsoft.com/office/drawing/2014/main" id="{DA37C593-D172-47B1-959C-8FC8D43869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29970"/>
            <a:ext cx="123825" cy="123825"/>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Facebook">
            <a:extLst>
              <a:ext uri="{FF2B5EF4-FFF2-40B4-BE49-F238E27FC236}">
                <a16:creationId xmlns:a16="http://schemas.microsoft.com/office/drawing/2014/main" id="{AD87939A-F6B6-4AB2-A6B5-A086886A752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04851" y="61912"/>
            <a:ext cx="8124161" cy="6666118"/>
          </a:xfrm>
          <a:prstGeom prst="rect">
            <a:avLst/>
          </a:prstGeom>
          <a:solidFill>
            <a:schemeClr val="accent1">
              <a:lumMod val="60000"/>
              <a:lumOff val="40000"/>
            </a:schemeClr>
          </a:solidFill>
        </p:spPr>
      </p:pic>
    </p:spTree>
    <p:extLst>
      <p:ext uri="{BB962C8B-B14F-4D97-AF65-F5344CB8AC3E}">
        <p14:creationId xmlns:p14="http://schemas.microsoft.com/office/powerpoint/2010/main" val="25223440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060"/>
                                        </p:tgtEl>
                                        <p:attrNameLst>
                                          <p:attrName>style.visibility</p:attrName>
                                        </p:attrNameLst>
                                      </p:cBhvr>
                                      <p:to>
                                        <p:strVal val="visible"/>
                                      </p:to>
                                    </p:set>
                                    <p:animEffect transition="in" filter="circle(in)">
                                      <p:cBhvr>
                                        <p:cTn id="7" dur="2000"/>
                                        <p:tgtEl>
                                          <p:spTgt spid="206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circle(in)">
                                      <p:cBhvr>
                                        <p:cTn id="12"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AABBE66-9976-40CB-90A2-E79F17F1ECB3}"/>
              </a:ext>
            </a:extLst>
          </p:cNvPr>
          <p:cNvSpPr/>
          <p:nvPr/>
        </p:nvSpPr>
        <p:spPr>
          <a:xfrm>
            <a:off x="7977809" y="437325"/>
            <a:ext cx="3445565" cy="7951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LB" sz="3000" b="1" dirty="0">
                <a:solidFill>
                  <a:schemeClr val="tx1"/>
                </a:solidFill>
                <a:latin typeface="Simplified Arabic Fixed" panose="02070309020205020404" pitchFamily="49" charset="-78"/>
                <a:cs typeface="Simplified Arabic Fixed" panose="02070309020205020404" pitchFamily="49" charset="-78"/>
              </a:rPr>
              <a:t>نبذة عن حياته</a:t>
            </a:r>
            <a:endParaRPr lang="en-US" sz="3000" b="1" dirty="0">
              <a:solidFill>
                <a:schemeClr val="tx1"/>
              </a:solidFill>
              <a:latin typeface="Simplified Arabic Fixed" panose="02070309020205020404" pitchFamily="49" charset="-78"/>
              <a:cs typeface="Simplified Arabic Fixed" panose="02070309020205020404" pitchFamily="49" charset="-78"/>
            </a:endParaRPr>
          </a:p>
        </p:txBody>
      </p:sp>
      <p:sp>
        <p:nvSpPr>
          <p:cNvPr id="3" name="Rectangle 2">
            <a:extLst>
              <a:ext uri="{FF2B5EF4-FFF2-40B4-BE49-F238E27FC236}">
                <a16:creationId xmlns:a16="http://schemas.microsoft.com/office/drawing/2014/main" id="{E77C87A7-F371-49DE-9B31-3EFEDD58A975}"/>
              </a:ext>
            </a:extLst>
          </p:cNvPr>
          <p:cNvSpPr/>
          <p:nvPr/>
        </p:nvSpPr>
        <p:spPr>
          <a:xfrm>
            <a:off x="473247" y="1232453"/>
            <a:ext cx="11718753" cy="600157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ar-LB" sz="2400" dirty="0">
              <a:solidFill>
                <a:schemeClr val="tx1"/>
              </a:solidFill>
              <a:latin typeface="Simplified Arabic Fixed" panose="02070309020205020404" pitchFamily="49" charset="-78"/>
              <a:cs typeface="+mj-cs"/>
            </a:endParaRPr>
          </a:p>
          <a:p>
            <a:pPr algn="r"/>
            <a:endParaRPr lang="ar-LB" sz="2400" dirty="0">
              <a:solidFill>
                <a:schemeClr val="tx1"/>
              </a:solidFill>
              <a:latin typeface="Simplified Arabic Fixed" panose="02070309020205020404" pitchFamily="49" charset="-78"/>
              <a:cs typeface="+mj-cs"/>
            </a:endParaRPr>
          </a:p>
          <a:p>
            <a:pPr algn="r"/>
            <a:endParaRPr lang="ar-LB" sz="2400" dirty="0">
              <a:solidFill>
                <a:schemeClr val="tx1"/>
              </a:solidFill>
              <a:latin typeface="Simplified Arabic Fixed" panose="02070309020205020404" pitchFamily="49" charset="-78"/>
              <a:cs typeface="+mj-cs"/>
            </a:endParaRPr>
          </a:p>
          <a:p>
            <a:pPr algn="r"/>
            <a:endParaRPr lang="ar-LB" sz="2400" dirty="0">
              <a:solidFill>
                <a:schemeClr val="tx1"/>
              </a:solidFill>
              <a:latin typeface="Simplified Arabic Fixed" panose="02070309020205020404" pitchFamily="49" charset="-78"/>
              <a:cs typeface="+mj-cs"/>
            </a:endParaRPr>
          </a:p>
          <a:p>
            <a:pPr algn="r"/>
            <a:endParaRPr lang="en-US" sz="2400" dirty="0">
              <a:solidFill>
                <a:schemeClr val="tx1"/>
              </a:solidFill>
              <a:latin typeface="Simplified Arabic Fixed" panose="02070309020205020404" pitchFamily="49" charset="-78"/>
              <a:cs typeface="+mj-cs"/>
            </a:endParaRPr>
          </a:p>
          <a:p>
            <a:pPr algn="r"/>
            <a:endParaRPr lang="en-US" sz="2400" dirty="0">
              <a:solidFill>
                <a:schemeClr val="tx1"/>
              </a:solidFill>
              <a:latin typeface="Simplified Arabic Fixed" panose="02070309020205020404" pitchFamily="49" charset="-78"/>
              <a:cs typeface="+mj-cs"/>
            </a:endParaRPr>
          </a:p>
          <a:p>
            <a:pPr algn="r"/>
            <a:endParaRPr lang="ar-LB" sz="2400" dirty="0">
              <a:solidFill>
                <a:schemeClr val="tx1"/>
              </a:solidFill>
              <a:latin typeface="Simplified Arabic Fixed" panose="02070309020205020404" pitchFamily="49" charset="-78"/>
              <a:cs typeface="+mj-cs"/>
            </a:endParaRPr>
          </a:p>
          <a:p>
            <a:pPr algn="r"/>
            <a:endParaRPr lang="ar-LB" sz="2400" dirty="0">
              <a:solidFill>
                <a:schemeClr val="tx1"/>
              </a:solidFill>
              <a:latin typeface="Simplified Arabic Fixed" panose="02070309020205020404" pitchFamily="49" charset="-78"/>
              <a:cs typeface="+mj-cs"/>
            </a:endParaRPr>
          </a:p>
          <a:p>
            <a:pPr algn="r"/>
            <a:endParaRPr lang="ar-LB" sz="2400" dirty="0">
              <a:solidFill>
                <a:srgbClr val="0070C0"/>
              </a:solidFill>
              <a:latin typeface="Simplified Arabic Fixed" panose="02070309020205020404" pitchFamily="49" charset="-78"/>
              <a:cs typeface="+mj-cs"/>
            </a:endParaRPr>
          </a:p>
          <a:p>
            <a:pPr algn="r"/>
            <a:endParaRPr lang="ar-LB" sz="2400" b="1" dirty="0">
              <a:solidFill>
                <a:schemeClr val="tx1"/>
              </a:solidFill>
              <a:latin typeface="Simplified Arabic Fixed" panose="02070309020205020404" pitchFamily="49" charset="-78"/>
              <a:cs typeface="+mj-cs"/>
            </a:endParaRPr>
          </a:p>
          <a:p>
            <a:pPr algn="r"/>
            <a:r>
              <a:rPr lang="ar-LB" sz="3600" b="1" dirty="0">
                <a:solidFill>
                  <a:schemeClr val="tx1"/>
                </a:solidFill>
                <a:latin typeface="Simplified Arabic Fixed" panose="02070309020205020404" pitchFamily="49" charset="-78"/>
                <a:cs typeface="+mj-cs"/>
              </a:rPr>
              <a:t>ولد ميخائيل نعيمه في جبل صنين عام 1889</a:t>
            </a:r>
          </a:p>
          <a:p>
            <a:pPr algn="r"/>
            <a:endParaRPr lang="ar-LB" sz="2400" b="1" dirty="0">
              <a:solidFill>
                <a:schemeClr val="tx1"/>
              </a:solidFill>
              <a:cs typeface="+mj-cs"/>
            </a:endParaRPr>
          </a:p>
          <a:p>
            <a:pPr algn="r"/>
            <a:r>
              <a:rPr lang="ar-LB" sz="3200" b="1" dirty="0">
                <a:solidFill>
                  <a:schemeClr val="tx1"/>
                </a:solidFill>
                <a:cs typeface="+mj-cs"/>
              </a:rPr>
              <a:t>علم في مدرسة الجمعية الفلسطينية وبين عامي 1905 و-1911 تابع دراسته الجامعية في بولتافا الروسية ثم أكمل دراسة الحقوق في الولايات المتحدة.</a:t>
            </a:r>
          </a:p>
          <a:p>
            <a:pPr algn="r"/>
            <a:endParaRPr lang="ar-LB" sz="2400" b="1" dirty="0">
              <a:solidFill>
                <a:schemeClr val="tx1"/>
              </a:solidFill>
              <a:cs typeface="+mj-cs"/>
            </a:endParaRPr>
          </a:p>
          <a:p>
            <a:pPr algn="r"/>
            <a:r>
              <a:rPr lang="ar-LB" sz="3600" b="1" dirty="0">
                <a:solidFill>
                  <a:schemeClr val="tx1"/>
                </a:solidFill>
                <a:cs typeface="+mj-cs"/>
              </a:rPr>
              <a:t>كان أحد مؤسسي الرّابطة القلميّة الّتي ضمّت أهمّ أدباء ومفكّرين لبنانيّين وعرب عاشوا في الولايات المتّحدّة</a:t>
            </a:r>
          </a:p>
          <a:p>
            <a:pPr algn="r"/>
            <a:endParaRPr lang="ar-LB" sz="3600" b="1" dirty="0">
              <a:solidFill>
                <a:schemeClr val="tx1"/>
              </a:solidFill>
              <a:cs typeface="+mj-cs"/>
            </a:endParaRPr>
          </a:p>
          <a:p>
            <a:pPr algn="r"/>
            <a:r>
              <a:rPr lang="ar-LB" sz="3600" b="1" dirty="0">
                <a:solidFill>
                  <a:schemeClr val="tx1"/>
                </a:solidFill>
                <a:cs typeface="+mj-cs"/>
              </a:rPr>
              <a:t>عاش ميخائيل نعيمة ١٠٠ سنة </a:t>
            </a:r>
          </a:p>
          <a:p>
            <a:pPr algn="r"/>
            <a:endParaRPr lang="ar-LB" sz="2400" b="1" dirty="0">
              <a:solidFill>
                <a:schemeClr val="accent3">
                  <a:lumMod val="50000"/>
                </a:schemeClr>
              </a:solidFill>
              <a:cs typeface="+mj-cs"/>
            </a:endParaRPr>
          </a:p>
          <a:p>
            <a:pPr algn="r"/>
            <a:r>
              <a:rPr lang="ar-LB" sz="3600" b="1" dirty="0">
                <a:solidFill>
                  <a:schemeClr val="tx1"/>
                </a:solidFill>
                <a:cs typeface="+mj-cs"/>
              </a:rPr>
              <a:t> توفّي في </a:t>
            </a:r>
            <a:r>
              <a:rPr lang="ar-LB" sz="3600" b="1" dirty="0" err="1">
                <a:solidFill>
                  <a:schemeClr val="tx1"/>
                </a:solidFill>
                <a:cs typeface="+mj-cs"/>
              </a:rPr>
              <a:t>بسكنتا</a:t>
            </a:r>
            <a:r>
              <a:rPr lang="ar-LB" sz="3600" b="1" dirty="0">
                <a:solidFill>
                  <a:schemeClr val="tx1"/>
                </a:solidFill>
                <a:cs typeface="+mj-cs"/>
              </a:rPr>
              <a:t> سنة 1988</a:t>
            </a:r>
            <a:endParaRPr lang="en-US" sz="3600" b="1" dirty="0">
              <a:solidFill>
                <a:schemeClr val="tx1"/>
              </a:solidFill>
              <a:cs typeface="+mj-cs"/>
            </a:endParaRPr>
          </a:p>
          <a:p>
            <a:pPr algn="r"/>
            <a:endParaRPr lang="en-US" sz="2400" dirty="0">
              <a:solidFill>
                <a:srgbClr val="0070C0"/>
              </a:solidFill>
              <a:cs typeface="+mj-cs"/>
            </a:endParaRPr>
          </a:p>
          <a:p>
            <a:pPr algn="r"/>
            <a:endParaRPr lang="ar-LB" sz="2400" dirty="0">
              <a:solidFill>
                <a:srgbClr val="0070C0"/>
              </a:solidFill>
              <a:cs typeface="+mj-cs"/>
            </a:endParaRPr>
          </a:p>
          <a:p>
            <a:pPr algn="r"/>
            <a:endParaRPr lang="ar-LB" sz="2400" dirty="0">
              <a:solidFill>
                <a:schemeClr val="tx1"/>
              </a:solidFill>
              <a:cs typeface="+mj-cs"/>
            </a:endParaRPr>
          </a:p>
          <a:p>
            <a:pPr algn="r"/>
            <a:endParaRPr lang="ar-LB" sz="2400" dirty="0">
              <a:solidFill>
                <a:schemeClr val="tx1"/>
              </a:solidFill>
              <a:cs typeface="+mj-cs"/>
            </a:endParaRPr>
          </a:p>
          <a:p>
            <a:pPr algn="r"/>
            <a:endParaRPr lang="ar-LB" sz="2400" dirty="0">
              <a:solidFill>
                <a:schemeClr val="tx1"/>
              </a:solidFill>
              <a:cs typeface="+mj-cs"/>
            </a:endParaRPr>
          </a:p>
          <a:p>
            <a:pPr algn="r"/>
            <a:endParaRPr lang="ar-LB" sz="2400" dirty="0">
              <a:solidFill>
                <a:schemeClr val="tx1"/>
              </a:solidFill>
              <a:cs typeface="+mj-cs"/>
            </a:endParaRPr>
          </a:p>
          <a:p>
            <a:pPr algn="r"/>
            <a:endParaRPr lang="ar-LB" sz="2400" dirty="0">
              <a:solidFill>
                <a:schemeClr val="tx1"/>
              </a:solidFill>
              <a:cs typeface="+mj-cs"/>
            </a:endParaRPr>
          </a:p>
          <a:p>
            <a:pPr algn="r"/>
            <a:endParaRPr lang="ar-LB" sz="2400" dirty="0">
              <a:solidFill>
                <a:schemeClr val="tx1"/>
              </a:solidFill>
              <a:cs typeface="+mj-cs"/>
            </a:endParaRPr>
          </a:p>
          <a:p>
            <a:pPr algn="r"/>
            <a:endParaRPr lang="ar-LB" sz="2400" dirty="0">
              <a:solidFill>
                <a:schemeClr val="tx1"/>
              </a:solidFill>
              <a:cs typeface="+mj-cs"/>
            </a:endParaRPr>
          </a:p>
          <a:p>
            <a:pPr algn="r"/>
            <a:endParaRPr lang="ar-LB" sz="2400" dirty="0">
              <a:solidFill>
                <a:schemeClr val="tx1"/>
              </a:solidFill>
              <a:cs typeface="+mj-cs"/>
            </a:endParaRPr>
          </a:p>
          <a:p>
            <a:pPr algn="r"/>
            <a:endParaRPr lang="fr-FR" sz="2400" dirty="0">
              <a:solidFill>
                <a:schemeClr val="tx1"/>
              </a:solidFill>
              <a:cs typeface="+mj-cs"/>
            </a:endParaRPr>
          </a:p>
        </p:txBody>
      </p:sp>
      <p:pic>
        <p:nvPicPr>
          <p:cNvPr id="5" name="Picture 4">
            <a:extLst>
              <a:ext uri="{FF2B5EF4-FFF2-40B4-BE49-F238E27FC236}">
                <a16:creationId xmlns:a16="http://schemas.microsoft.com/office/drawing/2014/main" id="{B18325F2-299F-468B-8BDB-AAF68F678F1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9338" y="-1"/>
            <a:ext cx="3445565" cy="2162630"/>
          </a:xfrm>
          <a:prstGeom prst="rect">
            <a:avLst/>
          </a:prstGeom>
          <a:noFill/>
          <a:ln>
            <a:noFill/>
          </a:ln>
        </p:spPr>
      </p:pic>
      <p:pic>
        <p:nvPicPr>
          <p:cNvPr id="4098" name="Picture 2" descr="الأدب المهجري ميخائيل نعيمة أقوال وحكم الحق والباطل والخصام | mouloudbenzadi">
            <a:extLst>
              <a:ext uri="{FF2B5EF4-FFF2-40B4-BE49-F238E27FC236}">
                <a16:creationId xmlns:a16="http://schemas.microsoft.com/office/drawing/2014/main" id="{BB986F32-0562-40DB-AB7B-FA02E7DBF5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38" y="4383314"/>
            <a:ext cx="5374792" cy="2482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92629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outdoor, water, sky, tree&#10;&#10;Description automatically generated">
            <a:extLst>
              <a:ext uri="{FF2B5EF4-FFF2-40B4-BE49-F238E27FC236}">
                <a16:creationId xmlns:a16="http://schemas.microsoft.com/office/drawing/2014/main" id="{DB8CB505-E5A8-493D-A885-02D068FBDB3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tretch>
            <a:fillRect/>
          </a:stretch>
        </p:blipFill>
        <p:spPr>
          <a:xfrm>
            <a:off x="-2664894" y="-736979"/>
            <a:ext cx="14993371" cy="9460862"/>
          </a:xfrm>
          <a:prstGeom prst="rect">
            <a:avLst/>
          </a:prstGeom>
        </p:spPr>
      </p:pic>
      <p:sp>
        <p:nvSpPr>
          <p:cNvPr id="8" name="TextBox 7">
            <a:extLst>
              <a:ext uri="{FF2B5EF4-FFF2-40B4-BE49-F238E27FC236}">
                <a16:creationId xmlns:a16="http://schemas.microsoft.com/office/drawing/2014/main" id="{6060D938-0530-4A8F-B3F9-EBF4508A3956}"/>
              </a:ext>
            </a:extLst>
          </p:cNvPr>
          <p:cNvSpPr txBox="1"/>
          <p:nvPr/>
        </p:nvSpPr>
        <p:spPr>
          <a:xfrm>
            <a:off x="-413071" y="5589639"/>
            <a:ext cx="11641393" cy="230832"/>
          </a:xfrm>
          <a:prstGeom prst="rect">
            <a:avLst/>
          </a:prstGeom>
          <a:noFill/>
        </p:spPr>
        <p:txBody>
          <a:bodyPr wrap="square" rtlCol="0">
            <a:spAutoFit/>
          </a:bodyPr>
          <a:lstStyle/>
          <a:p>
            <a:r>
              <a:rPr lang="en-US" sz="900" dirty="0">
                <a:hlinkClick r:id="rId3" tooltip="https://en.wikipedia.org/wiki/Diani_Beach"/>
              </a:rPr>
              <a:t>This Photo</a:t>
            </a:r>
            <a:r>
              <a:rPr lang="en-US" sz="900" dirty="0"/>
              <a:t> by Unknown Author is licensed under </a:t>
            </a:r>
            <a:r>
              <a:rPr lang="en-US" sz="900" dirty="0">
                <a:hlinkClick r:id="rId4" tooltip="https://creativecommons.org/licenses/by-sa/3.0/"/>
              </a:rPr>
              <a:t>CC BY-SA</a:t>
            </a:r>
            <a:endParaRPr lang="en-US" sz="900" dirty="0"/>
          </a:p>
        </p:txBody>
      </p:sp>
      <p:sp>
        <p:nvSpPr>
          <p:cNvPr id="2" name="Rectangle 1">
            <a:extLst>
              <a:ext uri="{FF2B5EF4-FFF2-40B4-BE49-F238E27FC236}">
                <a16:creationId xmlns:a16="http://schemas.microsoft.com/office/drawing/2014/main" id="{7A7EC753-0D54-4F43-97E8-C1EF1CB975FA}"/>
              </a:ext>
            </a:extLst>
          </p:cNvPr>
          <p:cNvSpPr/>
          <p:nvPr/>
        </p:nvSpPr>
        <p:spPr>
          <a:xfrm>
            <a:off x="-1695901" y="4158478"/>
            <a:ext cx="10293991" cy="1846659"/>
          </a:xfrm>
          <a:prstGeom prst="rect">
            <a:avLst/>
          </a:prstGeom>
        </p:spPr>
        <p:txBody>
          <a:bodyPr wrap="square">
            <a:spAutoFit/>
          </a:bodyPr>
          <a:lstStyle/>
          <a:p>
            <a:pPr algn="r"/>
            <a:r>
              <a:rPr lang="ar-LB" dirty="0">
                <a:solidFill>
                  <a:srgbClr val="54595D"/>
                </a:solidFill>
                <a:latin typeface="Arial" panose="020B0604020202020204" pitchFamily="34" charset="0"/>
              </a:rPr>
              <a:t>]</a:t>
            </a:r>
            <a:endParaRPr lang="ar-LB" sz="4000" b="1" dirty="0">
              <a:solidFill>
                <a:schemeClr val="accent3">
                  <a:lumMod val="50000"/>
                </a:schemeClr>
              </a:solidFill>
              <a:latin typeface="Arial" panose="020B0604020202020204" pitchFamily="34" charset="0"/>
            </a:endParaRPr>
          </a:p>
          <a:p>
            <a:pPr algn="r"/>
            <a:r>
              <a:rPr lang="ar-LB" sz="4400" b="1" dirty="0">
                <a:solidFill>
                  <a:srgbClr val="FFFF00"/>
                </a:solidFill>
                <a:latin typeface="Arial" panose="020B0604020202020204" pitchFamily="34" charset="0"/>
              </a:rPr>
              <a:t>قام ميخائيل نعيمة بتعريب كتاب "</a:t>
            </a:r>
            <a:r>
              <a:rPr lang="ar-LB" sz="4400" b="1" dirty="0">
                <a:solidFill>
                  <a:srgbClr val="FFFF00"/>
                </a:solidFill>
                <a:latin typeface="Arial" panose="020B0604020202020204" pitchFamily="34" charset="0"/>
                <a:hlinkClick r:id="rId5">
                  <a:extLst>
                    <a:ext uri="{A12FA001-AC4F-418D-AE19-62706E023703}">
                      <ahyp:hlinkClr xmlns:ahyp="http://schemas.microsoft.com/office/drawing/2018/hyperlinkcolor" xmlns="" val="tx"/>
                    </a:ext>
                  </a:extLst>
                </a:hlinkClick>
              </a:rPr>
              <a:t>النبي</a:t>
            </a:r>
            <a:r>
              <a:rPr lang="ar-LB" sz="4400" b="1" dirty="0">
                <a:solidFill>
                  <a:srgbClr val="FFFF00"/>
                </a:solidFill>
                <a:latin typeface="Arial" panose="020B0604020202020204" pitchFamily="34" charset="0"/>
              </a:rPr>
              <a:t>" </a:t>
            </a:r>
          </a:p>
          <a:p>
            <a:pPr algn="r"/>
            <a:r>
              <a:rPr lang="ar-LB" sz="4400" b="1" dirty="0">
                <a:solidFill>
                  <a:srgbClr val="FFFF00"/>
                </a:solidFill>
                <a:latin typeface="Arial" panose="020B0604020202020204" pitchFamily="34" charset="0"/>
                <a:hlinkClick r:id="rId6">
                  <a:extLst>
                    <a:ext uri="{A12FA001-AC4F-418D-AE19-62706E023703}">
                      <ahyp:hlinkClr xmlns:ahyp="http://schemas.microsoft.com/office/drawing/2018/hyperlinkcolor" xmlns="" val="tx"/>
                    </a:ext>
                  </a:extLst>
                </a:hlinkClick>
              </a:rPr>
              <a:t>                              لجبران خليل جبران</a:t>
            </a:r>
            <a:r>
              <a:rPr lang="ar-LB" sz="4800" b="1" dirty="0">
                <a:solidFill>
                  <a:srgbClr val="FFFF00"/>
                </a:solidFill>
                <a:latin typeface="Arial" panose="020B0604020202020204" pitchFamily="34" charset="0"/>
              </a:rPr>
              <a:t>، </a:t>
            </a:r>
            <a:endParaRPr lang="ar-LB" sz="4800" b="1" i="0" dirty="0">
              <a:solidFill>
                <a:srgbClr val="FFFF00"/>
              </a:solidFill>
              <a:effectLst/>
              <a:latin typeface="Arial" panose="020B0604020202020204" pitchFamily="34" charset="0"/>
            </a:endParaRPr>
          </a:p>
        </p:txBody>
      </p:sp>
    </p:spTree>
    <p:extLst>
      <p:ext uri="{BB962C8B-B14F-4D97-AF65-F5344CB8AC3E}">
        <p14:creationId xmlns:p14="http://schemas.microsoft.com/office/powerpoint/2010/main" val="37941783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0" nodeType="clickEffect">
                                  <p:stCondLst>
                                    <p:cond delay="0"/>
                                  </p:stCondLst>
                                  <p:iterate type="lt">
                                    <p:tmPct val="10000"/>
                                  </p:iterate>
                                  <p:childTnLst>
                                    <p:animMotion origin="layout" path="M -2.91667E-6 3.7037E-6 L -2.91667E-6 -0.07223 " pathEditMode="relative" rAng="0" ptsTypes="AA">
                                      <p:cBhvr>
                                        <p:cTn id="6" dur="250" accel="50000" decel="50000" autoRev="1" fill="hold">
                                          <p:stCondLst>
                                            <p:cond delay="0"/>
                                          </p:stCondLst>
                                        </p:cTn>
                                        <p:tgtEl>
                                          <p:spTgt spid="2"/>
                                        </p:tgtEl>
                                        <p:attrNameLst>
                                          <p:attrName>ppt_x</p:attrName>
                                          <p:attrName>ppt_y</p:attrName>
                                        </p:attrNameLst>
                                      </p:cBhvr>
                                      <p:rCtr x="0" y="-3611"/>
                                    </p:animMotion>
                                    <p:animRot by="1500000">
                                      <p:cBhvr>
                                        <p:cTn id="7" dur="125" fill="hold">
                                          <p:stCondLst>
                                            <p:cond delay="0"/>
                                          </p:stCondLst>
                                        </p:cTn>
                                        <p:tgtEl>
                                          <p:spTgt spid="2"/>
                                        </p:tgtEl>
                                        <p:attrNameLst>
                                          <p:attrName>r</p:attrName>
                                        </p:attrNameLst>
                                      </p:cBhvr>
                                    </p:animRot>
                                    <p:animRot by="-1500000">
                                      <p:cBhvr>
                                        <p:cTn id="8" dur="125" fill="hold">
                                          <p:stCondLst>
                                            <p:cond delay="125"/>
                                          </p:stCondLst>
                                        </p:cTn>
                                        <p:tgtEl>
                                          <p:spTgt spid="2"/>
                                        </p:tgtEl>
                                        <p:attrNameLst>
                                          <p:attrName>r</p:attrName>
                                        </p:attrNameLst>
                                      </p:cBhvr>
                                    </p:animRot>
                                    <p:animRot by="-1500000">
                                      <p:cBhvr>
                                        <p:cTn id="9" dur="125" fill="hold">
                                          <p:stCondLst>
                                            <p:cond delay="250"/>
                                          </p:stCondLst>
                                        </p:cTn>
                                        <p:tgtEl>
                                          <p:spTgt spid="2"/>
                                        </p:tgtEl>
                                        <p:attrNameLst>
                                          <p:attrName>r</p:attrName>
                                        </p:attrNameLst>
                                      </p:cBhvr>
                                    </p:animRot>
                                    <p:animRot by="1500000">
                                      <p:cBhvr>
                                        <p:cTn id="10" dur="125" fill="hold">
                                          <p:stCondLst>
                                            <p:cond delay="375"/>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8E74261-3F9D-4B2A-ACAB-6A476533E15C}"/>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tretch>
            <a:fillRect/>
          </a:stretch>
        </p:blipFill>
        <p:spPr>
          <a:xfrm>
            <a:off x="-239842" y="-434531"/>
            <a:ext cx="12192000" cy="7400363"/>
          </a:xfrm>
          <a:prstGeom prst="rect">
            <a:avLst/>
          </a:prstGeom>
        </p:spPr>
      </p:pic>
      <p:sp>
        <p:nvSpPr>
          <p:cNvPr id="2" name="Rectangle 1">
            <a:extLst>
              <a:ext uri="{FF2B5EF4-FFF2-40B4-BE49-F238E27FC236}">
                <a16:creationId xmlns:a16="http://schemas.microsoft.com/office/drawing/2014/main" id="{5346D6E9-36A5-4DED-805B-EA08255B4600}"/>
              </a:ext>
            </a:extLst>
          </p:cNvPr>
          <p:cNvSpPr/>
          <p:nvPr/>
        </p:nvSpPr>
        <p:spPr>
          <a:xfrm>
            <a:off x="2098623" y="4647590"/>
            <a:ext cx="9958466" cy="2308324"/>
          </a:xfrm>
          <a:prstGeom prst="rect">
            <a:avLst/>
          </a:prstGeom>
        </p:spPr>
        <p:txBody>
          <a:bodyPr wrap="square">
            <a:spAutoFit/>
          </a:bodyPr>
          <a:lstStyle/>
          <a:p>
            <a:pPr algn="ctr"/>
            <a:endParaRPr lang="ar-LB" sz="3600" b="1" dirty="0">
              <a:solidFill>
                <a:srgbClr val="FFFF66"/>
              </a:solidFill>
              <a:latin typeface="Arial" panose="020B0604020202020204" pitchFamily="34" charset="0"/>
            </a:endParaRPr>
          </a:p>
          <a:p>
            <a:pPr algn="ctr"/>
            <a:r>
              <a:rPr lang="ar-LB" sz="5400" b="1" dirty="0">
                <a:solidFill>
                  <a:srgbClr val="FFFF66"/>
                </a:solidFill>
                <a:latin typeface="Arial" panose="020B0604020202020204" pitchFamily="34" charset="0"/>
              </a:rPr>
              <a:t>بعد أن ناهز المئة عام توفي ميخائيل نعيمة يوم 22 فبراير</a:t>
            </a:r>
            <a:r>
              <a:rPr lang="ar-LB" sz="5400" b="1" dirty="0">
                <a:solidFill>
                  <a:srgbClr val="FFFF66"/>
                </a:solidFill>
                <a:latin typeface="Arial" panose="020B0604020202020204" pitchFamily="34" charset="0"/>
                <a:hlinkClick r:id="rId4">
                  <a:extLst>
                    <a:ext uri="{A12FA001-AC4F-418D-AE19-62706E023703}">
                      <ahyp:hlinkClr xmlns:ahyp="http://schemas.microsoft.com/office/drawing/2018/hyperlinkcolor" xmlns="" val="tx"/>
                    </a:ext>
                  </a:extLst>
                </a:hlinkClick>
              </a:rPr>
              <a:t>1988</a:t>
            </a:r>
            <a:r>
              <a:rPr lang="ar-LB" sz="5400" b="1" dirty="0">
                <a:solidFill>
                  <a:srgbClr val="FFFF66"/>
                </a:solidFill>
                <a:latin typeface="Arial" panose="020B0604020202020204" pitchFamily="34" charset="0"/>
              </a:rPr>
              <a:t> في قرية </a:t>
            </a:r>
            <a:r>
              <a:rPr lang="ar-LB" sz="5400" b="1" dirty="0" err="1">
                <a:solidFill>
                  <a:srgbClr val="FFFF66"/>
                </a:solidFill>
                <a:latin typeface="Arial" panose="020B0604020202020204" pitchFamily="34" charset="0"/>
              </a:rPr>
              <a:t>الشخروب</a:t>
            </a:r>
            <a:r>
              <a:rPr lang="ar-LB" sz="5400" b="1" dirty="0">
                <a:solidFill>
                  <a:srgbClr val="FFFF66"/>
                </a:solidFill>
                <a:latin typeface="Arial" panose="020B0604020202020204" pitchFamily="34" charset="0"/>
              </a:rPr>
              <a:t>.</a:t>
            </a:r>
            <a:endParaRPr lang="ar-LB" sz="5400" b="1" i="0" dirty="0">
              <a:solidFill>
                <a:srgbClr val="FFFF66"/>
              </a:solidFill>
              <a:effectLst/>
              <a:latin typeface="Arial" panose="020B0604020202020204" pitchFamily="34" charset="0"/>
            </a:endParaRPr>
          </a:p>
        </p:txBody>
      </p:sp>
    </p:spTree>
    <p:extLst>
      <p:ext uri="{BB962C8B-B14F-4D97-AF65-F5344CB8AC3E}">
        <p14:creationId xmlns:p14="http://schemas.microsoft.com/office/powerpoint/2010/main" val="3572622081"/>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75000"/>
            <a:alpha val="41000"/>
          </a:schemeClr>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4C51480-1BCB-4699-A895-421A4879D715}"/>
              </a:ext>
            </a:extLst>
          </p:cNvPr>
          <p:cNvSpPr>
            <a:spLocks noGrp="1" noChangeArrowheads="1"/>
          </p:cNvSpPr>
          <p:nvPr>
            <p:ph type="title"/>
          </p:nvPr>
        </p:nvSpPr>
        <p:spPr bwMode="auto">
          <a:xfrm>
            <a:off x="6854867" y="4661161"/>
            <a:ext cx="5117023" cy="199607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7457" rIns="0" bIns="-17457"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ar-SA" altLang="en-US" sz="4400" b="1" i="0" u="none" strike="noStrike" cap="none" normalizeH="0" baseline="0" dirty="0">
                <a:ln>
                  <a:noFill/>
                </a:ln>
                <a:solidFill>
                  <a:schemeClr val="accent2">
                    <a:lumMod val="75000"/>
                  </a:schemeClr>
                </a:solidFill>
                <a:effectLst/>
                <a:latin typeface="inherit"/>
                <a:cs typeface="Arial" panose="020B0604020202020204" pitchFamily="34" charset="0"/>
              </a:rPr>
              <a:t>هذ</a:t>
            </a:r>
            <a:r>
              <a:rPr kumimoji="0" lang="ar-LB" altLang="en-US" sz="4400" b="1" i="0" u="none" strike="noStrike" cap="none" normalizeH="0" baseline="0" dirty="0">
                <a:ln>
                  <a:noFill/>
                </a:ln>
                <a:solidFill>
                  <a:schemeClr val="accent2">
                    <a:lumMod val="75000"/>
                  </a:schemeClr>
                </a:solidFill>
                <a:effectLst/>
                <a:latin typeface="inherit"/>
                <a:cs typeface="Arial" panose="020B0604020202020204" pitchFamily="34" charset="0"/>
              </a:rPr>
              <a:t>ه</a:t>
            </a:r>
            <a:r>
              <a:rPr kumimoji="0" lang="ar-SA" altLang="en-US" sz="4400" b="1" i="0" u="none" strike="noStrike" cap="none" normalizeH="0" baseline="0" dirty="0">
                <a:ln>
                  <a:noFill/>
                </a:ln>
                <a:solidFill>
                  <a:schemeClr val="accent2">
                    <a:lumMod val="75000"/>
                  </a:schemeClr>
                </a:solidFill>
                <a:effectLst/>
                <a:latin typeface="inherit"/>
                <a:cs typeface="Arial" panose="020B0604020202020204" pitchFamily="34" charset="0"/>
              </a:rPr>
              <a:t> </a:t>
            </a:r>
            <a:r>
              <a:rPr kumimoji="0" lang="ar-LB" altLang="en-US" sz="4400" b="1" i="0" u="none" strike="noStrike" cap="none" normalizeH="0" baseline="0" dirty="0">
                <a:ln>
                  <a:noFill/>
                </a:ln>
                <a:solidFill>
                  <a:schemeClr val="accent2">
                    <a:lumMod val="75000"/>
                  </a:schemeClr>
                </a:solidFill>
                <a:effectLst/>
                <a:latin typeface="inherit"/>
                <a:cs typeface="Arial" panose="020B0604020202020204" pitchFamily="34" charset="0"/>
              </a:rPr>
              <a:t>النّسخة</a:t>
            </a:r>
            <a:r>
              <a:rPr kumimoji="0" lang="ar-SA" altLang="en-US" sz="4400" b="1" i="0" u="none" strike="noStrike" cap="none" normalizeH="0" baseline="0" dirty="0">
                <a:ln>
                  <a:noFill/>
                </a:ln>
                <a:solidFill>
                  <a:schemeClr val="accent2">
                    <a:lumMod val="75000"/>
                  </a:schemeClr>
                </a:solidFill>
                <a:effectLst/>
                <a:latin typeface="inherit"/>
                <a:cs typeface="Arial" panose="020B0604020202020204" pitchFamily="34" charset="0"/>
              </a:rPr>
              <a:t> </a:t>
            </a:r>
            <a:r>
              <a:rPr kumimoji="0" lang="ar-LB" altLang="en-US" sz="4400" b="1" i="0" u="none" strike="noStrike" cap="none" normalizeH="0" baseline="0" dirty="0">
                <a:ln>
                  <a:noFill/>
                </a:ln>
                <a:solidFill>
                  <a:schemeClr val="accent2">
                    <a:lumMod val="75000"/>
                  </a:schemeClr>
                </a:solidFill>
                <a:effectLst/>
                <a:latin typeface="inherit"/>
                <a:cs typeface="Arial" panose="020B0604020202020204" pitchFamily="34" charset="0"/>
              </a:rPr>
              <a:t>ال</a:t>
            </a:r>
            <a:r>
              <a:rPr kumimoji="0" lang="ar-SA" altLang="en-US" sz="4400" b="1" i="0" u="none" strike="noStrike" cap="none" normalizeH="0" baseline="0" dirty="0">
                <a:ln>
                  <a:noFill/>
                </a:ln>
                <a:solidFill>
                  <a:schemeClr val="accent2">
                    <a:lumMod val="75000"/>
                  </a:schemeClr>
                </a:solidFill>
                <a:effectLst/>
                <a:latin typeface="inherit"/>
                <a:cs typeface="Arial" panose="020B0604020202020204" pitchFamily="34" charset="0"/>
              </a:rPr>
              <a:t>أول</a:t>
            </a:r>
            <a:r>
              <a:rPr kumimoji="0" lang="ar-LB" altLang="en-US" sz="4400" b="1" i="0" u="none" strike="noStrike" cap="none" normalizeH="0" baseline="0" dirty="0">
                <a:ln>
                  <a:noFill/>
                </a:ln>
                <a:solidFill>
                  <a:schemeClr val="accent2">
                    <a:lumMod val="75000"/>
                  </a:schemeClr>
                </a:solidFill>
                <a:effectLst/>
                <a:latin typeface="inherit"/>
                <a:cs typeface="Arial" panose="020B0604020202020204" pitchFamily="34" charset="0"/>
              </a:rPr>
              <a:t>ى من</a:t>
            </a:r>
            <a:r>
              <a:rPr kumimoji="0" lang="ar-SA" altLang="en-US" sz="4400" b="1" i="0" u="none" strike="noStrike" cap="none" normalizeH="0" baseline="0" dirty="0">
                <a:ln>
                  <a:noFill/>
                </a:ln>
                <a:solidFill>
                  <a:schemeClr val="accent2">
                    <a:lumMod val="75000"/>
                  </a:schemeClr>
                </a:solidFill>
                <a:effectLst/>
                <a:latin typeface="inherit"/>
                <a:cs typeface="Arial" panose="020B0604020202020204" pitchFamily="34" charset="0"/>
              </a:rPr>
              <a:t> كتاب</a:t>
            </a:r>
            <a:r>
              <a:rPr kumimoji="0" lang="ar-LB" altLang="en-US" sz="4400" b="1" i="0" u="none" strike="noStrike" cap="none" normalizeH="0" baseline="0" dirty="0">
                <a:ln>
                  <a:noFill/>
                </a:ln>
                <a:solidFill>
                  <a:schemeClr val="accent2">
                    <a:lumMod val="75000"/>
                  </a:schemeClr>
                </a:solidFill>
                <a:effectLst/>
                <a:latin typeface="inherit"/>
                <a:cs typeface="Arial" panose="020B0604020202020204" pitchFamily="34" charset="0"/>
              </a:rPr>
              <a:t>ه</a:t>
            </a:r>
            <a:r>
              <a:rPr lang="ar-LB" altLang="en-US" sz="4400" b="1" i="0" dirty="0">
                <a:solidFill>
                  <a:schemeClr val="accent2">
                    <a:lumMod val="75000"/>
                  </a:schemeClr>
                </a:solidFill>
                <a:latin typeface="inherit"/>
                <a:cs typeface="Arial" panose="020B0604020202020204" pitchFamily="34" charset="0"/>
              </a:rPr>
              <a:t> "مرداد" المحفوظة في       متحفه</a:t>
            </a:r>
            <a:r>
              <a:rPr kumimoji="0" lang="en-US" altLang="en-US" sz="4400" b="1" i="0" u="none" strike="noStrike" cap="none" normalizeH="0" baseline="0" dirty="0">
                <a:ln>
                  <a:noFill/>
                </a:ln>
                <a:solidFill>
                  <a:schemeClr val="accent2">
                    <a:lumMod val="75000"/>
                  </a:schemeClr>
                </a:solidFill>
                <a:effectLst/>
              </a:rPr>
              <a:t> </a:t>
            </a:r>
            <a:endParaRPr kumimoji="0" lang="en-US" altLang="en-US" sz="4400" b="1" i="0" u="none" strike="noStrike" cap="none" normalizeH="0" baseline="0" dirty="0">
              <a:ln>
                <a:noFill/>
              </a:ln>
              <a:solidFill>
                <a:schemeClr val="accent2">
                  <a:lumMod val="75000"/>
                </a:schemeClr>
              </a:solidFill>
              <a:effectLst/>
              <a:latin typeface="Arial" panose="020B0604020202020204" pitchFamily="34" charset="0"/>
            </a:endParaRPr>
          </a:p>
        </p:txBody>
      </p:sp>
      <p:sp>
        <p:nvSpPr>
          <p:cNvPr id="2" name="Text Placeholder 1">
            <a:extLst>
              <a:ext uri="{FF2B5EF4-FFF2-40B4-BE49-F238E27FC236}">
                <a16:creationId xmlns:a16="http://schemas.microsoft.com/office/drawing/2014/main" id="{5D6D191F-E76F-45AC-A918-B73ED48DAFC6}"/>
              </a:ext>
            </a:extLst>
          </p:cNvPr>
          <p:cNvSpPr>
            <a:spLocks noGrp="1"/>
          </p:cNvSpPr>
          <p:nvPr>
            <p:ph type="body" idx="1"/>
          </p:nvPr>
        </p:nvSpPr>
        <p:spPr>
          <a:xfrm>
            <a:off x="4212235" y="200769"/>
            <a:ext cx="7979765" cy="2599203"/>
          </a:xfrm>
        </p:spPr>
        <p:txBody>
          <a:bodyPr>
            <a:noAutofit/>
          </a:bodyPr>
          <a:lstStyle/>
          <a:p>
            <a:pPr algn="r"/>
            <a:r>
              <a:rPr lang="ar-LB" sz="8000" dirty="0"/>
              <a:t>من مؤلفاته</a:t>
            </a:r>
            <a:endParaRPr lang="en-US" sz="8000" dirty="0"/>
          </a:p>
        </p:txBody>
      </p:sp>
      <p:pic>
        <p:nvPicPr>
          <p:cNvPr id="2050" name="Picture 2" descr="Mikhail Naimy | Spiritual Texts Academy">
            <a:extLst>
              <a:ext uri="{FF2B5EF4-FFF2-40B4-BE49-F238E27FC236}">
                <a16:creationId xmlns:a16="http://schemas.microsoft.com/office/drawing/2014/main" id="{6A9AC7DB-4A9E-4F6F-92BE-F15FB66F5523}"/>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bwMode="auto">
          <a:xfrm>
            <a:off x="0" y="928914"/>
            <a:ext cx="7912462" cy="59290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2584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circle(in)">
                                      <p:cBhvr>
                                        <p:cTn id="7" dur="20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5" presetClass="entr" presetSubtype="0" fill="hold" grpId="0"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Effect transition="in" filter="fade">
                                      <p:cBhvr>
                                        <p:cTn id="17" dur="2000"/>
                                        <p:tgtEl>
                                          <p:spTgt spid="2">
                                            <p:txEl>
                                              <p:pRg st="0" end="0"/>
                                            </p:txEl>
                                          </p:spTgt>
                                        </p:tgtEl>
                                      </p:cBhvr>
                                    </p:animEffect>
                                    <p:anim calcmode="lin" valueType="num">
                                      <p:cBhvr>
                                        <p:cTn id="18" dur="2000" fill="hold"/>
                                        <p:tgtEl>
                                          <p:spTgt spid="2">
                                            <p:txEl>
                                              <p:pRg st="0" end="0"/>
                                            </p:txEl>
                                          </p:spTgt>
                                        </p:tgtEl>
                                        <p:attrNameLst>
                                          <p:attrName>ppt_w</p:attrName>
                                        </p:attrNameLst>
                                      </p:cBhvr>
                                      <p:tavLst>
                                        <p:tav tm="0" fmla="#ppt_w*sin(2.5*pi*$)">
                                          <p:val>
                                            <p:fltVal val="0"/>
                                          </p:val>
                                        </p:tav>
                                        <p:tav tm="100000">
                                          <p:val>
                                            <p:fltVal val="1"/>
                                          </p:val>
                                        </p:tav>
                                      </p:tavLst>
                                    </p:anim>
                                    <p:anim calcmode="lin" valueType="num">
                                      <p:cBhvr>
                                        <p:cTn id="19" dur="2000" fill="hold"/>
                                        <p:tgtEl>
                                          <p:spTgt spid="2">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75000"/>
            <a:alpha val="68000"/>
          </a:schemeClr>
        </a:solidFill>
        <a:effectLst/>
      </p:bgPr>
    </p:bg>
    <p:spTree>
      <p:nvGrpSpPr>
        <p:cNvPr id="1" name=""/>
        <p:cNvGrpSpPr/>
        <p:nvPr/>
      </p:nvGrpSpPr>
      <p:grpSpPr>
        <a:xfrm>
          <a:off x="0" y="0"/>
          <a:ext cx="0" cy="0"/>
          <a:chOff x="0" y="0"/>
          <a:chExt cx="0" cy="0"/>
        </a:xfrm>
      </p:grpSpPr>
      <p:sp>
        <p:nvSpPr>
          <p:cNvPr id="14" name="Arrow: Quad 13">
            <a:extLst>
              <a:ext uri="{FF2B5EF4-FFF2-40B4-BE49-F238E27FC236}">
                <a16:creationId xmlns:a16="http://schemas.microsoft.com/office/drawing/2014/main" id="{C3E8CF5F-53CC-4CD9-8C04-4A38AAE818ED}"/>
              </a:ext>
            </a:extLst>
          </p:cNvPr>
          <p:cNvSpPr/>
          <p:nvPr/>
        </p:nvSpPr>
        <p:spPr>
          <a:xfrm>
            <a:off x="3987144" y="2291728"/>
            <a:ext cx="2835965" cy="2160105"/>
          </a:xfrm>
          <a:prstGeom prst="quad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a:extLst>
              <a:ext uri="{FF2B5EF4-FFF2-40B4-BE49-F238E27FC236}">
                <a16:creationId xmlns:a16="http://schemas.microsoft.com/office/drawing/2014/main" id="{8B6BA235-7963-42F9-BD7E-4FCE45F63883}"/>
              </a:ext>
            </a:extLst>
          </p:cNvPr>
          <p:cNvSpPr/>
          <p:nvPr/>
        </p:nvSpPr>
        <p:spPr>
          <a:xfrm>
            <a:off x="4392991" y="3098085"/>
            <a:ext cx="2092654" cy="547389"/>
          </a:xfrm>
          <a:prstGeom prst="rect">
            <a:avLst/>
          </a:prstGeom>
          <a:pattFill prst="pct5">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LB" sz="3200" b="1" dirty="0">
                <a:solidFill>
                  <a:schemeClr val="tx1"/>
                </a:solidFill>
                <a:cs typeface="+mj-cs"/>
              </a:rPr>
              <a:t>:</a:t>
            </a:r>
            <a:r>
              <a:rPr lang="en-US" sz="3200" b="1" dirty="0">
                <a:solidFill>
                  <a:schemeClr val="tx1"/>
                </a:solidFill>
                <a:cs typeface="+mj-cs"/>
              </a:rPr>
              <a:t> </a:t>
            </a:r>
            <a:r>
              <a:rPr lang="ar-LB" sz="3200" b="1" dirty="0">
                <a:solidFill>
                  <a:schemeClr val="tx1"/>
                </a:solidFill>
                <a:cs typeface="+mj-cs"/>
              </a:rPr>
              <a:t>أبرز مؤلفاته</a:t>
            </a:r>
            <a:endParaRPr lang="fr-FR" sz="3200" b="1" dirty="0">
              <a:solidFill>
                <a:schemeClr val="tx1"/>
              </a:solidFill>
              <a:cs typeface="+mj-cs"/>
            </a:endParaRPr>
          </a:p>
        </p:txBody>
      </p:sp>
      <p:sp>
        <p:nvSpPr>
          <p:cNvPr id="4" name="Oval 3">
            <a:extLst>
              <a:ext uri="{FF2B5EF4-FFF2-40B4-BE49-F238E27FC236}">
                <a16:creationId xmlns:a16="http://schemas.microsoft.com/office/drawing/2014/main" id="{F17DBDEE-63B0-41D1-8004-CE299613DD16}"/>
              </a:ext>
            </a:extLst>
          </p:cNvPr>
          <p:cNvSpPr/>
          <p:nvPr/>
        </p:nvSpPr>
        <p:spPr>
          <a:xfrm>
            <a:off x="7447384" y="5268622"/>
            <a:ext cx="1775791" cy="107011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600" dirty="0">
                <a:solidFill>
                  <a:srgbClr val="000000"/>
                </a:solidFill>
                <a:effectLst/>
                <a:ea typeface="Times New Roman" panose="02020603050405020304" pitchFamily="18" charset="0"/>
                <a:cs typeface="+mj-cs"/>
              </a:rPr>
              <a:t>البيادر</a:t>
            </a:r>
            <a:endParaRPr lang="fr-FR" sz="2600" dirty="0">
              <a:solidFill>
                <a:schemeClr val="tx1"/>
              </a:solidFill>
              <a:cs typeface="+mj-cs"/>
            </a:endParaRPr>
          </a:p>
        </p:txBody>
      </p:sp>
      <p:sp>
        <p:nvSpPr>
          <p:cNvPr id="5" name="Oval 4">
            <a:extLst>
              <a:ext uri="{FF2B5EF4-FFF2-40B4-BE49-F238E27FC236}">
                <a16:creationId xmlns:a16="http://schemas.microsoft.com/office/drawing/2014/main" id="{D60B180D-0708-4CCE-AB73-25A64BFCEF59}"/>
              </a:ext>
            </a:extLst>
          </p:cNvPr>
          <p:cNvSpPr/>
          <p:nvPr/>
        </p:nvSpPr>
        <p:spPr>
          <a:xfrm>
            <a:off x="8501269" y="2188441"/>
            <a:ext cx="1630018" cy="1258957"/>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200" dirty="0">
                <a:solidFill>
                  <a:srgbClr val="000000"/>
                </a:solidFill>
                <a:effectLst/>
                <a:ea typeface="Times New Roman" panose="02020603050405020304" pitchFamily="18" charset="0"/>
                <a:cs typeface="+mj-cs"/>
              </a:rPr>
              <a:t>كان ما كان </a:t>
            </a:r>
            <a:endParaRPr lang="fr-FR" sz="2200" dirty="0">
              <a:solidFill>
                <a:schemeClr val="tx1"/>
              </a:solidFill>
              <a:cs typeface="+mj-cs"/>
            </a:endParaRPr>
          </a:p>
        </p:txBody>
      </p:sp>
      <p:sp>
        <p:nvSpPr>
          <p:cNvPr id="6" name="Oval 5">
            <a:extLst>
              <a:ext uri="{FF2B5EF4-FFF2-40B4-BE49-F238E27FC236}">
                <a16:creationId xmlns:a16="http://schemas.microsoft.com/office/drawing/2014/main" id="{99AB78F0-7FE4-459D-A553-3EE7A5B9CB2C}"/>
              </a:ext>
            </a:extLst>
          </p:cNvPr>
          <p:cNvSpPr/>
          <p:nvPr/>
        </p:nvSpPr>
        <p:spPr>
          <a:xfrm>
            <a:off x="6952835" y="3197086"/>
            <a:ext cx="1524000" cy="1070113"/>
          </a:xfrm>
          <a:prstGeom prst="ellipse">
            <a:avLst/>
          </a:prstGeom>
          <a:solidFill>
            <a:srgbClr val="FFFF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200" dirty="0">
                <a:solidFill>
                  <a:srgbClr val="000000"/>
                </a:solidFill>
                <a:effectLst/>
                <a:ea typeface="Times New Roman" panose="02020603050405020304" pitchFamily="18" charset="0"/>
                <a:cs typeface="+mj-cs"/>
              </a:rPr>
              <a:t>الأوثان</a:t>
            </a:r>
            <a:endParaRPr lang="fr-FR" sz="2200" dirty="0">
              <a:cs typeface="+mj-cs"/>
            </a:endParaRPr>
          </a:p>
        </p:txBody>
      </p:sp>
      <p:sp>
        <p:nvSpPr>
          <p:cNvPr id="7" name="Oval 6">
            <a:extLst>
              <a:ext uri="{FF2B5EF4-FFF2-40B4-BE49-F238E27FC236}">
                <a16:creationId xmlns:a16="http://schemas.microsoft.com/office/drawing/2014/main" id="{03D57EDE-BE91-4A0B-8081-E454FD33D5E6}"/>
              </a:ext>
            </a:extLst>
          </p:cNvPr>
          <p:cNvSpPr/>
          <p:nvPr/>
        </p:nvSpPr>
        <p:spPr>
          <a:xfrm>
            <a:off x="10671935" y="1972585"/>
            <a:ext cx="1424608" cy="1103244"/>
          </a:xfrm>
          <a:prstGeom prst="ellipse">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dirty="0">
              <a:solidFill>
                <a:srgbClr val="000000"/>
              </a:solidFill>
              <a:effectLst/>
              <a:latin typeface="Calibri" panose="020F0502020204030204" pitchFamily="34" charset="0"/>
              <a:ea typeface="Times New Roman" panose="02020603050405020304" pitchFamily="18" charset="0"/>
              <a:cs typeface="+mj-cs"/>
            </a:endParaRPr>
          </a:p>
          <a:p>
            <a:pPr algn="ctr"/>
            <a:r>
              <a:rPr lang="ar-SA" sz="2200" dirty="0">
                <a:solidFill>
                  <a:srgbClr val="000000"/>
                </a:solidFill>
                <a:effectLst/>
                <a:latin typeface="Calibri" panose="020F0502020204030204" pitchFamily="34" charset="0"/>
                <a:ea typeface="Times New Roman" panose="02020603050405020304" pitchFamily="18" charset="0"/>
                <a:cs typeface="+mj-cs"/>
              </a:rPr>
              <a:t>سبعون</a:t>
            </a: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algn="ctr"/>
            <a:endParaRPr lang="fr-FR" dirty="0">
              <a:solidFill>
                <a:schemeClr val="tx1"/>
              </a:solidFill>
            </a:endParaRPr>
          </a:p>
        </p:txBody>
      </p:sp>
      <p:sp>
        <p:nvSpPr>
          <p:cNvPr id="8" name="Oval 7">
            <a:extLst>
              <a:ext uri="{FF2B5EF4-FFF2-40B4-BE49-F238E27FC236}">
                <a16:creationId xmlns:a16="http://schemas.microsoft.com/office/drawing/2014/main" id="{004DE38F-2845-47CE-8D9B-AB497C5DCA9B}"/>
              </a:ext>
            </a:extLst>
          </p:cNvPr>
          <p:cNvSpPr/>
          <p:nvPr/>
        </p:nvSpPr>
        <p:spPr>
          <a:xfrm>
            <a:off x="3009536" y="7851"/>
            <a:ext cx="2531165" cy="1687075"/>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LB" sz="2400" b="0" i="0" dirty="0">
                <a:solidFill>
                  <a:srgbClr val="000000"/>
                </a:solidFill>
                <a:effectLst/>
                <a:latin typeface="Arial" panose="020B0604020202020204" pitchFamily="34" charset="0"/>
              </a:rPr>
              <a:t>جبران خليل جبران</a:t>
            </a:r>
            <a:endParaRPr lang="fr-FR" sz="2200" dirty="0">
              <a:cs typeface="+mj-cs"/>
            </a:endParaRPr>
          </a:p>
        </p:txBody>
      </p:sp>
      <p:sp>
        <p:nvSpPr>
          <p:cNvPr id="9" name="Oval 8">
            <a:extLst>
              <a:ext uri="{FF2B5EF4-FFF2-40B4-BE49-F238E27FC236}">
                <a16:creationId xmlns:a16="http://schemas.microsoft.com/office/drawing/2014/main" id="{A0AD6F80-D62C-4050-81F3-81A991EE7850}"/>
              </a:ext>
            </a:extLst>
          </p:cNvPr>
          <p:cNvSpPr/>
          <p:nvPr/>
        </p:nvSpPr>
        <p:spPr>
          <a:xfrm>
            <a:off x="2471426" y="5048635"/>
            <a:ext cx="1921565" cy="144191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200" dirty="0">
                <a:solidFill>
                  <a:srgbClr val="000000"/>
                </a:solidFill>
                <a:effectLst/>
                <a:ea typeface="Times New Roman" panose="02020603050405020304" pitchFamily="18" charset="0"/>
                <a:cs typeface="+mj-cs"/>
              </a:rPr>
              <a:t>كرم على درب</a:t>
            </a:r>
            <a:endParaRPr lang="fr-FR" sz="2200" dirty="0">
              <a:solidFill>
                <a:schemeClr val="tx1"/>
              </a:solidFill>
              <a:cs typeface="+mj-cs"/>
            </a:endParaRPr>
          </a:p>
        </p:txBody>
      </p:sp>
      <p:sp>
        <p:nvSpPr>
          <p:cNvPr id="10" name="Oval 9">
            <a:extLst>
              <a:ext uri="{FF2B5EF4-FFF2-40B4-BE49-F238E27FC236}">
                <a16:creationId xmlns:a16="http://schemas.microsoft.com/office/drawing/2014/main" id="{46D3E876-FA7D-4142-A6ED-70BDEF91E990}"/>
              </a:ext>
            </a:extLst>
          </p:cNvPr>
          <p:cNvSpPr/>
          <p:nvPr/>
        </p:nvSpPr>
        <p:spPr>
          <a:xfrm>
            <a:off x="1655841" y="2602817"/>
            <a:ext cx="1895061" cy="1583634"/>
          </a:xfrm>
          <a:prstGeom prst="ellips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200" dirty="0">
                <a:solidFill>
                  <a:srgbClr val="000000"/>
                </a:solidFill>
                <a:effectLst/>
                <a:latin typeface="Calibri" panose="020F0502020204030204" pitchFamily="34" charset="0"/>
                <a:ea typeface="Times New Roman" panose="02020603050405020304" pitchFamily="18" charset="0"/>
                <a:cs typeface="+mj-cs"/>
              </a:rPr>
              <a:t>مذكرات همس الجفون الأرقش</a:t>
            </a: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algn="ctr"/>
            <a:endParaRPr lang="fr-FR" dirty="0"/>
          </a:p>
        </p:txBody>
      </p:sp>
      <p:sp>
        <p:nvSpPr>
          <p:cNvPr id="11" name="Oval 10">
            <a:extLst>
              <a:ext uri="{FF2B5EF4-FFF2-40B4-BE49-F238E27FC236}">
                <a16:creationId xmlns:a16="http://schemas.microsoft.com/office/drawing/2014/main" id="{B7AE219D-C209-463A-A6EA-06969B7B8478}"/>
              </a:ext>
            </a:extLst>
          </p:cNvPr>
          <p:cNvSpPr/>
          <p:nvPr/>
        </p:nvSpPr>
        <p:spPr>
          <a:xfrm>
            <a:off x="169404" y="4717001"/>
            <a:ext cx="1895061" cy="1103243"/>
          </a:xfrm>
          <a:prstGeom prst="ellipse">
            <a:avLst/>
          </a:prstGeom>
          <a:solidFill>
            <a:srgbClr val="66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200" dirty="0">
                <a:solidFill>
                  <a:srgbClr val="000000"/>
                </a:solidFill>
                <a:effectLst/>
                <a:ea typeface="Times New Roman" panose="02020603050405020304" pitchFamily="18" charset="0"/>
                <a:cs typeface="+mj-cs"/>
              </a:rPr>
              <a:t>مسرحية الآباء والبنون</a:t>
            </a:r>
            <a:endParaRPr lang="fr-FR" sz="2200" dirty="0">
              <a:cs typeface="+mj-cs"/>
            </a:endParaRPr>
          </a:p>
        </p:txBody>
      </p:sp>
      <p:pic>
        <p:nvPicPr>
          <p:cNvPr id="5122" name="Picture 2" descr="تحميل جميع مؤلفات وكتب ميخائيل نعيمة pdf - فولة بوك">
            <a:extLst>
              <a:ext uri="{FF2B5EF4-FFF2-40B4-BE49-F238E27FC236}">
                <a16:creationId xmlns:a16="http://schemas.microsoft.com/office/drawing/2014/main" id="{E075F5B7-1708-41FE-869E-3E798DA708D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930" r="15438" b="18575"/>
          <a:stretch/>
        </p:blipFill>
        <p:spPr bwMode="auto">
          <a:xfrm>
            <a:off x="8759687" y="90845"/>
            <a:ext cx="2743200" cy="1655129"/>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كتب | ميخائيل نعيمة - أبجد">
            <a:extLst>
              <a:ext uri="{FF2B5EF4-FFF2-40B4-BE49-F238E27FC236}">
                <a16:creationId xmlns:a16="http://schemas.microsoft.com/office/drawing/2014/main" id="{0680DFDF-333E-43A1-A2FD-C3A7D81A35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16" y="-11980"/>
            <a:ext cx="2179921" cy="270059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كتاب: &quot;الأوثان&quot; ميخائيل نعيمة - PDF - بالعربية">
            <a:extLst>
              <a:ext uri="{FF2B5EF4-FFF2-40B4-BE49-F238E27FC236}">
                <a16:creationId xmlns:a16="http://schemas.microsoft.com/office/drawing/2014/main" id="{AB83145B-DDF5-4273-A706-B4E49E47E8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5801" y="7851"/>
            <a:ext cx="1771650" cy="1774250"/>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تحميل كتاب كان ما كان ميخائيل نعيمة pdf - مكتبة نور لتحميل الكتب الإلكترونية">
            <a:extLst>
              <a:ext uri="{FF2B5EF4-FFF2-40B4-BE49-F238E27FC236}">
                <a16:creationId xmlns:a16="http://schemas.microsoft.com/office/drawing/2014/main" id="{089B0BC8-0ECA-4AC0-9413-4F7219847D5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81347" y="4295775"/>
            <a:ext cx="1781175" cy="2562225"/>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كتب | ميخائيل نعيمة - أبجد">
            <a:extLst>
              <a:ext uri="{FF2B5EF4-FFF2-40B4-BE49-F238E27FC236}">
                <a16:creationId xmlns:a16="http://schemas.microsoft.com/office/drawing/2014/main" id="{CEB61A21-51A7-4872-8709-0DAD5CAF469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96390" y="4717001"/>
            <a:ext cx="1524000" cy="20659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6571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75000"/>
            <a:alpha val="58000"/>
          </a:schemeClr>
        </a:solid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80456C4C-E0ED-416B-8BB3-D6F485525BD9}"/>
              </a:ext>
            </a:extLst>
          </p:cNvPr>
          <p:cNvSpPr/>
          <p:nvPr/>
        </p:nvSpPr>
        <p:spPr>
          <a:xfrm>
            <a:off x="4674295" y="66263"/>
            <a:ext cx="3525078" cy="103366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LB" sz="5400" b="1" dirty="0">
                <a:solidFill>
                  <a:schemeClr val="tx1"/>
                </a:solidFill>
                <a:cs typeface="+mj-cs"/>
              </a:rPr>
              <a:t>أبرز مؤلفاته</a:t>
            </a:r>
            <a:endParaRPr lang="fr-FR" sz="5400" b="1" dirty="0">
              <a:solidFill>
                <a:schemeClr val="tx1"/>
              </a:solidFill>
              <a:cs typeface="+mj-cs"/>
            </a:endParaRPr>
          </a:p>
        </p:txBody>
      </p:sp>
      <p:sp>
        <p:nvSpPr>
          <p:cNvPr id="6" name="Arrow: Left 5">
            <a:extLst>
              <a:ext uri="{FF2B5EF4-FFF2-40B4-BE49-F238E27FC236}">
                <a16:creationId xmlns:a16="http://schemas.microsoft.com/office/drawing/2014/main" id="{AAFC5C4F-A720-45CE-86B6-7BE3191FCCFB}"/>
              </a:ext>
            </a:extLst>
          </p:cNvPr>
          <p:cNvSpPr/>
          <p:nvPr/>
        </p:nvSpPr>
        <p:spPr>
          <a:xfrm>
            <a:off x="7674868" y="362779"/>
            <a:ext cx="4625009" cy="3167270"/>
          </a:xfrm>
          <a:prstGeom prst="leftArrow">
            <a:avLst>
              <a:gd name="adj1" fmla="val 67573"/>
              <a:gd name="adj2"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dirty="0">
              <a:solidFill>
                <a:srgbClr val="000000"/>
              </a:solidFill>
              <a:effectLst/>
              <a:latin typeface="Calibri" panose="020F0502020204030204" pitchFamily="34" charset="0"/>
              <a:ea typeface="Times New Roman" panose="02020603050405020304" pitchFamily="18" charset="0"/>
              <a:cs typeface="+mj-cs"/>
            </a:endParaRPr>
          </a:p>
          <a:p>
            <a:pPr algn="ctr"/>
            <a:r>
              <a:rPr lang="ar-SA" sz="2400" b="1" dirty="0">
                <a:solidFill>
                  <a:schemeClr val="tx1"/>
                </a:solidFill>
                <a:effectLst/>
                <a:latin typeface="Calibri" panose="020F0502020204030204" pitchFamily="34" charset="0"/>
                <a:ea typeface="Times New Roman" panose="02020603050405020304" pitchFamily="18" charset="0"/>
                <a:cs typeface="+mj-cs"/>
              </a:rPr>
              <a:t>لدى ميخائيل نعيمة 143 اقتباسات من كلامه.فهو يتكلم عن الإنسان والحياة،الحرية،عن المحبة والسلام و عن الصداقة </a:t>
            </a:r>
            <a:endParaRPr lang="en-US" sz="2400" b="1" dirty="0">
              <a:solidFill>
                <a:schemeClr val="tx1"/>
              </a:solidFill>
              <a:effectLst/>
              <a:latin typeface="Calibri" panose="020F0502020204030204" pitchFamily="34" charset="0"/>
              <a:ea typeface="Calibri" panose="020F0502020204030204" pitchFamily="34" charset="0"/>
              <a:cs typeface="+mj-cs"/>
            </a:endParaRPr>
          </a:p>
          <a:p>
            <a:pPr algn="ctr"/>
            <a:endParaRPr lang="fr-FR" dirty="0"/>
          </a:p>
        </p:txBody>
      </p:sp>
      <p:sp>
        <p:nvSpPr>
          <p:cNvPr id="8" name="Speech Bubble: Rectangle with Corners Rounded 7">
            <a:extLst>
              <a:ext uri="{FF2B5EF4-FFF2-40B4-BE49-F238E27FC236}">
                <a16:creationId xmlns:a16="http://schemas.microsoft.com/office/drawing/2014/main" id="{8290070F-F589-4ABF-955F-1EF10BFC1BBB}"/>
              </a:ext>
            </a:extLst>
          </p:cNvPr>
          <p:cNvSpPr/>
          <p:nvPr/>
        </p:nvSpPr>
        <p:spPr>
          <a:xfrm>
            <a:off x="4839425" y="1946414"/>
            <a:ext cx="2676939" cy="1378226"/>
          </a:xfrm>
          <a:prstGeom prst="wedgeRoundRectCallou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200" dirty="0">
                <a:solidFill>
                  <a:schemeClr val="tx1"/>
                </a:solidFill>
                <a:effectLst/>
                <a:latin typeface="Calibri" panose="020F0502020204030204" pitchFamily="34" charset="0"/>
                <a:ea typeface="Calibri" panose="020F0502020204030204" pitchFamily="34" charset="0"/>
                <a:cs typeface="+mj-cs"/>
              </a:rPr>
              <a:t>الحرية أثمن ما في الوجود، لذلك كان ثمنها باهظاً</a:t>
            </a:r>
            <a:endParaRPr lang="en-US" sz="2200" dirty="0">
              <a:solidFill>
                <a:schemeClr val="tx1"/>
              </a:solidFill>
              <a:effectLst/>
              <a:latin typeface="Calibri" panose="020F0502020204030204" pitchFamily="34" charset="0"/>
              <a:ea typeface="Calibri" panose="020F0502020204030204" pitchFamily="34" charset="0"/>
              <a:cs typeface="+mj-cs"/>
            </a:endParaRPr>
          </a:p>
          <a:p>
            <a:pPr algn="ctr"/>
            <a:endParaRPr lang="fr-FR" dirty="0"/>
          </a:p>
        </p:txBody>
      </p:sp>
      <p:sp>
        <p:nvSpPr>
          <p:cNvPr id="9" name="Speech Bubble: Rectangle with Corners Rounded 8">
            <a:extLst>
              <a:ext uri="{FF2B5EF4-FFF2-40B4-BE49-F238E27FC236}">
                <a16:creationId xmlns:a16="http://schemas.microsoft.com/office/drawing/2014/main" id="{8EB79519-AD9F-494B-BAF5-A20576223CDD}"/>
              </a:ext>
            </a:extLst>
          </p:cNvPr>
          <p:cNvSpPr/>
          <p:nvPr/>
        </p:nvSpPr>
        <p:spPr>
          <a:xfrm>
            <a:off x="589722" y="5017604"/>
            <a:ext cx="2425148" cy="1255644"/>
          </a:xfrm>
          <a:prstGeom prst="wedgeRoundRectCallout">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200" dirty="0">
                <a:solidFill>
                  <a:schemeClr val="tx1"/>
                </a:solidFill>
                <a:effectLst/>
                <a:ea typeface="Calibri" panose="020F0502020204030204" pitchFamily="34" charset="0"/>
                <a:cs typeface="+mj-cs"/>
              </a:rPr>
              <a:t>ويل لمن كثرت صناديقه ومفاتيحه</a:t>
            </a:r>
            <a:r>
              <a:rPr lang="en-US" sz="1800" dirty="0">
                <a:solidFill>
                  <a:srgbClr val="333333"/>
                </a:solidFill>
                <a:effectLst/>
                <a:latin typeface="Arial" panose="020B0604020202020204" pitchFamily="34" charset="0"/>
                <a:ea typeface="Calibri" panose="020F0502020204030204" pitchFamily="34" charset="0"/>
              </a:rPr>
              <a:t/>
            </a:r>
            <a:br>
              <a:rPr lang="en-US" sz="1800" dirty="0">
                <a:solidFill>
                  <a:srgbClr val="333333"/>
                </a:solidFill>
                <a:effectLst/>
                <a:latin typeface="Arial" panose="020B0604020202020204" pitchFamily="34" charset="0"/>
                <a:ea typeface="Calibri" panose="020F0502020204030204" pitchFamily="34" charset="0"/>
              </a:rPr>
            </a:br>
            <a:endParaRPr lang="fr-FR" dirty="0"/>
          </a:p>
        </p:txBody>
      </p:sp>
      <p:sp>
        <p:nvSpPr>
          <p:cNvPr id="11" name="Speech Bubble: Oval 10">
            <a:extLst>
              <a:ext uri="{FF2B5EF4-FFF2-40B4-BE49-F238E27FC236}">
                <a16:creationId xmlns:a16="http://schemas.microsoft.com/office/drawing/2014/main" id="{7B9062E5-02A3-4F85-B83D-39D425DFBCDD}"/>
              </a:ext>
            </a:extLst>
          </p:cNvPr>
          <p:cNvSpPr/>
          <p:nvPr/>
        </p:nvSpPr>
        <p:spPr>
          <a:xfrm>
            <a:off x="4532243" y="4222473"/>
            <a:ext cx="2676939" cy="1590261"/>
          </a:xfrm>
          <a:prstGeom prst="wedgeEllipseCallo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200" dirty="0">
                <a:solidFill>
                  <a:schemeClr val="tx1"/>
                </a:solidFill>
                <a:effectLst/>
                <a:latin typeface="Calibri" panose="020F0502020204030204" pitchFamily="34" charset="0"/>
                <a:ea typeface="Calibri" panose="020F0502020204030204" pitchFamily="34" charset="0"/>
                <a:cs typeface="+mj-cs"/>
              </a:rPr>
              <a:t>متى أصبح صديقك بمنزلة نفسك فقد عرفت الصداقة</a:t>
            </a:r>
            <a:endParaRPr lang="en-US" sz="2200" dirty="0">
              <a:solidFill>
                <a:schemeClr val="tx1"/>
              </a:solidFill>
              <a:effectLst/>
              <a:latin typeface="Calibri" panose="020F0502020204030204" pitchFamily="34" charset="0"/>
              <a:ea typeface="Calibri" panose="020F0502020204030204" pitchFamily="34" charset="0"/>
              <a:cs typeface="+mj-cs"/>
            </a:endParaRPr>
          </a:p>
          <a:p>
            <a:pPr algn="ctr"/>
            <a:endParaRPr lang="fr-FR" dirty="0"/>
          </a:p>
        </p:txBody>
      </p:sp>
      <p:sp>
        <p:nvSpPr>
          <p:cNvPr id="12" name="Speech Bubble: Oval 11">
            <a:extLst>
              <a:ext uri="{FF2B5EF4-FFF2-40B4-BE49-F238E27FC236}">
                <a16:creationId xmlns:a16="http://schemas.microsoft.com/office/drawing/2014/main" id="{156D9BBF-23F5-422F-8AFF-07675E8CABD8}"/>
              </a:ext>
            </a:extLst>
          </p:cNvPr>
          <p:cNvSpPr/>
          <p:nvPr/>
        </p:nvSpPr>
        <p:spPr>
          <a:xfrm>
            <a:off x="2363651" y="1032014"/>
            <a:ext cx="2425148" cy="1603513"/>
          </a:xfrm>
          <a:prstGeom prst="wedgeEllipseCallou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200" dirty="0">
                <a:solidFill>
                  <a:schemeClr val="tx1"/>
                </a:solidFill>
                <a:effectLst/>
                <a:ea typeface="Calibri" panose="020F0502020204030204" pitchFamily="34" charset="0"/>
                <a:cs typeface="+mj-cs"/>
              </a:rPr>
              <a:t>دقيقة الألم ساعة وساعة اللذة دقيقة</a:t>
            </a:r>
            <a:endParaRPr lang="fr-FR" sz="2200" dirty="0">
              <a:solidFill>
                <a:schemeClr val="tx1"/>
              </a:solidFill>
              <a:cs typeface="+mj-cs"/>
            </a:endParaRPr>
          </a:p>
        </p:txBody>
      </p:sp>
      <p:sp>
        <p:nvSpPr>
          <p:cNvPr id="13" name="Speech Bubble: Rectangle 12">
            <a:extLst>
              <a:ext uri="{FF2B5EF4-FFF2-40B4-BE49-F238E27FC236}">
                <a16:creationId xmlns:a16="http://schemas.microsoft.com/office/drawing/2014/main" id="{64A74542-719E-4F16-A574-CCF4205D882A}"/>
              </a:ext>
            </a:extLst>
          </p:cNvPr>
          <p:cNvSpPr/>
          <p:nvPr/>
        </p:nvSpPr>
        <p:spPr>
          <a:xfrm>
            <a:off x="1765854" y="3306419"/>
            <a:ext cx="2213113" cy="1378226"/>
          </a:xfrm>
          <a:prstGeom prst="wedgeRectCallout">
            <a:avLst/>
          </a:prstGeom>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200" dirty="0">
                <a:solidFill>
                  <a:schemeClr val="tx1"/>
                </a:solidFill>
                <a:effectLst/>
                <a:ea typeface="Calibri" panose="020F0502020204030204" pitchFamily="34" charset="0"/>
                <a:cs typeface="+mj-cs"/>
              </a:rPr>
              <a:t>البشر عبيد عاداتهم</a:t>
            </a:r>
            <a:endParaRPr lang="fr-FR" sz="2200" dirty="0">
              <a:solidFill>
                <a:schemeClr val="tx1"/>
              </a:solidFill>
              <a:cs typeface="+mj-cs"/>
            </a:endParaRPr>
          </a:p>
        </p:txBody>
      </p:sp>
      <p:pic>
        <p:nvPicPr>
          <p:cNvPr id="1026" name="Picture 2">
            <a:extLst>
              <a:ext uri="{FF2B5EF4-FFF2-40B4-BE49-F238E27FC236}">
                <a16:creationId xmlns:a16="http://schemas.microsoft.com/office/drawing/2014/main" id="{2390829C-EF89-4D06-A12B-74777500A3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1582" y="3645972"/>
            <a:ext cx="3551583" cy="290756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كم من ناس صرفوا العمر في إتقان فن الكتابة ليذيعوا جهلهم لا غير” - ميخائيل  نعيمة #اقتباسات #اقتباسات_من_كتاب #الجهل #حكم #… | Wisdom quotes,  Quotations, Quotes deep">
            <a:extLst>
              <a:ext uri="{FF2B5EF4-FFF2-40B4-BE49-F238E27FC236}">
                <a16:creationId xmlns:a16="http://schemas.microsoft.com/office/drawing/2014/main" id="{58C5DF01-30A0-41AC-9855-5695BEBEE5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524" y="165942"/>
            <a:ext cx="2143125" cy="3111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6871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8D5EED5-E23E-4123-9244-46DCEFE57A3C}"/>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0" y="93546"/>
            <a:ext cx="12192000" cy="6844479"/>
          </a:xfrm>
          <a:prstGeom prst="rect">
            <a:avLst/>
          </a:prstGeom>
          <a:noFill/>
          <a:ln>
            <a:noFill/>
          </a:ln>
        </p:spPr>
      </p:pic>
      <p:sp>
        <p:nvSpPr>
          <p:cNvPr id="5" name="Rectangle 4">
            <a:extLst>
              <a:ext uri="{FF2B5EF4-FFF2-40B4-BE49-F238E27FC236}">
                <a16:creationId xmlns:a16="http://schemas.microsoft.com/office/drawing/2014/main" id="{3CE45D7A-B467-4DE3-9C73-D903A2EDF2F0}"/>
              </a:ext>
            </a:extLst>
          </p:cNvPr>
          <p:cNvSpPr/>
          <p:nvPr/>
        </p:nvSpPr>
        <p:spPr>
          <a:xfrm>
            <a:off x="0" y="4386470"/>
            <a:ext cx="3790122" cy="2551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LB" sz="2400" b="1" i="0" dirty="0">
                <a:solidFill>
                  <a:schemeClr val="tx1"/>
                </a:solidFill>
                <a:effectLst/>
                <a:latin typeface="Times New Roman" panose="02020603050405020304" pitchFamily="18" charset="0"/>
                <a:cs typeface="Times New Roman" panose="02020603050405020304" pitchFamily="18" charset="0"/>
              </a:rPr>
              <a:t>تحوّل منزل الأديب والشاعر ميخائيل نعيمة في بلدة بسكنتا في محافظة جبل لبنان، إلى محج للأدباء والشعراء ورجال الفكر. كما تحول "الشخروب" حيث كان يقضي نعيمة معظم أوقاته، إلى منتجع سياحي وأدبي</a:t>
            </a:r>
            <a:endParaRPr lang="fr-FR" sz="2400" dirty="0">
              <a:solidFill>
                <a:schemeClr val="tx1"/>
              </a:solidFill>
              <a:latin typeface="Times New Roman" panose="02020603050405020304" pitchFamily="18" charset="0"/>
              <a:cs typeface="Times New Roman" panose="02020603050405020304" pitchFamily="18" charset="0"/>
            </a:endParaRPr>
          </a:p>
        </p:txBody>
      </p:sp>
      <p:sp>
        <p:nvSpPr>
          <p:cNvPr id="2" name="Rectangle: Rounded Corners 1">
            <a:extLst>
              <a:ext uri="{FF2B5EF4-FFF2-40B4-BE49-F238E27FC236}">
                <a16:creationId xmlns:a16="http://schemas.microsoft.com/office/drawing/2014/main" id="{D3C9BD28-BEC1-4E5F-912E-C47ACD46FD6E}"/>
              </a:ext>
            </a:extLst>
          </p:cNvPr>
          <p:cNvSpPr/>
          <p:nvPr/>
        </p:nvSpPr>
        <p:spPr>
          <a:xfrm>
            <a:off x="7752522" y="0"/>
            <a:ext cx="4456685" cy="124570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LB" sz="4400" b="1" dirty="0">
                <a:solidFill>
                  <a:schemeClr val="tx1"/>
                </a:solidFill>
                <a:cs typeface="+mj-cs"/>
              </a:rPr>
              <a:t>متحف ميخائيل نعيمة </a:t>
            </a:r>
            <a:endParaRPr lang="fr-FR" sz="4400" b="1" dirty="0">
              <a:solidFill>
                <a:schemeClr val="tx1"/>
              </a:solidFill>
              <a:cs typeface="+mj-cs"/>
            </a:endParaRPr>
          </a:p>
        </p:txBody>
      </p:sp>
      <mc:AlternateContent xmlns:mc="http://schemas.openxmlformats.org/markup-compatibility/2006">
        <mc:Choice xmlns:pslz="http://schemas.microsoft.com/office/powerpoint/2016/slidezoom" xmlns="" Requires="pslz">
          <p:graphicFrame>
            <p:nvGraphicFramePr>
              <p:cNvPr id="7" name="Slide Zoom 6">
                <a:extLst>
                  <a:ext uri="{FF2B5EF4-FFF2-40B4-BE49-F238E27FC236}">
                    <a16:creationId xmlns:a16="http://schemas.microsoft.com/office/drawing/2014/main" id="{43BDDA6E-1E68-49CA-8D0B-1C57D8A0B482}"/>
                  </a:ext>
                </a:extLst>
              </p:cNvPr>
              <p:cNvGraphicFramePr>
                <a:graphicFrameLocks noChangeAspect="1"/>
              </p:cNvGraphicFramePr>
              <p:nvPr>
                <p:extLst>
                  <p:ext uri="{D42A27DB-BD31-4B8C-83A1-F6EECF244321}">
                    <p14:modId xmlns:p14="http://schemas.microsoft.com/office/powerpoint/2010/main" val="4092657831"/>
                  </p:ext>
                </p:extLst>
              </p:nvPr>
            </p:nvGraphicFramePr>
            <p:xfrm>
              <a:off x="106018" y="93546"/>
              <a:ext cx="3048000" cy="1714500"/>
            </p:xfrm>
            <a:graphic>
              <a:graphicData uri="http://schemas.microsoft.com/office/powerpoint/2016/slidezoom">
                <pslz:sldZm>
                  <pslz:sldZmObj sldId="260" cId="1555413082">
                    <pslz:zmPr id="{0BFB9717-DB2F-4140-8F79-23E32052FBB9}" returnToParent="0" transitionDur="1000">
                      <p166:blipFill xmlns:p166="http://schemas.microsoft.com/office/powerpoint/2016/6/main">
                        <a:blip r:embed="rId3"/>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p:pic>
            <p:nvPicPr>
              <p:cNvPr id="7" name="Slide Zoom 6">
                <a:hlinkClick r:id="rId4" action="ppaction://hlinksldjump"/>
                <a:extLst>
                  <a:ext uri="{FF2B5EF4-FFF2-40B4-BE49-F238E27FC236}">
                    <a16:creationId xmlns:a16="http://schemas.microsoft.com/office/drawing/2014/main" id="{43BDDA6E-1E68-49CA-8D0B-1C57D8A0B482}"/>
                  </a:ext>
                </a:extLst>
              </p:cNvPr>
              <p:cNvPicPr>
                <a:picLocks noGrp="1" noRot="1" noChangeAspect="1" noMove="1" noResize="1" noEditPoints="1" noAdjustHandles="1" noChangeArrowheads="1" noChangeShapeType="1"/>
              </p:cNvPicPr>
              <p:nvPr/>
            </p:nvPicPr>
            <p:blipFill>
              <a:blip r:embed="rId5"/>
              <a:stretch>
                <a:fillRect/>
              </a:stretch>
            </p:blipFill>
            <p:spPr>
              <a:xfrm>
                <a:off x="106018" y="93546"/>
                <a:ext cx="3048000" cy="1714500"/>
              </a:xfrm>
              <a:prstGeom prst="rect">
                <a:avLst/>
              </a:prstGeom>
              <a:ln w="3175">
                <a:solidFill>
                  <a:prstClr val="ltGray"/>
                </a:solidFill>
              </a:ln>
            </p:spPr>
          </p:pic>
        </mc:Fallback>
      </mc:AlternateContent>
    </p:spTree>
    <p:extLst>
      <p:ext uri="{BB962C8B-B14F-4D97-AF65-F5344CB8AC3E}">
        <p14:creationId xmlns:p14="http://schemas.microsoft.com/office/powerpoint/2010/main" val="155541308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pic>
        <p:nvPicPr>
          <p:cNvPr id="3" name="Picture 2" descr="A picture containing grass, tree, outdoor, plant&#10;&#10;Description automatically generated">
            <a:extLst>
              <a:ext uri="{FF2B5EF4-FFF2-40B4-BE49-F238E27FC236}">
                <a16:creationId xmlns:a16="http://schemas.microsoft.com/office/drawing/2014/main" id="{B1AB1C82-E695-477A-B0CF-819AE2A82F4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tretch>
            <a:fillRect/>
          </a:stretch>
        </p:blipFill>
        <p:spPr>
          <a:xfrm>
            <a:off x="81886" y="0"/>
            <a:ext cx="12028227" cy="6858000"/>
          </a:xfrm>
          <a:prstGeom prst="rect">
            <a:avLst/>
          </a:prstGeom>
        </p:spPr>
      </p:pic>
      <p:sp>
        <p:nvSpPr>
          <p:cNvPr id="4" name="Title 3"/>
          <p:cNvSpPr>
            <a:spLocks noGrp="1"/>
          </p:cNvSpPr>
          <p:nvPr>
            <p:ph type="title"/>
          </p:nvPr>
        </p:nvSpPr>
        <p:spPr>
          <a:xfrm>
            <a:off x="184247" y="817509"/>
            <a:ext cx="11823510" cy="1018033"/>
          </a:xfrm>
        </p:spPr>
        <p:txBody>
          <a:bodyPr>
            <a:noAutofit/>
          </a:bodyPr>
          <a:lstStyle/>
          <a:p>
            <a:pPr algn="r"/>
            <a:r>
              <a:rPr lang="ar-LB" sz="7200" b="1" dirty="0">
                <a:effectLst/>
              </a:rPr>
              <a:t>اقتباسات من كلامه</a:t>
            </a:r>
            <a:endParaRPr lang="en-US" sz="7200" b="1" dirty="0"/>
          </a:p>
        </p:txBody>
      </p:sp>
      <p:sp>
        <p:nvSpPr>
          <p:cNvPr id="6" name="Content Placeholder 5"/>
          <p:cNvSpPr>
            <a:spLocks noGrp="1"/>
          </p:cNvSpPr>
          <p:nvPr>
            <p:ph sz="half" idx="2"/>
          </p:nvPr>
        </p:nvSpPr>
        <p:spPr>
          <a:xfrm>
            <a:off x="5880253" y="2186603"/>
            <a:ext cx="6127504" cy="3614419"/>
          </a:xfrm>
        </p:spPr>
        <p:txBody>
          <a:bodyPr>
            <a:noAutofit/>
          </a:bodyPr>
          <a:lstStyle/>
          <a:p>
            <a:pPr marL="0" indent="0" algn="r" rtl="1">
              <a:buNone/>
            </a:pPr>
            <a:endParaRPr lang="ar-LB" sz="3600" b="1" dirty="0">
              <a:solidFill>
                <a:srgbClr val="00B0F0"/>
              </a:solidFill>
            </a:endParaRPr>
          </a:p>
          <a:p>
            <a:pPr algn="r" rtl="1"/>
            <a:r>
              <a:rPr lang="ar-LB" sz="5400" b="1" dirty="0"/>
              <a:t>من قال إنّه يعطي ولا يأخذ فقد أخذ فوق ما يستحق</a:t>
            </a:r>
            <a:endParaRPr lang="ar-LB" sz="5400" b="1" dirty="0">
              <a:effectLst/>
            </a:endParaRPr>
          </a:p>
        </p:txBody>
      </p:sp>
      <p:sp>
        <p:nvSpPr>
          <p:cNvPr id="8" name="Content Placeholder 7"/>
          <p:cNvSpPr>
            <a:spLocks noGrp="1"/>
          </p:cNvSpPr>
          <p:nvPr>
            <p:ph sz="quarter" idx="4"/>
          </p:nvPr>
        </p:nvSpPr>
        <p:spPr>
          <a:xfrm>
            <a:off x="3637721" y="5022458"/>
            <a:ext cx="7692887" cy="3014452"/>
          </a:xfrm>
        </p:spPr>
        <p:txBody>
          <a:bodyPr>
            <a:noAutofit/>
          </a:bodyPr>
          <a:lstStyle/>
          <a:p>
            <a:pPr algn="r" rtl="1"/>
            <a:r>
              <a:rPr lang="ar-LB" sz="5400" b="1" dirty="0"/>
              <a:t>من أطاع عصاك فقد عصاك</a:t>
            </a:r>
            <a:r>
              <a:rPr lang="ar-LB" sz="5400" dirty="0"/>
              <a:t>.</a:t>
            </a:r>
          </a:p>
          <a:p>
            <a:pPr marL="0" indent="0" algn="r" rtl="1">
              <a:buNone/>
            </a:pPr>
            <a:endParaRPr lang="ar-LB" sz="2800" dirty="0">
              <a:solidFill>
                <a:srgbClr val="00B0F0"/>
              </a:solidFill>
            </a:endParaRPr>
          </a:p>
          <a:p>
            <a:pPr marL="0" indent="0" algn="r" rtl="1">
              <a:buNone/>
            </a:pPr>
            <a:endParaRPr lang="ar-LB" sz="2800" dirty="0">
              <a:solidFill>
                <a:srgbClr val="00B0F0"/>
              </a:solidFill>
              <a:effectLst/>
            </a:endParaRPr>
          </a:p>
        </p:txBody>
      </p:sp>
    </p:spTree>
    <p:extLst>
      <p:ext uri="{BB962C8B-B14F-4D97-AF65-F5344CB8AC3E}">
        <p14:creationId xmlns:p14="http://schemas.microsoft.com/office/powerpoint/2010/main" val="41866739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ppt_x"/>
                                          </p:val>
                                        </p:tav>
                                        <p:tav tm="100000">
                                          <p:val>
                                            <p:strVal val="#ppt_x"/>
                                          </p:val>
                                        </p:tav>
                                      </p:tavLst>
                                    </p:anim>
                                    <p:anim calcmode="lin" valueType="num">
                                      <p:cBhvr additive="base">
                                        <p:cTn id="1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5" presetClass="entr" presetSubtype="0" fill="hold" grpId="0" nodeType="clickEffect">
                                  <p:stCondLst>
                                    <p:cond delay="0"/>
                                  </p:stCondLst>
                                  <p:childTnLst>
                                    <p:set>
                                      <p:cBhvr>
                                        <p:cTn id="19" dur="1" fill="hold">
                                          <p:stCondLst>
                                            <p:cond delay="0"/>
                                          </p:stCondLst>
                                        </p:cTn>
                                        <p:tgtEl>
                                          <p:spTgt spid="8">
                                            <p:txEl>
                                              <p:pRg st="0" end="0"/>
                                            </p:txEl>
                                          </p:spTgt>
                                        </p:tgtEl>
                                        <p:attrNameLst>
                                          <p:attrName>style.visibility</p:attrName>
                                        </p:attrNameLst>
                                      </p:cBhvr>
                                      <p:to>
                                        <p:strVal val="visible"/>
                                      </p:to>
                                    </p:set>
                                    <p:animEffect transition="in" filter="fade">
                                      <p:cBhvr>
                                        <p:cTn id="20" dur="2000"/>
                                        <p:tgtEl>
                                          <p:spTgt spid="8">
                                            <p:txEl>
                                              <p:pRg st="0" end="0"/>
                                            </p:txEl>
                                          </p:spTgt>
                                        </p:tgtEl>
                                      </p:cBhvr>
                                    </p:animEffect>
                                    <p:anim calcmode="lin" valueType="num">
                                      <p:cBhvr>
                                        <p:cTn id="21" dur="2000" fill="hold"/>
                                        <p:tgtEl>
                                          <p:spTgt spid="8">
                                            <p:txEl>
                                              <p:pRg st="0" end="0"/>
                                            </p:txEl>
                                          </p:spTgt>
                                        </p:tgtEl>
                                        <p:attrNameLst>
                                          <p:attrName>ppt_w</p:attrName>
                                        </p:attrNameLst>
                                      </p:cBhvr>
                                      <p:tavLst>
                                        <p:tav tm="0" fmla="#ppt_w*sin(2.5*pi*$)">
                                          <p:val>
                                            <p:fltVal val="0"/>
                                          </p:val>
                                        </p:tav>
                                        <p:tav tm="100000">
                                          <p:val>
                                            <p:fltVal val="1"/>
                                          </p:val>
                                        </p:tav>
                                      </p:tavLst>
                                    </p:anim>
                                    <p:anim calcmode="lin" valueType="num">
                                      <p:cBhvr>
                                        <p:cTn id="22" dur="2000" fill="hold"/>
                                        <p:tgtEl>
                                          <p:spTgt spid="8">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8DDF00E-ACA0-4C4A-8163-6372482E1AB1}"/>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tretch>
            <a:fillRect/>
          </a:stretch>
        </p:blipFill>
        <p:spPr>
          <a:xfrm>
            <a:off x="121339" y="-1565397"/>
            <a:ext cx="11949321" cy="8961991"/>
          </a:xfrm>
          <a:prstGeom prst="rect">
            <a:avLst/>
          </a:prstGeom>
        </p:spPr>
      </p:pic>
      <p:sp>
        <p:nvSpPr>
          <p:cNvPr id="4" name="TextBox 3">
            <a:extLst>
              <a:ext uri="{FF2B5EF4-FFF2-40B4-BE49-F238E27FC236}">
                <a16:creationId xmlns:a16="http://schemas.microsoft.com/office/drawing/2014/main" id="{10D6DCFD-3243-4093-AE6B-2B2D85AC8EEE}"/>
              </a:ext>
            </a:extLst>
          </p:cNvPr>
          <p:cNvSpPr txBox="1"/>
          <p:nvPr/>
        </p:nvSpPr>
        <p:spPr>
          <a:xfrm>
            <a:off x="2190750" y="6357937"/>
            <a:ext cx="7810500" cy="230832"/>
          </a:xfrm>
          <a:prstGeom prst="rect">
            <a:avLst/>
          </a:prstGeom>
          <a:noFill/>
        </p:spPr>
        <p:txBody>
          <a:bodyPr wrap="square" rtlCol="0">
            <a:spAutoFit/>
          </a:bodyPr>
          <a:lstStyle/>
          <a:p>
            <a:r>
              <a:rPr lang="en-US" sz="900">
                <a:hlinkClick r:id="rId3" tooltip="https://en.wikipedia.org/wiki/Wandsworth_Park"/>
              </a:rPr>
              <a:t>This Photo</a:t>
            </a:r>
            <a:r>
              <a:rPr lang="en-US" sz="900"/>
              <a:t> by Unknown Author is licensed under </a:t>
            </a:r>
            <a:r>
              <a:rPr lang="en-US" sz="900">
                <a:hlinkClick r:id="rId4" tooltip="https://creativecommons.org/licenses/by-sa/3.0/"/>
              </a:rPr>
              <a:t>CC BY-SA</a:t>
            </a:r>
            <a:endParaRPr lang="en-US" sz="900"/>
          </a:p>
        </p:txBody>
      </p:sp>
      <p:sp>
        <p:nvSpPr>
          <p:cNvPr id="2" name="Title 1">
            <a:extLst>
              <a:ext uri="{FF2B5EF4-FFF2-40B4-BE49-F238E27FC236}">
                <a16:creationId xmlns:a16="http://schemas.microsoft.com/office/drawing/2014/main" id="{E2739043-AF76-4E5F-B2F0-4C54BAAC5DC5}"/>
              </a:ext>
            </a:extLst>
          </p:cNvPr>
          <p:cNvSpPr>
            <a:spLocks noGrp="1"/>
          </p:cNvSpPr>
          <p:nvPr>
            <p:ph type="title"/>
          </p:nvPr>
        </p:nvSpPr>
        <p:spPr>
          <a:xfrm>
            <a:off x="121339" y="2652170"/>
            <a:ext cx="10970731" cy="7642365"/>
          </a:xfrm>
        </p:spPr>
        <p:txBody>
          <a:bodyPr/>
          <a:lstStyle/>
          <a:p>
            <a:pPr algn="r"/>
            <a:r>
              <a:rPr lang="ar-LB" dirty="0"/>
              <a:t/>
            </a:r>
            <a:br>
              <a:rPr lang="ar-LB" dirty="0"/>
            </a:br>
            <a:r>
              <a:rPr lang="ar-LB" dirty="0"/>
              <a:t/>
            </a:r>
            <a:br>
              <a:rPr lang="ar-LB" dirty="0"/>
            </a:br>
            <a:r>
              <a:rPr lang="ar-LB" sz="5400" dirty="0"/>
              <a:t/>
            </a:r>
            <a:br>
              <a:rPr lang="ar-LB" sz="5400" dirty="0"/>
            </a:br>
            <a:r>
              <a:rPr lang="ar-LB" sz="5400" dirty="0"/>
              <a:t/>
            </a:r>
            <a:br>
              <a:rPr lang="ar-LB" sz="5400" dirty="0"/>
            </a:br>
            <a:r>
              <a:rPr lang="ar-LB" sz="4800" b="1" dirty="0">
                <a:solidFill>
                  <a:srgbClr val="66FFCC"/>
                </a:solidFill>
              </a:rPr>
              <a:t>قبل أن تفكّروا بالتّخلّص من حاكم مستبد </a:t>
            </a:r>
            <a:r>
              <a:rPr lang="ar-LB" sz="4800" b="1" dirty="0"/>
              <a:t/>
            </a:r>
            <a:br>
              <a:rPr lang="ar-LB" sz="4800" b="1" dirty="0"/>
            </a:br>
            <a:r>
              <a:rPr lang="ar-LB" sz="4800" b="1" dirty="0">
                <a:solidFill>
                  <a:srgbClr val="66FFCC"/>
                </a:solidFill>
              </a:rPr>
              <a:t>تخلّصوا ممّا يستبد بكم من عادات سيئة وتقاليد  سوداء!</a:t>
            </a:r>
            <a:endParaRPr lang="en-US" sz="4800" b="1" dirty="0">
              <a:solidFill>
                <a:srgbClr val="66FFCC"/>
              </a:solidFill>
            </a:endParaRPr>
          </a:p>
        </p:txBody>
      </p:sp>
    </p:spTree>
    <p:extLst>
      <p:ext uri="{BB962C8B-B14F-4D97-AF65-F5344CB8AC3E}">
        <p14:creationId xmlns:p14="http://schemas.microsoft.com/office/powerpoint/2010/main" val="3609418993"/>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0" nodeType="click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2"/>
                                        </p:tgtEl>
                                        <p:attrNameLst>
                                          <p:attrName>ppt_x</p:attrName>
                                          <p:attrName>ppt_y</p:attrName>
                                        </p:attrNameLst>
                                      </p:cBhvr>
                                    </p:animMotion>
                                    <p:animRot by="1500000">
                                      <p:cBhvr>
                                        <p:cTn id="7" dur="125" fill="hold">
                                          <p:stCondLst>
                                            <p:cond delay="0"/>
                                          </p:stCondLst>
                                        </p:cTn>
                                        <p:tgtEl>
                                          <p:spTgt spid="2"/>
                                        </p:tgtEl>
                                        <p:attrNameLst>
                                          <p:attrName>r</p:attrName>
                                        </p:attrNameLst>
                                      </p:cBhvr>
                                    </p:animRot>
                                    <p:animRot by="-1500000">
                                      <p:cBhvr>
                                        <p:cTn id="8" dur="125" fill="hold">
                                          <p:stCondLst>
                                            <p:cond delay="125"/>
                                          </p:stCondLst>
                                        </p:cTn>
                                        <p:tgtEl>
                                          <p:spTgt spid="2"/>
                                        </p:tgtEl>
                                        <p:attrNameLst>
                                          <p:attrName>r</p:attrName>
                                        </p:attrNameLst>
                                      </p:cBhvr>
                                    </p:animRot>
                                    <p:animRot by="-1500000">
                                      <p:cBhvr>
                                        <p:cTn id="9" dur="125" fill="hold">
                                          <p:stCondLst>
                                            <p:cond delay="250"/>
                                          </p:stCondLst>
                                        </p:cTn>
                                        <p:tgtEl>
                                          <p:spTgt spid="2"/>
                                        </p:tgtEl>
                                        <p:attrNameLst>
                                          <p:attrName>r</p:attrName>
                                        </p:attrNameLst>
                                      </p:cBhvr>
                                    </p:animRot>
                                    <p:animRot by="1500000">
                                      <p:cBhvr>
                                        <p:cTn id="10" dur="125" fill="hold">
                                          <p:stCondLst>
                                            <p:cond delay="375"/>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nature, sunset, blur&#10;&#10;Description automatically generated">
            <a:extLst>
              <a:ext uri="{FF2B5EF4-FFF2-40B4-BE49-F238E27FC236}">
                <a16:creationId xmlns:a16="http://schemas.microsoft.com/office/drawing/2014/main" id="{4740D13D-BFA0-4682-A9D2-8B413CFF5EE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tretch>
            <a:fillRect/>
          </a:stretch>
        </p:blipFill>
        <p:spPr>
          <a:xfrm>
            <a:off x="46383" y="-1174493"/>
            <a:ext cx="12099234" cy="8042432"/>
          </a:xfrm>
          <a:prstGeom prst="rect">
            <a:avLst/>
          </a:prstGeom>
        </p:spPr>
      </p:pic>
      <p:sp>
        <p:nvSpPr>
          <p:cNvPr id="4" name="TextBox 3">
            <a:extLst>
              <a:ext uri="{FF2B5EF4-FFF2-40B4-BE49-F238E27FC236}">
                <a16:creationId xmlns:a16="http://schemas.microsoft.com/office/drawing/2014/main" id="{890C0C2E-76B8-48ED-AE04-EE87B3D24EEE}"/>
              </a:ext>
            </a:extLst>
          </p:cNvPr>
          <p:cNvSpPr txBox="1"/>
          <p:nvPr/>
        </p:nvSpPr>
        <p:spPr>
          <a:xfrm>
            <a:off x="3829050" y="4935855"/>
            <a:ext cx="4533900" cy="230832"/>
          </a:xfrm>
          <a:prstGeom prst="rect">
            <a:avLst/>
          </a:prstGeom>
          <a:noFill/>
        </p:spPr>
        <p:txBody>
          <a:bodyPr wrap="square" rtlCol="0">
            <a:spAutoFit/>
          </a:bodyPr>
          <a:lstStyle/>
          <a:p>
            <a:r>
              <a:rPr lang="en-US" sz="900">
                <a:hlinkClick r:id="rId3" tooltip="https://commons.wikimedia.org/wiki/File:Sunset_in_El_Porto,_California_(8074300769).jpg"/>
              </a:rPr>
              <a:t>This Photo</a:t>
            </a:r>
            <a:r>
              <a:rPr lang="en-US" sz="900"/>
              <a:t> by Unknown Author is licensed under </a:t>
            </a:r>
            <a:r>
              <a:rPr lang="en-US" sz="900">
                <a:hlinkClick r:id="rId4" tooltip="https://creativecommons.org/licenses/by-sa/3.0/"/>
              </a:rPr>
              <a:t>CC BY-SA</a:t>
            </a:r>
            <a:endParaRPr lang="en-US" sz="900"/>
          </a:p>
        </p:txBody>
      </p:sp>
      <p:sp>
        <p:nvSpPr>
          <p:cNvPr id="7" name="Title 6">
            <a:extLst>
              <a:ext uri="{FF2B5EF4-FFF2-40B4-BE49-F238E27FC236}">
                <a16:creationId xmlns:a16="http://schemas.microsoft.com/office/drawing/2014/main" id="{AF803526-74BA-4EF1-A736-10232758C9FA}"/>
              </a:ext>
            </a:extLst>
          </p:cNvPr>
          <p:cNvSpPr>
            <a:spLocks noGrp="1"/>
          </p:cNvSpPr>
          <p:nvPr>
            <p:ph type="title"/>
          </p:nvPr>
        </p:nvSpPr>
        <p:spPr>
          <a:xfrm>
            <a:off x="238539" y="1267743"/>
            <a:ext cx="11953461" cy="4952492"/>
          </a:xfrm>
        </p:spPr>
        <p:txBody>
          <a:bodyPr>
            <a:normAutofit/>
          </a:bodyPr>
          <a:lstStyle/>
          <a:p>
            <a:r>
              <a:rPr lang="ar-LB" sz="5400" b="1" dirty="0">
                <a:solidFill>
                  <a:srgbClr val="FFFF66"/>
                </a:solidFill>
              </a:rPr>
              <a:t/>
            </a:r>
            <a:br>
              <a:rPr lang="ar-LB" sz="5400" b="1" dirty="0">
                <a:solidFill>
                  <a:srgbClr val="FFFF66"/>
                </a:solidFill>
              </a:rPr>
            </a:br>
            <a:r>
              <a:rPr lang="ar-LB" sz="5400" b="1" dirty="0">
                <a:solidFill>
                  <a:srgbClr val="FFFF66"/>
                </a:solidFill>
              </a:rPr>
              <a:t>قمّة القوّة أن تبتسم وبداخلك الحزن ولكن من المؤلم أن لا يشعر أقرب النّاس إليك بهذا الحزن!</a:t>
            </a:r>
            <a:endParaRPr lang="en-US" sz="5400" b="1" dirty="0">
              <a:solidFill>
                <a:srgbClr val="FFFF66"/>
              </a:solidFill>
            </a:endParaRPr>
          </a:p>
        </p:txBody>
      </p:sp>
    </p:spTree>
    <p:extLst>
      <p:ext uri="{BB962C8B-B14F-4D97-AF65-F5344CB8AC3E}">
        <p14:creationId xmlns:p14="http://schemas.microsoft.com/office/powerpoint/2010/main" val="24847021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sky, outdoor, ground, nature&#10;&#10;Description automatically generated">
            <a:extLst>
              <a:ext uri="{FF2B5EF4-FFF2-40B4-BE49-F238E27FC236}">
                <a16:creationId xmlns:a16="http://schemas.microsoft.com/office/drawing/2014/main" id="{93F0E966-0328-4A37-9F8D-7AB2461B62C5}"/>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854ADCE8-BB3F-4E60-9144-DC0DB5C6701A}"/>
              </a:ext>
            </a:extLst>
          </p:cNvPr>
          <p:cNvSpPr txBox="1"/>
          <p:nvPr/>
        </p:nvSpPr>
        <p:spPr>
          <a:xfrm>
            <a:off x="0" y="6858000"/>
            <a:ext cx="12192000" cy="230832"/>
          </a:xfrm>
          <a:prstGeom prst="rect">
            <a:avLst/>
          </a:prstGeom>
          <a:noFill/>
        </p:spPr>
        <p:txBody>
          <a:bodyPr wrap="square" rtlCol="0">
            <a:spAutoFit/>
          </a:bodyPr>
          <a:lstStyle/>
          <a:p>
            <a:r>
              <a:rPr lang="en-US" sz="900">
                <a:hlinkClick r:id="rId3" tooltip="https://feelquotes.com/quote/maureen_johnson-i_ve_heard_people_on_panels_say_"/>
              </a:rPr>
              <a:t>This Photo</a:t>
            </a:r>
            <a:r>
              <a:rPr lang="en-US" sz="900"/>
              <a:t> by Unknown Author is licensed under </a:t>
            </a:r>
            <a:r>
              <a:rPr lang="en-US" sz="900">
                <a:hlinkClick r:id="rId4" tooltip="https://creativecommons.org/licenses/by/3.0/"/>
              </a:rPr>
              <a:t>CC BY</a:t>
            </a:r>
            <a:endParaRPr lang="en-US" sz="900"/>
          </a:p>
        </p:txBody>
      </p:sp>
      <p:sp>
        <p:nvSpPr>
          <p:cNvPr id="7" name="Title 6">
            <a:extLst>
              <a:ext uri="{FF2B5EF4-FFF2-40B4-BE49-F238E27FC236}">
                <a16:creationId xmlns:a16="http://schemas.microsoft.com/office/drawing/2014/main" id="{9B4D923D-1AD6-4B2F-ABAD-68626641E7EF}"/>
              </a:ext>
            </a:extLst>
          </p:cNvPr>
          <p:cNvSpPr>
            <a:spLocks noGrp="1"/>
          </p:cNvSpPr>
          <p:nvPr>
            <p:ph type="title"/>
          </p:nvPr>
        </p:nvSpPr>
        <p:spPr>
          <a:xfrm>
            <a:off x="0" y="1434320"/>
            <a:ext cx="12192000" cy="4952492"/>
          </a:xfrm>
        </p:spPr>
        <p:txBody>
          <a:bodyPr/>
          <a:lstStyle/>
          <a:p>
            <a:pPr algn="r"/>
            <a:r>
              <a:rPr lang="ar-LB" sz="5400" b="1" dirty="0"/>
              <a:t>متى يدرك النّاس أنّ الحقّ ينفر من كلّ خصام  وأنّهم ما اختصموا يومًا من الأيّام إلّا على باطل؟</a:t>
            </a:r>
            <a:endParaRPr lang="en-US" b="1" dirty="0"/>
          </a:p>
        </p:txBody>
      </p:sp>
    </p:spTree>
    <p:extLst>
      <p:ext uri="{BB962C8B-B14F-4D97-AF65-F5344CB8AC3E}">
        <p14:creationId xmlns:p14="http://schemas.microsoft.com/office/powerpoint/2010/main" val="30626273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xit" presetSubtype="32" fill="hold" grpId="0" nodeType="clickEffect">
                                  <p:stCondLst>
                                    <p:cond delay="0"/>
                                  </p:stCondLst>
                                  <p:childTnLst>
                                    <p:animEffect transition="out" filter="circle(out)">
                                      <p:cBhvr>
                                        <p:cTn id="6" dur="2000"/>
                                        <p:tgtEl>
                                          <p:spTgt spid="7"/>
                                        </p:tgtEl>
                                      </p:cBhvr>
                                    </p:animEffect>
                                    <p:set>
                                      <p:cBhvr>
                                        <p:cTn id="7" dur="1" fill="hold">
                                          <p:stCondLst>
                                            <p:cond delay="19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C3E923A-4352-4A31-B838-AFC5E2F9039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tretch>
            <a:fillRect/>
          </a:stretch>
        </p:blipFill>
        <p:spPr>
          <a:xfrm>
            <a:off x="1" y="-1079223"/>
            <a:ext cx="12192000" cy="8096250"/>
          </a:xfrm>
          <a:prstGeom prst="rect">
            <a:avLst/>
          </a:prstGeom>
        </p:spPr>
      </p:pic>
      <p:sp>
        <p:nvSpPr>
          <p:cNvPr id="5" name="TextBox 4">
            <a:extLst>
              <a:ext uri="{FF2B5EF4-FFF2-40B4-BE49-F238E27FC236}">
                <a16:creationId xmlns:a16="http://schemas.microsoft.com/office/drawing/2014/main" id="{411E4BE5-60D0-4E79-922A-EB7C344CE9EC}"/>
              </a:ext>
            </a:extLst>
          </p:cNvPr>
          <p:cNvSpPr txBox="1"/>
          <p:nvPr/>
        </p:nvSpPr>
        <p:spPr>
          <a:xfrm>
            <a:off x="1" y="7069668"/>
            <a:ext cx="12192000" cy="230832"/>
          </a:xfrm>
          <a:prstGeom prst="rect">
            <a:avLst/>
          </a:prstGeom>
          <a:noFill/>
        </p:spPr>
        <p:txBody>
          <a:bodyPr wrap="square" rtlCol="0">
            <a:spAutoFit/>
          </a:bodyPr>
          <a:lstStyle/>
          <a:p>
            <a:r>
              <a:rPr lang="en-US" sz="900">
                <a:hlinkClick r:id="rId3" tooltip="https://en.wikipedia.org/wiki/Lake_Naivasha"/>
              </a:rPr>
              <a:t>This Photo</a:t>
            </a:r>
            <a:r>
              <a:rPr lang="en-US" sz="900"/>
              <a:t> by Unknown Author is licensed under </a:t>
            </a:r>
            <a:r>
              <a:rPr lang="en-US" sz="900">
                <a:hlinkClick r:id="rId4" tooltip="https://creativecommons.org/licenses/by-sa/3.0/"/>
              </a:rPr>
              <a:t>CC BY-SA</a:t>
            </a:r>
            <a:endParaRPr lang="en-US" sz="900"/>
          </a:p>
        </p:txBody>
      </p:sp>
      <p:sp>
        <p:nvSpPr>
          <p:cNvPr id="6" name="Title 5">
            <a:extLst>
              <a:ext uri="{FF2B5EF4-FFF2-40B4-BE49-F238E27FC236}">
                <a16:creationId xmlns:a16="http://schemas.microsoft.com/office/drawing/2014/main" id="{2EE60C59-7B9D-498A-8FC9-2E745082DB01}"/>
              </a:ext>
            </a:extLst>
          </p:cNvPr>
          <p:cNvSpPr>
            <a:spLocks noGrp="1"/>
          </p:cNvSpPr>
          <p:nvPr>
            <p:ph type="title"/>
          </p:nvPr>
        </p:nvSpPr>
        <p:spPr>
          <a:xfrm>
            <a:off x="185531" y="228374"/>
            <a:ext cx="11635408" cy="4952492"/>
          </a:xfrm>
        </p:spPr>
        <p:txBody>
          <a:bodyPr>
            <a:noAutofit/>
          </a:bodyPr>
          <a:lstStyle/>
          <a:p>
            <a:pPr algn="r"/>
            <a:r>
              <a:rPr lang="ar-LB" sz="6000" b="1" dirty="0"/>
              <a:t/>
            </a:r>
            <a:br>
              <a:rPr lang="ar-LB" sz="6000" b="1" dirty="0"/>
            </a:br>
            <a:r>
              <a:rPr lang="ar-LB" sz="6000" b="1" dirty="0"/>
              <a:t>ميخائيل نعيمة….</a:t>
            </a:r>
            <a:br>
              <a:rPr lang="ar-LB" sz="6000" b="1" dirty="0"/>
            </a:br>
            <a:r>
              <a:rPr lang="ar-LB" sz="6000" b="1" dirty="0"/>
              <a:t/>
            </a:r>
            <a:br>
              <a:rPr lang="ar-LB" sz="6000" b="1" dirty="0"/>
            </a:br>
            <a:r>
              <a:rPr lang="ar-LB" sz="6000" b="1" dirty="0"/>
              <a:t>                       ناسك الأدب……</a:t>
            </a:r>
            <a:br>
              <a:rPr lang="ar-LB" sz="6000" b="1" dirty="0"/>
            </a:br>
            <a:r>
              <a:rPr lang="ar-LB" sz="6000" b="1" dirty="0"/>
              <a:t/>
            </a:r>
            <a:br>
              <a:rPr lang="ar-LB" sz="6000" b="1" dirty="0"/>
            </a:br>
            <a:r>
              <a:rPr lang="ar-LB" sz="6000" b="1" dirty="0"/>
              <a:t>                                         ورائد النّهضة</a:t>
            </a:r>
            <a:endParaRPr lang="en-US" sz="6000" b="1" dirty="0"/>
          </a:p>
        </p:txBody>
      </p:sp>
    </p:spTree>
    <p:extLst>
      <p:ext uri="{BB962C8B-B14F-4D97-AF65-F5344CB8AC3E}">
        <p14:creationId xmlns:p14="http://schemas.microsoft.com/office/powerpoint/2010/main" val="40817871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0C66E42C16B2E40B45E2FFFCD4FF44A" ma:contentTypeVersion="13" ma:contentTypeDescription="Create a new document." ma:contentTypeScope="" ma:versionID="a2b411f44535fb524b5ab5fff4f08ff8">
  <xsd:schema xmlns:xsd="http://www.w3.org/2001/XMLSchema" xmlns:xs="http://www.w3.org/2001/XMLSchema" xmlns:p="http://schemas.microsoft.com/office/2006/metadata/properties" xmlns:ns2="63b9f4f9-5a48-4263-8315-46fe3d262394" xmlns:ns3="000ee5bb-4878-465e-af23-a73aa8308306" targetNamespace="http://schemas.microsoft.com/office/2006/metadata/properties" ma:root="true" ma:fieldsID="5e023e84f68ac6534b4cda2e5b14d292" ns2:_="" ns3:_="">
    <xsd:import namespace="63b9f4f9-5a48-4263-8315-46fe3d262394"/>
    <xsd:import namespace="000ee5bb-4878-465e-af23-a73aa8308306"/>
    <xsd:element name="properties">
      <xsd:complexType>
        <xsd:sequence>
          <xsd:element name="documentManagement">
            <xsd:complexType>
              <xsd:all>
                <xsd:element ref="ns2:ReferenceId" minOccurs="0"/>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3b9f4f9-5a48-4263-8315-46fe3d262394" elementFormDefault="qualified">
    <xsd:import namespace="http://schemas.microsoft.com/office/2006/documentManagement/types"/>
    <xsd:import namespace="http://schemas.microsoft.com/office/infopath/2007/PartnerControls"/>
    <xsd:element name="ReferenceId" ma:index="8" nillable="true" ma:displayName="ReferenceId" ma:indexed="true" ma:internalName="ReferenceId">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00ee5bb-4878-465e-af23-a73aa8308306"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ReferenceId xmlns="63b9f4f9-5a48-4263-8315-46fe3d262394" xsi:nil="true"/>
  </documentManagement>
</p:properties>
</file>

<file path=customXml/itemProps1.xml><?xml version="1.0" encoding="utf-8"?>
<ds:datastoreItem xmlns:ds="http://schemas.openxmlformats.org/officeDocument/2006/customXml" ds:itemID="{EB494BCC-1E10-45E2-879A-13BC8CAF54E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3b9f4f9-5a48-4263-8315-46fe3d262394"/>
    <ds:schemaRef ds:uri="000ee5bb-4878-465e-af23-a73aa830830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0EFA293-6D55-4576-89F5-C4E7AA26A8FF}">
  <ds:schemaRefs>
    <ds:schemaRef ds:uri="http://schemas.microsoft.com/sharepoint/v3/contenttype/forms"/>
  </ds:schemaRefs>
</ds:datastoreItem>
</file>

<file path=customXml/itemProps3.xml><?xml version="1.0" encoding="utf-8"?>
<ds:datastoreItem xmlns:ds="http://schemas.openxmlformats.org/officeDocument/2006/customXml" ds:itemID="{26FEE1AC-A2D7-4A49-8564-49B5584BB5D6}">
  <ds:schemaRefs>
    <ds:schemaRef ds:uri="http://schemas.microsoft.com/office/2006/metadata/properties"/>
    <ds:schemaRef ds:uri="000ee5bb-4878-465e-af23-a73aa8308306"/>
    <ds:schemaRef ds:uri="63b9f4f9-5a48-4263-8315-46fe3d262394"/>
    <ds:schemaRef ds:uri="http://purl.org/dc/dcmitype/"/>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Gallery</Template>
  <TotalTime>831</TotalTime>
  <Words>312</Words>
  <Application>Microsoft Office PowerPoint</Application>
  <PresentationFormat>Widescreen</PresentationFormat>
  <Paragraphs>73</Paragraphs>
  <Slides>14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Gill Sans MT</vt:lpstr>
      <vt:lpstr>inherit</vt:lpstr>
      <vt:lpstr>Simplified Arabic Fixed</vt:lpstr>
      <vt:lpstr>Times New Roman</vt:lpstr>
      <vt:lpstr>Gallery</vt:lpstr>
      <vt:lpstr>بمناسبة اليوم العالميّ للّغة العربيّة  تلامذة السّنة الثّامنة -5-  يكرّمون أدباء وشعراء لبنانيّين</vt:lpstr>
      <vt:lpstr>PowerPoint Presentation</vt:lpstr>
      <vt:lpstr>PowerPoint Presentation</vt:lpstr>
      <vt:lpstr>PowerPoint Presentation</vt:lpstr>
      <vt:lpstr>PowerPoint Presentation</vt:lpstr>
      <vt:lpstr>هذه النّسخة الأولى من كتابه "مرداد" المحفوظة في       متحفه </vt:lpstr>
      <vt:lpstr>PowerPoint Presentation</vt:lpstr>
      <vt:lpstr>PowerPoint Presentation</vt:lpstr>
      <vt:lpstr>PowerPoint Presentation</vt:lpstr>
      <vt:lpstr>اقتباسات من كلامه</vt:lpstr>
      <vt:lpstr>    قبل أن تفكّروا بالتّخلّص من حاكم مستبد  تخلّصوا ممّا يستبد بكم من عادات سيئة وتقاليد  سوداء!</vt:lpstr>
      <vt:lpstr> قمّة القوّة أن تبتسم وبداخلك الحزن ولكن من المؤلم أن لا يشعر أقرب النّاس إليك بهذا الحزن!</vt:lpstr>
      <vt:lpstr>متى يدرك النّاس أنّ الحقّ ينفر من كلّ خصام  وأنّهم ما اختصموا يومًا من الأيّام إلّا على باطل؟</vt:lpstr>
      <vt:lpstr> ميخائيل نعيمة….                         ناسك الأدب……                                           ورائد النّهضة</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ميشال الخليل الصف:الثامن أساسي-5 الرفم:15</dc:title>
  <dc:creator>Michel Khalil</dc:creator>
  <cp:lastModifiedBy>Elie</cp:lastModifiedBy>
  <cp:revision>62</cp:revision>
  <dcterms:created xsi:type="dcterms:W3CDTF">2020-12-03T11:26:26Z</dcterms:created>
  <dcterms:modified xsi:type="dcterms:W3CDTF">2020-12-16T13:35:15Z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0x01010030C66E42C16B2E40B45E2FFFCD4FF44A</vt:lpwstr>
  </property>
</Properties>
</file>