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928" r:id="rId1"/>
  </p:sldMasterIdLst>
  <p:sldIdLst>
    <p:sldId id="302" r:id="rId2"/>
    <p:sldId id="295" r:id="rId3"/>
    <p:sldId id="306" r:id="rId4"/>
    <p:sldId id="307" r:id="rId5"/>
    <p:sldId id="296" r:id="rId6"/>
    <p:sldId id="298" r:id="rId7"/>
    <p:sldId id="299" r:id="rId8"/>
    <p:sldId id="310" r:id="rId9"/>
    <p:sldId id="300" r:id="rId10"/>
    <p:sldId id="309" r:id="rId11"/>
    <p:sldId id="304" r:id="rId12"/>
    <p:sldId id="291" r:id="rId13"/>
    <p:sldId id="258" r:id="rId14"/>
    <p:sldId id="271" r:id="rId15"/>
    <p:sldId id="290" r:id="rId16"/>
    <p:sldId id="261" r:id="rId17"/>
    <p:sldId id="262" r:id="rId18"/>
    <p:sldId id="265" r:id="rId19"/>
    <p:sldId id="266" r:id="rId20"/>
    <p:sldId id="311"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e Baho" initials="EB" lastIdx="2" clrIdx="0">
    <p:extLst>
      <p:ext uri="{19B8F6BF-5375-455C-9EA6-DF929625EA0E}">
        <p15:presenceInfo xmlns:p15="http://schemas.microsoft.com/office/powerpoint/2012/main" userId="ad3937446c11b0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53" autoAdjust="0"/>
    <p:restoredTop sz="94660"/>
  </p:normalViewPr>
  <p:slideViewPr>
    <p:cSldViewPr snapToGrid="0">
      <p:cViewPr varScale="1">
        <p:scale>
          <a:sx n="72" d="100"/>
          <a:sy n="72" d="100"/>
        </p:scale>
        <p:origin x="139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CABE52A-CD2B-4EB6-AE61-911FE541AC4A}" type="slidenum">
              <a:rPr lang="he-IL" altLang="en-US" smtClean="0"/>
              <a:pPr>
                <a:defRPr/>
              </a:pPr>
              <a:t>‹#›</a:t>
            </a:fld>
            <a:endParaRPr lang="en-US" altLang="en-US"/>
          </a:p>
        </p:txBody>
      </p:sp>
    </p:spTree>
    <p:extLst>
      <p:ext uri="{BB962C8B-B14F-4D97-AF65-F5344CB8AC3E}">
        <p14:creationId xmlns:p14="http://schemas.microsoft.com/office/powerpoint/2010/main" val="2254446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1117D4C-EBA1-4AF9-B656-86FB0EAD0B8A}" type="slidenum">
              <a:rPr lang="he-IL" altLang="en-US" smtClean="0"/>
              <a:pPr>
                <a:defRPr/>
              </a:pPr>
              <a:t>‹#›</a:t>
            </a:fld>
            <a:endParaRPr lang="en-US" altLang="en-US"/>
          </a:p>
        </p:txBody>
      </p:sp>
    </p:spTree>
    <p:extLst>
      <p:ext uri="{BB962C8B-B14F-4D97-AF65-F5344CB8AC3E}">
        <p14:creationId xmlns:p14="http://schemas.microsoft.com/office/powerpoint/2010/main" val="1601037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9C5864A-F80F-4C77-9F62-938D721110B4}" type="slidenum">
              <a:rPr lang="he-IL" altLang="en-US" smtClean="0"/>
              <a:pPr>
                <a:defRPr/>
              </a:pPr>
              <a:t>‹#›</a:t>
            </a:fld>
            <a:endParaRPr lang="en-US" altLang="en-US"/>
          </a:p>
        </p:txBody>
      </p:sp>
    </p:spTree>
    <p:extLst>
      <p:ext uri="{BB962C8B-B14F-4D97-AF65-F5344CB8AC3E}">
        <p14:creationId xmlns:p14="http://schemas.microsoft.com/office/powerpoint/2010/main" val="2691104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686AC37-7905-4249-82DF-91A884EDE95E}" type="slidenum">
              <a:rPr lang="he-IL" altLang="en-US" smtClean="0"/>
              <a:pPr>
                <a:defRPr/>
              </a:pPr>
              <a:t>‹#›</a:t>
            </a:fld>
            <a:endParaRPr lang="en-US" altLang="en-US"/>
          </a:p>
        </p:txBody>
      </p:sp>
    </p:spTree>
    <p:extLst>
      <p:ext uri="{BB962C8B-B14F-4D97-AF65-F5344CB8AC3E}">
        <p14:creationId xmlns:p14="http://schemas.microsoft.com/office/powerpoint/2010/main" val="13162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3A617FE-D9C7-40CA-94C7-76C8786B02F7}" type="slidenum">
              <a:rPr lang="he-IL" altLang="en-US" smtClean="0"/>
              <a:pPr>
                <a:defRPr/>
              </a:pPr>
              <a:t>‹#›</a:t>
            </a:fld>
            <a:endParaRPr lang="en-US" altLang="en-US"/>
          </a:p>
        </p:txBody>
      </p:sp>
    </p:spTree>
    <p:extLst>
      <p:ext uri="{BB962C8B-B14F-4D97-AF65-F5344CB8AC3E}">
        <p14:creationId xmlns:p14="http://schemas.microsoft.com/office/powerpoint/2010/main" val="3301309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pPr>
              <a:defRPr/>
            </a:pPr>
            <a:endParaRPr lang="en-US"/>
          </a:p>
        </p:txBody>
      </p:sp>
      <p:sp>
        <p:nvSpPr>
          <p:cNvPr id="5" name="Footer Placeholder 3"/>
          <p:cNvSpPr>
            <a:spLocks noGrp="1"/>
          </p:cNvSpPr>
          <p:nvPr>
            <p:ph type="ftr" sz="quarter" idx="11"/>
          </p:nvPr>
        </p:nvSpPr>
        <p:spPr/>
        <p:txBody>
          <a:bodyPr/>
          <a:lstStyle/>
          <a:p>
            <a:pPr>
              <a:defRPr/>
            </a:pPr>
            <a:endParaRPr lang="en-US"/>
          </a:p>
        </p:txBody>
      </p:sp>
      <p:sp>
        <p:nvSpPr>
          <p:cNvPr id="6" name="Slide Number Placeholder 4"/>
          <p:cNvSpPr>
            <a:spLocks noGrp="1"/>
          </p:cNvSpPr>
          <p:nvPr>
            <p:ph type="sldNum" sz="quarter" idx="12"/>
          </p:nvPr>
        </p:nvSpPr>
        <p:spPr/>
        <p:txBody>
          <a:bodyPr/>
          <a:lstStyle/>
          <a:p>
            <a:pPr>
              <a:defRPr/>
            </a:pPr>
            <a:fld id="{916B7450-CCC7-44F5-93FD-A7C1E7B4495D}" type="slidenum">
              <a:rPr lang="he-IL" altLang="en-US" smtClean="0"/>
              <a:pPr>
                <a:defRPr/>
              </a:pPr>
              <a:t>‹#›</a:t>
            </a:fld>
            <a:endParaRPr lang="en-US" altLang="en-US"/>
          </a:p>
        </p:txBody>
      </p:sp>
    </p:spTree>
    <p:extLst>
      <p:ext uri="{BB962C8B-B14F-4D97-AF65-F5344CB8AC3E}">
        <p14:creationId xmlns:p14="http://schemas.microsoft.com/office/powerpoint/2010/main" val="3549591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endParaRPr lang="en-US"/>
          </a:p>
        </p:txBody>
      </p:sp>
      <p:sp>
        <p:nvSpPr>
          <p:cNvPr id="5" name="Footer Placeholder 2"/>
          <p:cNvSpPr>
            <a:spLocks noGrp="1"/>
          </p:cNvSpPr>
          <p:nvPr>
            <p:ph type="ftr" sz="quarter" idx="11"/>
          </p:nvPr>
        </p:nvSpPr>
        <p:spPr/>
        <p:txBody>
          <a:bodyPr/>
          <a:lstStyle/>
          <a:p>
            <a:pPr>
              <a:defRPr/>
            </a:pPr>
            <a:endParaRPr lang="en-US"/>
          </a:p>
        </p:txBody>
      </p:sp>
      <p:sp>
        <p:nvSpPr>
          <p:cNvPr id="6" name="Slide Number Placeholder 3"/>
          <p:cNvSpPr>
            <a:spLocks noGrp="1"/>
          </p:cNvSpPr>
          <p:nvPr>
            <p:ph type="sldNum" sz="quarter" idx="12"/>
          </p:nvPr>
        </p:nvSpPr>
        <p:spPr/>
        <p:txBody>
          <a:bodyPr/>
          <a:lstStyle/>
          <a:p>
            <a:pPr>
              <a:defRPr/>
            </a:pPr>
            <a:fld id="{F025FF58-020C-459E-8F43-E8A63009E567}" type="slidenum">
              <a:rPr lang="he-IL" altLang="en-US" smtClean="0"/>
              <a:pPr>
                <a:defRPr/>
              </a:pPr>
              <a:t>‹#›</a:t>
            </a:fld>
            <a:endParaRPr lang="en-US" altLang="en-US"/>
          </a:p>
        </p:txBody>
      </p:sp>
    </p:spTree>
    <p:extLst>
      <p:ext uri="{BB962C8B-B14F-4D97-AF65-F5344CB8AC3E}">
        <p14:creationId xmlns:p14="http://schemas.microsoft.com/office/powerpoint/2010/main" val="1243529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pPr>
              <a:defRPr/>
            </a:pPr>
            <a:endParaRPr lang="en-US"/>
          </a:p>
        </p:txBody>
      </p:sp>
      <p:sp>
        <p:nvSpPr>
          <p:cNvPr id="5" name="Footer Placeholder 5"/>
          <p:cNvSpPr>
            <a:spLocks noGrp="1"/>
          </p:cNvSpPr>
          <p:nvPr>
            <p:ph type="ftr" sz="quarter" idx="11"/>
          </p:nvPr>
        </p:nvSpPr>
        <p:spPr/>
        <p:txBody>
          <a:bodyPr/>
          <a:lstStyle/>
          <a:p>
            <a:pPr>
              <a:defRPr/>
            </a:pPr>
            <a:endParaRPr lang="en-US"/>
          </a:p>
        </p:txBody>
      </p:sp>
      <p:sp>
        <p:nvSpPr>
          <p:cNvPr id="6" name="Slide Number Placeholder 6"/>
          <p:cNvSpPr>
            <a:spLocks noGrp="1"/>
          </p:cNvSpPr>
          <p:nvPr>
            <p:ph type="sldNum" sz="quarter" idx="12"/>
          </p:nvPr>
        </p:nvSpPr>
        <p:spPr/>
        <p:txBody>
          <a:bodyPr/>
          <a:lstStyle/>
          <a:p>
            <a:pPr>
              <a:defRPr/>
            </a:pPr>
            <a:fld id="{B692CD8F-C2C2-48DD-BDC9-DA71AA9FB4D2}" type="slidenum">
              <a:rPr lang="he-IL" altLang="en-US" smtClean="0"/>
              <a:pPr>
                <a:defRPr/>
              </a:pPr>
              <a:t>‹#›</a:t>
            </a:fld>
            <a:endParaRPr lang="en-US" altLang="en-US"/>
          </a:p>
        </p:txBody>
      </p:sp>
    </p:spTree>
    <p:extLst>
      <p:ext uri="{BB962C8B-B14F-4D97-AF65-F5344CB8AC3E}">
        <p14:creationId xmlns:p14="http://schemas.microsoft.com/office/powerpoint/2010/main" val="3624829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E1353E3-33C5-4BF2-B631-941121685FC3}" type="slidenum">
              <a:rPr lang="he-IL" altLang="en-US" smtClean="0"/>
              <a:pPr>
                <a:defRPr/>
              </a:pPr>
              <a:t>‹#›</a:t>
            </a:fld>
            <a:endParaRPr lang="en-US" altLang="en-US"/>
          </a:p>
        </p:txBody>
      </p:sp>
    </p:spTree>
    <p:extLst>
      <p:ext uri="{BB962C8B-B14F-4D97-AF65-F5344CB8AC3E}">
        <p14:creationId xmlns:p14="http://schemas.microsoft.com/office/powerpoint/2010/main" val="1891835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B22B773-952F-43F1-9122-F693D2F6C141}" type="slidenum">
              <a:rPr lang="he-IL" altLang="en-US" smtClean="0"/>
              <a:pPr>
                <a:defRPr/>
              </a:pPr>
              <a:t>‹#›</a:t>
            </a:fld>
            <a:endParaRPr lang="en-US" altLang="en-US"/>
          </a:p>
        </p:txBody>
      </p:sp>
    </p:spTree>
    <p:extLst>
      <p:ext uri="{BB962C8B-B14F-4D97-AF65-F5344CB8AC3E}">
        <p14:creationId xmlns:p14="http://schemas.microsoft.com/office/powerpoint/2010/main" val="3088476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B22B773-952F-43F1-9122-F693D2F6C141}" type="slidenum">
              <a:rPr lang="he-IL" altLang="en-US" smtClean="0"/>
              <a:pPr>
                <a:defRPr/>
              </a:pPr>
              <a:t>‹#›</a:t>
            </a:fld>
            <a:endParaRPr lang="en-US" altLang="en-US"/>
          </a:p>
        </p:txBody>
      </p:sp>
    </p:spTree>
    <p:extLst>
      <p:ext uri="{BB962C8B-B14F-4D97-AF65-F5344CB8AC3E}">
        <p14:creationId xmlns:p14="http://schemas.microsoft.com/office/powerpoint/2010/main" val="3706873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17649"/>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454530" y="3765449"/>
            <a:ext cx="5449871"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B22B773-952F-43F1-9122-F693D2F6C141}" type="slidenum">
              <a:rPr lang="he-IL" altLang="en-US" smtClean="0"/>
              <a:pPr>
                <a:defRPr/>
              </a:pPr>
              <a:t>‹#›</a:t>
            </a:fld>
            <a:endParaRPr lang="en-US" altLang="en-US"/>
          </a:p>
        </p:txBody>
      </p:sp>
      <p:sp>
        <p:nvSpPr>
          <p:cNvPr id="9" name="TextBox 8"/>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
        <p:nvSpPr>
          <p:cNvPr id="13" name="TextBox 12"/>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750266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B22B773-952F-43F1-9122-F693D2F6C141}" type="slidenum">
              <a:rPr lang="he-IL" altLang="en-US" smtClean="0"/>
              <a:pPr>
                <a:defRPr/>
              </a:pPr>
              <a:t>‹#›</a:t>
            </a:fld>
            <a:endParaRPr lang="en-US" altLang="en-US"/>
          </a:p>
        </p:txBody>
      </p:sp>
    </p:spTree>
    <p:extLst>
      <p:ext uri="{BB962C8B-B14F-4D97-AF65-F5344CB8AC3E}">
        <p14:creationId xmlns:p14="http://schemas.microsoft.com/office/powerpoint/2010/main" val="3383197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C6797F8-6229-4E3D-9524-2E3FF8E293E7}" type="slidenum">
              <a:rPr lang="he-IL" altLang="en-US" smtClean="0"/>
              <a:pPr>
                <a:defRPr/>
              </a:pPr>
              <a:t>‹#›</a:t>
            </a:fld>
            <a:endParaRPr lang="en-US" altLang="en-US"/>
          </a:p>
        </p:txBody>
      </p:sp>
    </p:spTree>
    <p:extLst>
      <p:ext uri="{BB962C8B-B14F-4D97-AF65-F5344CB8AC3E}">
        <p14:creationId xmlns:p14="http://schemas.microsoft.com/office/powerpoint/2010/main" val="1732269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B22B773-952F-43F1-9122-F693D2F6C141}" type="slidenum">
              <a:rPr lang="he-IL" altLang="en-US" smtClean="0"/>
              <a:pPr>
                <a:defRPr/>
              </a:pPr>
              <a:t>‹#›</a:t>
            </a:fld>
            <a:endParaRPr lang="en-US" altLang="en-US"/>
          </a:p>
        </p:txBody>
      </p:sp>
    </p:spTree>
    <p:extLst>
      <p:ext uri="{BB962C8B-B14F-4D97-AF65-F5344CB8AC3E}">
        <p14:creationId xmlns:p14="http://schemas.microsoft.com/office/powerpoint/2010/main" val="38468907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B519097-A213-456D-8B62-073D889A2E7E}" type="slidenum">
              <a:rPr lang="he-IL" altLang="en-US" smtClean="0"/>
              <a:pPr>
                <a:defRPr/>
              </a:pPr>
              <a:t>‹#›</a:t>
            </a:fld>
            <a:endParaRPr lang="en-US" altLang="en-US"/>
          </a:p>
        </p:txBody>
      </p:sp>
    </p:spTree>
    <p:extLst>
      <p:ext uri="{BB962C8B-B14F-4D97-AF65-F5344CB8AC3E}">
        <p14:creationId xmlns:p14="http://schemas.microsoft.com/office/powerpoint/2010/main" val="12514880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F904C19-4CCB-40D7-A79F-745A173E22FB}" type="slidenum">
              <a:rPr lang="he-IL" altLang="en-US" smtClean="0"/>
              <a:pPr>
                <a:defRPr/>
              </a:pPr>
              <a:t>‹#›</a:t>
            </a:fld>
            <a:endParaRPr lang="en-US" altLang="en-US"/>
          </a:p>
        </p:txBody>
      </p:sp>
    </p:spTree>
    <p:extLst>
      <p:ext uri="{BB962C8B-B14F-4D97-AF65-F5344CB8AC3E}">
        <p14:creationId xmlns:p14="http://schemas.microsoft.com/office/powerpoint/2010/main" val="16810103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514351" y="2063396"/>
            <a:ext cx="7796030"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4"/>
          </p:nvPr>
        </p:nvSpPr>
        <p:spPr/>
        <p:txBody>
          <a:bodyPr/>
          <a:lstStyle>
            <a:lvl1pPr>
              <a:defRPr/>
            </a:lvl1pPr>
          </a:lstStyle>
          <a:p>
            <a:pPr>
              <a:defRPr/>
            </a:pPr>
            <a:endParaRPr lang="en-US"/>
          </a:p>
        </p:txBody>
      </p:sp>
      <p:sp>
        <p:nvSpPr>
          <p:cNvPr id="5" name="Footer Placeholder 4"/>
          <p:cNvSpPr>
            <a:spLocks noGrp="1"/>
          </p:cNvSpPr>
          <p:nvPr>
            <p:ph type="ftr" sz="quarter" idx="15"/>
          </p:nvPr>
        </p:nvSpPr>
        <p:spPr/>
        <p:txBody>
          <a:bodyPr/>
          <a:lstStyle>
            <a:lvl1pPr>
              <a:defRPr/>
            </a:lvl1pPr>
          </a:lstStyle>
          <a:p>
            <a:pPr>
              <a:defRPr/>
            </a:pPr>
            <a:endParaRPr lang="en-US"/>
          </a:p>
        </p:txBody>
      </p:sp>
      <p:sp>
        <p:nvSpPr>
          <p:cNvPr id="6" name="Slide Number Placeholder 5"/>
          <p:cNvSpPr>
            <a:spLocks noGrp="1"/>
          </p:cNvSpPr>
          <p:nvPr>
            <p:ph type="sldNum" sz="quarter" idx="16"/>
          </p:nvPr>
        </p:nvSpPr>
        <p:spPr/>
        <p:txBody>
          <a:bodyPr/>
          <a:lstStyle>
            <a:lvl1pPr>
              <a:defRPr/>
            </a:lvl1pPr>
          </a:lstStyle>
          <a:p>
            <a:pPr>
              <a:defRPr/>
            </a:pPr>
            <a:fld id="{5A661F4E-FA6C-4127-89B6-9558FF55A504}" type="slidenum">
              <a:rPr lang="he-IL" altLang="en-US"/>
              <a:pPr>
                <a:defRPr/>
              </a:pPr>
              <a:t>‹#›</a:t>
            </a:fld>
            <a:endParaRPr lang="en-US" altLang="en-US"/>
          </a:p>
        </p:txBody>
      </p:sp>
    </p:spTree>
    <p:extLst>
      <p:ext uri="{BB962C8B-B14F-4D97-AF65-F5344CB8AC3E}">
        <p14:creationId xmlns:p14="http://schemas.microsoft.com/office/powerpoint/2010/main" val="2585625558"/>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en-US"/>
          </a:p>
        </p:txBody>
      </p:sp>
      <p:sp>
        <p:nvSpPr>
          <p:cNvPr id="6" name="Slide Number Placeholder 5"/>
          <p:cNvSpPr>
            <a:spLocks noGrp="1"/>
          </p:cNvSpPr>
          <p:nvPr>
            <p:ph type="sldNum" sz="quarter" idx="4"/>
          </p:nvPr>
        </p:nvSpPr>
        <p:spPr>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pPr>
              <a:defRPr/>
            </a:pPr>
            <a:fld id="{6B22B773-952F-43F1-9122-F693D2F6C141}" type="slidenum">
              <a:rPr lang="he-IL" altLang="en-US" smtClean="0"/>
              <a:pPr>
                <a:defRPr/>
              </a:pPr>
              <a:t>‹#›</a:t>
            </a:fld>
            <a:endParaRPr lang="en-US" altLang="en-US"/>
          </a:p>
        </p:txBody>
      </p:sp>
    </p:spTree>
    <p:extLst>
      <p:ext uri="{BB962C8B-B14F-4D97-AF65-F5344CB8AC3E}">
        <p14:creationId xmlns:p14="http://schemas.microsoft.com/office/powerpoint/2010/main" val="136900725"/>
      </p:ext>
    </p:extLst>
  </p:cSld>
  <p:clrMap bg1="dk1" tx1="lt1" bg2="dk2" tx2="lt2" accent1="accent1" accent2="accent2" accent3="accent3" accent4="accent4" accent5="accent5" accent6="accent6" hlink="hlink" folHlink="folHlink"/>
  <p:sldLayoutIdLst>
    <p:sldLayoutId id="2147484929" r:id="rId1"/>
    <p:sldLayoutId id="2147484930" r:id="rId2"/>
    <p:sldLayoutId id="2147484931" r:id="rId3"/>
    <p:sldLayoutId id="2147484932" r:id="rId4"/>
    <p:sldLayoutId id="2147484933" r:id="rId5"/>
    <p:sldLayoutId id="2147484934" r:id="rId6"/>
    <p:sldLayoutId id="2147484935" r:id="rId7"/>
    <p:sldLayoutId id="2147484936" r:id="rId8"/>
    <p:sldLayoutId id="2147484937" r:id="rId9"/>
    <p:sldLayoutId id="2147484938" r:id="rId10"/>
    <p:sldLayoutId id="2147484939" r:id="rId11"/>
    <p:sldLayoutId id="2147484940" r:id="rId12"/>
    <p:sldLayoutId id="2147484941" r:id="rId13"/>
    <p:sldLayoutId id="2147484942" r:id="rId14"/>
    <p:sldLayoutId id="2147484943" r:id="rId15"/>
    <p:sldLayoutId id="2147484944" r:id="rId16"/>
    <p:sldLayoutId id="2147484945" r:id="rId17"/>
    <p:sldLayoutId id="2147484946" r:id="rId18"/>
  </p:sldLayoutIdLst>
  <p:transition>
    <p:random/>
  </p:transition>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file:///C:\Users\Toshiba\Downloads\&#1605;&#1608;&#1587;&#1610;&#1602;&#1609;&#1575;&#1593;&#1591;&#1606;&#1609;%20&#1575;&#1604;&#1606;&#1575;&#1609;%20&#1608;&#1594;&#1606;&#1609;.mp3" TargetMode="External"/><Relationship Id="rId1" Type="http://schemas.microsoft.com/office/2007/relationships/media" Target="file:///C:\Users\Toshiba\Downloads\&#1605;&#1608;&#1587;&#1610;&#1602;&#1609;&#1575;&#1593;&#1591;&#1606;&#1609;%20&#1575;&#1604;&#1606;&#1575;&#1609;%20&#1608;&#1594;&#1606;&#1609;.mp3"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eg"/><Relationship Id="rId1" Type="http://schemas.openxmlformats.org/officeDocument/2006/relationships/slideLayout" Target="../slideLayouts/slideLayout18.xml"/><Relationship Id="rId5" Type="http://schemas.openxmlformats.org/officeDocument/2006/relationships/hyperlink" Target="https://creativecommons.org/licenses/by/3.0/" TargetMode="External"/><Relationship Id="rId4" Type="http://schemas.openxmlformats.org/officeDocument/2006/relationships/hyperlink" Target="https://www.tourismtattler.com/articles/environment/african-acacia-thorn-trees-reclassified/77671"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rotWithShape="1">
          <a:gsLst>
            <a:gs pos="57000">
              <a:schemeClr val="accent6">
                <a:lumMod val="75000"/>
              </a:schemeClr>
            </a:gs>
            <a:gs pos="79644">
              <a:srgbClr val="2F6E5F"/>
            </a:gs>
            <a:gs pos="91000">
              <a:srgbClr val="1C6474"/>
            </a:gs>
            <a:gs pos="10001">
              <a:srgbClr val="64D4EF"/>
            </a:gs>
            <a:gs pos="23000">
              <a:srgbClr val="06588E"/>
            </a:gs>
          </a:gsLst>
          <a:lin ang="6120000" scaled="1"/>
        </a:gradFill>
        <a:effectLst/>
      </p:bgPr>
    </p:bg>
    <p:spTree>
      <p:nvGrpSpPr>
        <p:cNvPr id="1" name=""/>
        <p:cNvGrpSpPr/>
        <p:nvPr/>
      </p:nvGrpSpPr>
      <p:grpSpPr>
        <a:xfrm>
          <a:off x="0" y="0"/>
          <a:ext cx="0" cy="0"/>
          <a:chOff x="0" y="0"/>
          <a:chExt cx="0" cy="0"/>
        </a:xfrm>
      </p:grpSpPr>
      <p:sp>
        <p:nvSpPr>
          <p:cNvPr id="2050" name="Title 1"/>
          <p:cNvSpPr>
            <a:spLocks noGrp="1"/>
          </p:cNvSpPr>
          <p:nvPr>
            <p:ph type="title"/>
          </p:nvPr>
        </p:nvSpPr>
        <p:spPr>
          <a:xfrm>
            <a:off x="779394" y="199100"/>
            <a:ext cx="7796030" cy="1151965"/>
          </a:xfrm>
        </p:spPr>
        <p:txBody>
          <a:bodyPr/>
          <a:lstStyle/>
          <a:p>
            <a:r>
              <a:rPr lang="ar-LB" altLang="en-US" sz="6000" dirty="0">
                <a:solidFill>
                  <a:srgbClr val="FFFF00"/>
                </a:solidFill>
              </a:rPr>
              <a:t>جبران خليل جبران</a:t>
            </a:r>
          </a:p>
        </p:txBody>
      </p:sp>
      <p:sp>
        <p:nvSpPr>
          <p:cNvPr id="6" name="Text Placeholder 5"/>
          <p:cNvSpPr>
            <a:spLocks noGrp="1"/>
          </p:cNvSpPr>
          <p:nvPr>
            <p:ph type="body" idx="1"/>
          </p:nvPr>
        </p:nvSpPr>
        <p:spPr>
          <a:xfrm>
            <a:off x="141819" y="5059648"/>
            <a:ext cx="2482596" cy="1712005"/>
          </a:xfrm>
        </p:spPr>
        <p:txBody>
          <a:bodyPr/>
          <a:lstStyle/>
          <a:p>
            <a:pPr algn="l"/>
            <a:r>
              <a:rPr lang="ar-LB" dirty="0"/>
              <a:t>تلامذة الصّفّ الأساسيّ الثّامن -4 يحتفلون باليوم العالميّ للّغة العربيّة بتكريم أهمّ الأدباء والشّعراء اللّبنانيّين</a:t>
            </a:r>
          </a:p>
        </p:txBody>
      </p:sp>
      <p:sp>
        <p:nvSpPr>
          <p:cNvPr id="11" name="Text Placeholder 10">
            <a:extLst>
              <a:ext uri="{FF2B5EF4-FFF2-40B4-BE49-F238E27FC236}">
                <a16:creationId xmlns:a16="http://schemas.microsoft.com/office/drawing/2014/main" id="{73924CBD-6DED-417F-8612-5DC7E4FC0C55}"/>
              </a:ext>
            </a:extLst>
          </p:cNvPr>
          <p:cNvSpPr>
            <a:spLocks noGrp="1"/>
          </p:cNvSpPr>
          <p:nvPr>
            <p:ph type="body" sz="half" idx="15"/>
          </p:nvPr>
        </p:nvSpPr>
        <p:spPr>
          <a:xfrm>
            <a:off x="5827785" y="1351065"/>
            <a:ext cx="3131406" cy="4023521"/>
          </a:xfrm>
        </p:spPr>
        <p:txBody>
          <a:bodyPr>
            <a:normAutofit lnSpcReduction="10000"/>
          </a:bodyPr>
          <a:lstStyle/>
          <a:p>
            <a:pPr algn="r"/>
            <a:endParaRPr lang="ar-LB" sz="3200" b="1" dirty="0"/>
          </a:p>
          <a:p>
            <a:pPr algn="r"/>
            <a:r>
              <a:rPr lang="ar-LB" sz="4000" b="1" dirty="0">
                <a:solidFill>
                  <a:srgbClr val="FFFF00"/>
                </a:solidFill>
              </a:rPr>
              <a:t>الثّائر المجنون</a:t>
            </a:r>
          </a:p>
          <a:p>
            <a:pPr algn="r"/>
            <a:endParaRPr lang="ar-LB" sz="4000" b="1" dirty="0">
              <a:solidFill>
                <a:srgbClr val="FFFF00"/>
              </a:solidFill>
            </a:endParaRPr>
          </a:p>
          <a:p>
            <a:pPr algn="r"/>
            <a:r>
              <a:rPr lang="ar-LB" sz="4000" b="1" dirty="0">
                <a:solidFill>
                  <a:srgbClr val="FFFF00"/>
                </a:solidFill>
              </a:rPr>
              <a:t>المتمرّد الحكيم</a:t>
            </a:r>
          </a:p>
          <a:p>
            <a:pPr algn="r"/>
            <a:endParaRPr lang="ar-LB" sz="4000" b="1" dirty="0">
              <a:solidFill>
                <a:srgbClr val="FFFF00"/>
              </a:solidFill>
            </a:endParaRPr>
          </a:p>
          <a:p>
            <a:pPr algn="r"/>
            <a:r>
              <a:rPr lang="ar-LB" sz="4000" b="1" dirty="0">
                <a:solidFill>
                  <a:srgbClr val="FFFF00"/>
                </a:solidFill>
              </a:rPr>
              <a:t>عبقريّ من لبنان</a:t>
            </a:r>
            <a:endParaRPr lang="en-US" sz="4000" b="1" dirty="0">
              <a:solidFill>
                <a:srgbClr val="FFFF00"/>
              </a:solidFill>
            </a:endParaRPr>
          </a:p>
        </p:txBody>
      </p:sp>
      <p:sp>
        <p:nvSpPr>
          <p:cNvPr id="7" name="Text Placeholder 6">
            <a:extLst>
              <a:ext uri="{FF2B5EF4-FFF2-40B4-BE49-F238E27FC236}">
                <a16:creationId xmlns:a16="http://schemas.microsoft.com/office/drawing/2014/main" id="{3664602A-8AE9-4A49-ABF8-CB9DAF0F28EA}"/>
              </a:ext>
            </a:extLst>
          </p:cNvPr>
          <p:cNvSpPr>
            <a:spLocks noGrp="1"/>
          </p:cNvSpPr>
          <p:nvPr>
            <p:ph type="body" sz="quarter" idx="3"/>
          </p:nvPr>
        </p:nvSpPr>
        <p:spPr/>
        <p:txBody>
          <a:bodyPr/>
          <a:lstStyle/>
          <a:p>
            <a:endParaRPr lang="en-US"/>
          </a:p>
        </p:txBody>
      </p:sp>
      <p:sp>
        <p:nvSpPr>
          <p:cNvPr id="9" name="Text Placeholder 8">
            <a:extLst>
              <a:ext uri="{FF2B5EF4-FFF2-40B4-BE49-F238E27FC236}">
                <a16:creationId xmlns:a16="http://schemas.microsoft.com/office/drawing/2014/main" id="{3D8B9A6C-AFDA-4013-BFC9-A7038D54B5E1}"/>
              </a:ext>
            </a:extLst>
          </p:cNvPr>
          <p:cNvSpPr>
            <a:spLocks noGrp="1"/>
          </p:cNvSpPr>
          <p:nvPr>
            <p:ph type="body" sz="quarter" idx="13"/>
          </p:nvPr>
        </p:nvSpPr>
        <p:spPr>
          <a:xfrm>
            <a:off x="184808" y="3923971"/>
            <a:ext cx="2608829" cy="2847681"/>
          </a:xfrm>
        </p:spPr>
        <p:txBody>
          <a:bodyPr/>
          <a:lstStyle/>
          <a:p>
            <a:pPr algn="r"/>
            <a:endParaRPr lang="ar-LB" dirty="0"/>
          </a:p>
          <a:p>
            <a:pPr algn="r"/>
            <a:endParaRPr lang="ar-LB" dirty="0"/>
          </a:p>
          <a:p>
            <a:pPr algn="r"/>
            <a:r>
              <a:rPr lang="ar-LB" dirty="0"/>
              <a:t>                                                                </a:t>
            </a:r>
            <a:r>
              <a:rPr lang="ar-LB" dirty="0">
                <a:solidFill>
                  <a:srgbClr val="FFFF00"/>
                </a:solidFill>
              </a:rPr>
              <a:t>                                                                                                                                                                                                                                                                </a:t>
            </a:r>
            <a:endParaRPr lang="ar-LB" dirty="0"/>
          </a:p>
          <a:p>
            <a:pPr algn="r"/>
            <a:endParaRPr lang="ar-LB" dirty="0"/>
          </a:p>
          <a:p>
            <a:pPr algn="r"/>
            <a:endParaRPr lang="en-US" dirty="0"/>
          </a:p>
        </p:txBody>
      </p:sp>
      <p:pic>
        <p:nvPicPr>
          <p:cNvPr id="2051" name="Content Placeholder 3" descr="C:\Users\Toshiba\AppData\Local\Microsoft\Windows\INetCache\Content.MSO\F28C1D7F.tmp"/>
          <p:cNvPicPr>
            <a:picLocks noGrp="1"/>
          </p:cNvPicPr>
          <p:nvPr>
            <p:ph idx="4294967295"/>
          </p:nvPr>
        </p:nvPicPr>
        <p:blipFill>
          <a:blip r:embed="rId4"/>
          <a:stretch>
            <a:fillRect/>
          </a:stretch>
        </p:blipFill>
        <p:spPr>
          <a:xfrm>
            <a:off x="0" y="1238250"/>
            <a:ext cx="6019800" cy="3581400"/>
          </a:xfrm>
          <a:effectLst>
            <a:outerShdw blurRad="292100" dist="139700" dir="2700000" algn="tl" rotWithShape="0">
              <a:srgbClr val="333333">
                <a:alpha val="65000"/>
              </a:srgbClr>
            </a:outerShdw>
          </a:effectLst>
        </p:spPr>
      </p:pic>
      <p:pic>
        <p:nvPicPr>
          <p:cNvPr id="2" name="موسيقىاعطنى الناى وغنى.mp3">
            <a:hlinkClick r:id="" action="ppaction://media"/>
          </p:cNvPr>
          <p:cNvPicPr>
            <a:picLocks noChangeAspect="1"/>
          </p:cNvPicPr>
          <p:nvPr>
            <a:audi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9448800" y="6018213"/>
            <a:ext cx="487363"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Effect transition="in" filter="fade">
                                      <p:cBhvr>
                                        <p:cTn id="11" dur="500"/>
                                        <p:tgtEl>
                                          <p:spTgt spid="11">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xEl>
                                              <p:pRg st="3" end="3"/>
                                            </p:txEl>
                                          </p:spTgt>
                                        </p:tgtEl>
                                        <p:attrNameLst>
                                          <p:attrName>style.visibility</p:attrName>
                                        </p:attrNameLst>
                                      </p:cBhvr>
                                      <p:to>
                                        <p:strVal val="visible"/>
                                      </p:to>
                                    </p:set>
                                    <p:animEffect transition="in" filter="fade">
                                      <p:cBhvr>
                                        <p:cTn id="16" dur="500"/>
                                        <p:tgtEl>
                                          <p:spTgt spid="1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xEl>
                                              <p:pRg st="5" end="5"/>
                                            </p:txEl>
                                          </p:spTgt>
                                        </p:tgtEl>
                                        <p:attrNameLst>
                                          <p:attrName>style.visibility</p:attrName>
                                        </p:attrNameLst>
                                      </p:cBhvr>
                                      <p:to>
                                        <p:strVal val="visible"/>
                                      </p:to>
                                    </p:set>
                                    <p:animEffect transition="in" filter="fade">
                                      <p:cBhvr>
                                        <p:cTn id="21" dur="500"/>
                                        <p:tgtEl>
                                          <p:spTgt spid="11">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05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2050"/>
                                        </p:tgtEl>
                                        <p:attrNameLst>
                                          <p:attrName>style.visibility</p:attrName>
                                        </p:attrNameLst>
                                      </p:cBhvr>
                                      <p:to>
                                        <p:strVal val="visible"/>
                                      </p:to>
                                    </p:set>
                                    <p:animEffect transition="in" filter="circle(in)">
                                      <p:cBhvr>
                                        <p:cTn id="30"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2"/>
                </p:tgtEl>
              </p:cMediaNode>
            </p:audio>
          </p:childTnLst>
        </p:cTn>
      </p:par>
    </p:tnLst>
    <p:bldLst>
      <p:bldP spid="2050" grpId="0"/>
      <p:bldP spid="11"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rgbClr val="64D4EF"/>
            </a:gs>
            <a:gs pos="10001">
              <a:srgbClr val="64D4EF"/>
            </a:gs>
            <a:gs pos="55001">
              <a:srgbClr val="3596BF"/>
            </a:gs>
            <a:gs pos="72551">
              <a:srgbClr val="237EAC"/>
            </a:gs>
            <a:gs pos="29000">
              <a:srgbClr val="06588E"/>
            </a:gs>
          </a:gsLst>
          <a:lin ang="6120000" scaled="1"/>
        </a:gradFill>
        <a:effectLst/>
      </p:bgPr>
    </p:bg>
    <p:spTree>
      <p:nvGrpSpPr>
        <p:cNvPr id="1" name=""/>
        <p:cNvGrpSpPr/>
        <p:nvPr/>
      </p:nvGrpSpPr>
      <p:grpSpPr>
        <a:xfrm>
          <a:off x="0" y="0"/>
          <a:ext cx="0" cy="0"/>
          <a:chOff x="0" y="0"/>
          <a:chExt cx="0" cy="0"/>
        </a:xfrm>
      </p:grpSpPr>
      <p:sp>
        <p:nvSpPr>
          <p:cNvPr id="169986" name="Title 1"/>
          <p:cNvSpPr>
            <a:spLocks noGrp="1"/>
          </p:cNvSpPr>
          <p:nvPr>
            <p:ph type="title"/>
          </p:nvPr>
        </p:nvSpPr>
        <p:spPr>
          <a:xfrm>
            <a:off x="1860481" y="33337"/>
            <a:ext cx="6554787" cy="1524000"/>
          </a:xfrm>
        </p:spPr>
        <p:txBody>
          <a:bodyPr>
            <a:normAutofit/>
          </a:bodyPr>
          <a:lstStyle/>
          <a:p>
            <a:pPr eaLnBrk="1" hangingPunct="1"/>
            <a:r>
              <a:rPr lang="ar-LB" altLang="en-US" sz="5400" dirty="0">
                <a:solidFill>
                  <a:srgbClr val="FFFF00"/>
                </a:solidFill>
              </a:rPr>
              <a:t>من هو جبران خليل جبران؟ </a:t>
            </a:r>
            <a:endParaRPr lang="en-US" altLang="en-US" sz="5400" dirty="0">
              <a:solidFill>
                <a:srgbClr val="FFFF00"/>
              </a:solidFill>
            </a:endParaRPr>
          </a:p>
        </p:txBody>
      </p:sp>
      <p:sp>
        <p:nvSpPr>
          <p:cNvPr id="4099" name="Content Placeholder 2"/>
          <p:cNvSpPr>
            <a:spLocks noGrp="1"/>
          </p:cNvSpPr>
          <p:nvPr>
            <p:ph sz="half" idx="1"/>
          </p:nvPr>
        </p:nvSpPr>
        <p:spPr/>
        <p:txBody>
          <a:bodyPr rtlCol="0"/>
          <a:lstStyle/>
          <a:p>
            <a:pPr marL="0" indent="0" algn="r" defTabSz="457207" rtl="1" eaLnBrk="1" fontAlgn="auto" hangingPunct="1">
              <a:spcAft>
                <a:spcPts val="0"/>
              </a:spcAft>
              <a:buClr>
                <a:schemeClr val="bg2">
                  <a:lumMod val="40000"/>
                  <a:lumOff val="60000"/>
                </a:schemeClr>
              </a:buClr>
              <a:buFontTx/>
              <a:buNone/>
              <a:defRPr/>
            </a:pPr>
            <a:endParaRPr lang="ar-LB" altLang="en-US" sz="2800" dirty="0"/>
          </a:p>
          <a:p>
            <a:pPr marL="342906" indent="-342906" algn="r" defTabSz="457207" rtl="1" eaLnBrk="1" fontAlgn="auto" hangingPunct="1">
              <a:spcAft>
                <a:spcPts val="0"/>
              </a:spcAft>
              <a:buClr>
                <a:schemeClr val="bg2">
                  <a:lumMod val="40000"/>
                  <a:lumOff val="60000"/>
                </a:schemeClr>
              </a:buClr>
              <a:buFont typeface="Wingdings 3" charset="2"/>
              <a:buChar char=""/>
              <a:defRPr/>
            </a:pPr>
            <a:endParaRPr lang="ar-LB" altLang="en-US" sz="2800" dirty="0"/>
          </a:p>
          <a:p>
            <a:pPr marL="342906" indent="-342906" algn="r" defTabSz="457207" rtl="1" eaLnBrk="1" fontAlgn="auto" hangingPunct="1">
              <a:spcAft>
                <a:spcPts val="0"/>
              </a:spcAft>
              <a:buClr>
                <a:schemeClr val="bg2">
                  <a:lumMod val="40000"/>
                  <a:lumOff val="60000"/>
                </a:schemeClr>
              </a:buClr>
              <a:buFont typeface="Wingdings 3" charset="2"/>
              <a:buChar char=""/>
              <a:defRPr/>
            </a:pPr>
            <a:endParaRPr lang="ar-LB" altLang="en-US" sz="2800" dirty="0"/>
          </a:p>
        </p:txBody>
      </p:sp>
      <p:sp>
        <p:nvSpPr>
          <p:cNvPr id="169988" name="Content Placeholder 1"/>
          <p:cNvSpPr>
            <a:spLocks noGrp="1"/>
          </p:cNvSpPr>
          <p:nvPr>
            <p:ph sz="half" idx="2"/>
          </p:nvPr>
        </p:nvSpPr>
        <p:spPr>
          <a:xfrm>
            <a:off x="228600" y="1272209"/>
            <a:ext cx="3810000" cy="5300869"/>
          </a:xfrm>
        </p:spPr>
        <p:txBody>
          <a:bodyPr/>
          <a:lstStyle/>
          <a:p>
            <a:pPr algn="r" rtl="1" eaLnBrk="1" hangingPunct="1"/>
            <a:r>
              <a:rPr lang="ar-SA" altLang="en-US" sz="3600" b="1" dirty="0">
                <a:solidFill>
                  <a:schemeClr val="accent1">
                    <a:lumMod val="60000"/>
                    <a:lumOff val="40000"/>
                  </a:schemeClr>
                </a:solidFill>
                <a:latin typeface="Arial Black" panose="020B0A04020102020204" pitchFamily="34" charset="0"/>
              </a:rPr>
              <a:t>جبران خليل جبران فيلسوف وشاعر وكاتب ورسام لبناني أمريكي</a:t>
            </a:r>
            <a:r>
              <a:rPr lang="ar-LB" altLang="en-US" sz="3600" b="1" dirty="0">
                <a:solidFill>
                  <a:schemeClr val="accent1">
                    <a:lumMod val="60000"/>
                    <a:lumOff val="40000"/>
                  </a:schemeClr>
                </a:solidFill>
                <a:latin typeface="Arial Black" panose="020B0A04020102020204" pitchFamily="34" charset="0"/>
              </a:rPr>
              <a:t>. </a:t>
            </a:r>
          </a:p>
          <a:p>
            <a:pPr marL="0" indent="0" algn="r" rtl="1" eaLnBrk="1" hangingPunct="1">
              <a:buNone/>
            </a:pPr>
            <a:endParaRPr lang="ar-LB" altLang="en-US" sz="3600" b="1" dirty="0">
              <a:solidFill>
                <a:schemeClr val="accent1">
                  <a:lumMod val="60000"/>
                  <a:lumOff val="40000"/>
                </a:schemeClr>
              </a:solidFill>
              <a:latin typeface="Arial Black" panose="020B0A04020102020204" pitchFamily="34" charset="0"/>
            </a:endParaRPr>
          </a:p>
          <a:p>
            <a:pPr algn="r" rtl="1" eaLnBrk="1" hangingPunct="1"/>
            <a:r>
              <a:rPr lang="ar-SA" altLang="en-US" sz="3600" b="1" dirty="0">
                <a:solidFill>
                  <a:schemeClr val="accent1">
                    <a:lumMod val="60000"/>
                    <a:lumOff val="40000"/>
                  </a:schemeClr>
                </a:solidFill>
                <a:latin typeface="Arial Black" panose="020B0A04020102020204" pitchFamily="34" charset="0"/>
              </a:rPr>
              <a:t> ولد في 6 </a:t>
            </a:r>
            <a:r>
              <a:rPr lang="ar-LB" altLang="en-US" sz="3600" b="1" dirty="0">
                <a:solidFill>
                  <a:schemeClr val="accent1">
                    <a:lumMod val="60000"/>
                    <a:lumOff val="40000"/>
                  </a:schemeClr>
                </a:solidFill>
                <a:latin typeface="Arial Black" panose="020B0A04020102020204" pitchFamily="34" charset="0"/>
              </a:rPr>
              <a:t>كانون الثاني</a:t>
            </a:r>
            <a:r>
              <a:rPr lang="ar-SA" altLang="en-US" sz="3600" b="1" dirty="0">
                <a:solidFill>
                  <a:schemeClr val="accent1">
                    <a:lumMod val="60000"/>
                    <a:lumOff val="40000"/>
                  </a:schemeClr>
                </a:solidFill>
                <a:latin typeface="Arial Black" panose="020B0A04020102020204" pitchFamily="34" charset="0"/>
              </a:rPr>
              <a:t> 1883 في بلدة بشري شمال لبنان</a:t>
            </a:r>
            <a:endParaRPr lang="ar-LB" altLang="en-US" sz="3600" b="1" dirty="0">
              <a:solidFill>
                <a:schemeClr val="accent1">
                  <a:lumMod val="60000"/>
                  <a:lumOff val="40000"/>
                </a:schemeClr>
              </a:solidFill>
              <a:latin typeface="Arial Black" panose="020B0A04020102020204" pitchFamily="34" charset="0"/>
            </a:endParaRPr>
          </a:p>
          <a:p>
            <a:pPr marL="0" indent="0" algn="r" rtl="1" eaLnBrk="1" hangingPunct="1">
              <a:buNone/>
            </a:pPr>
            <a:endParaRPr lang="en-US" altLang="en-US" sz="3600" b="1" dirty="0">
              <a:solidFill>
                <a:srgbClr val="00B0F0"/>
              </a:solidFill>
              <a:latin typeface="Arial Black" panose="020B0A04020102020204" pitchFamily="34" charset="0"/>
            </a:endParaRPr>
          </a:p>
        </p:txBody>
      </p:sp>
      <p:pic>
        <p:nvPicPr>
          <p:cNvPr id="169989" name="Picture 5" descr="جبران خليل جبران بعدسة المصور الأمريكي فريد هالنداي عام 1896 و كان عمره  يومها 13 عاماً – Ajdad Al Arab أجداد العر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5041" y="1071964"/>
            <a:ext cx="5078959" cy="56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9989"/>
                                        </p:tgtEl>
                                        <p:attrNameLst>
                                          <p:attrName>style.visibility</p:attrName>
                                        </p:attrNameLst>
                                      </p:cBhvr>
                                      <p:to>
                                        <p:strVal val="visible"/>
                                      </p:to>
                                    </p:set>
                                    <p:anim calcmode="lin" valueType="num">
                                      <p:cBhvr additive="base">
                                        <p:cTn id="7" dur="500" fill="hold"/>
                                        <p:tgtEl>
                                          <p:spTgt spid="169989"/>
                                        </p:tgtEl>
                                        <p:attrNameLst>
                                          <p:attrName>ppt_x</p:attrName>
                                        </p:attrNameLst>
                                      </p:cBhvr>
                                      <p:tavLst>
                                        <p:tav tm="0">
                                          <p:val>
                                            <p:strVal val="#ppt_x"/>
                                          </p:val>
                                        </p:tav>
                                        <p:tav tm="100000">
                                          <p:val>
                                            <p:strVal val="#ppt_x"/>
                                          </p:val>
                                        </p:tav>
                                      </p:tavLst>
                                    </p:anim>
                                    <p:anim calcmode="lin" valueType="num">
                                      <p:cBhvr additive="base">
                                        <p:cTn id="8" dur="500" fill="hold"/>
                                        <p:tgtEl>
                                          <p:spTgt spid="16998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69988">
                                            <p:txEl>
                                              <p:pRg st="0" end="0"/>
                                            </p:txEl>
                                          </p:spTgt>
                                        </p:tgtEl>
                                        <p:attrNameLst>
                                          <p:attrName>style.visibility</p:attrName>
                                        </p:attrNameLst>
                                      </p:cBhvr>
                                      <p:to>
                                        <p:strVal val="visible"/>
                                      </p:to>
                                    </p:set>
                                    <p:animEffect transition="in" filter="circle(in)">
                                      <p:cBhvr>
                                        <p:cTn id="13" dur="2000"/>
                                        <p:tgtEl>
                                          <p:spTgt spid="16998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69988">
                                            <p:txEl>
                                              <p:pRg st="2" end="2"/>
                                            </p:txEl>
                                          </p:spTgt>
                                        </p:tgtEl>
                                        <p:attrNameLst>
                                          <p:attrName>style.visibility</p:attrName>
                                        </p:attrNameLst>
                                      </p:cBhvr>
                                      <p:to>
                                        <p:strVal val="visible"/>
                                      </p:to>
                                    </p:set>
                                    <p:animEffect transition="in" filter="circle(in)">
                                      <p:cBhvr>
                                        <p:cTn id="18" dur="2000"/>
                                        <p:tgtEl>
                                          <p:spTgt spid="169988">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grpId="0" nodeType="clickEffect">
                                  <p:stCondLst>
                                    <p:cond delay="0"/>
                                  </p:stCondLst>
                                  <p:childTnLst>
                                    <p:set>
                                      <p:cBhvr>
                                        <p:cTn id="22" dur="1" fill="hold">
                                          <p:stCondLst>
                                            <p:cond delay="0"/>
                                          </p:stCondLst>
                                        </p:cTn>
                                        <p:tgtEl>
                                          <p:spTgt spid="169986"/>
                                        </p:tgtEl>
                                        <p:attrNameLst>
                                          <p:attrName>style.visibility</p:attrName>
                                        </p:attrNameLst>
                                      </p:cBhvr>
                                      <p:to>
                                        <p:strVal val="visible"/>
                                      </p:to>
                                    </p:set>
                                    <p:animEffect transition="in" filter="fade">
                                      <p:cBhvr>
                                        <p:cTn id="23" dur="2000"/>
                                        <p:tgtEl>
                                          <p:spTgt spid="169986"/>
                                        </p:tgtEl>
                                      </p:cBhvr>
                                    </p:animEffect>
                                    <p:anim calcmode="lin" valueType="num">
                                      <p:cBhvr>
                                        <p:cTn id="24" dur="2000" fill="hold"/>
                                        <p:tgtEl>
                                          <p:spTgt spid="169986"/>
                                        </p:tgtEl>
                                        <p:attrNameLst>
                                          <p:attrName>ppt_w</p:attrName>
                                        </p:attrNameLst>
                                      </p:cBhvr>
                                      <p:tavLst>
                                        <p:tav tm="0" fmla="#ppt_w*sin(2.5*pi*$)">
                                          <p:val>
                                            <p:fltVal val="0"/>
                                          </p:val>
                                        </p:tav>
                                        <p:tav tm="100000">
                                          <p:val>
                                            <p:fltVal val="1"/>
                                          </p:val>
                                        </p:tav>
                                      </p:tavLst>
                                    </p:anim>
                                    <p:anim calcmode="lin" valueType="num">
                                      <p:cBhvr>
                                        <p:cTn id="25" dur="2000" fill="hold"/>
                                        <p:tgtEl>
                                          <p:spTgt spid="16998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6" grpId="0"/>
      <p:bldP spid="169988"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a:gsLst>
            <a:gs pos="0">
              <a:srgbClr val="64D4EF"/>
            </a:gs>
            <a:gs pos="10001">
              <a:srgbClr val="64D4EF"/>
            </a:gs>
            <a:gs pos="55001">
              <a:srgbClr val="3596BF"/>
            </a:gs>
            <a:gs pos="72551">
              <a:srgbClr val="237EAC"/>
            </a:gs>
            <a:gs pos="29000">
              <a:srgbClr val="06588E"/>
            </a:gs>
          </a:gsLst>
          <a:lin ang="6120000" scaled="1"/>
        </a:gradFill>
        <a:effectLst/>
      </p:bgPr>
    </p:bg>
    <p:spTree>
      <p:nvGrpSpPr>
        <p:cNvPr id="1" name=""/>
        <p:cNvGrpSpPr/>
        <p:nvPr/>
      </p:nvGrpSpPr>
      <p:grpSpPr>
        <a:xfrm>
          <a:off x="0" y="0"/>
          <a:ext cx="0" cy="0"/>
          <a:chOff x="0" y="0"/>
          <a:chExt cx="0" cy="0"/>
        </a:xfrm>
      </p:grpSpPr>
      <p:pic>
        <p:nvPicPr>
          <p:cNvPr id="171010" name="Content Placeholder 9" descr="C:\Users\Toshiba\AppData\Local\Microsoft\Windows\INetCache\Content.MSO\E9B678CC.tmp"/>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08321" y="457200"/>
            <a:ext cx="4966044" cy="6062870"/>
          </a:xfrm>
        </p:spPr>
      </p:pic>
      <p:sp>
        <p:nvSpPr>
          <p:cNvPr id="7" name="Content Placeholder 6"/>
          <p:cNvSpPr>
            <a:spLocks noGrp="1"/>
          </p:cNvSpPr>
          <p:nvPr>
            <p:ph sz="half" idx="2"/>
          </p:nvPr>
        </p:nvSpPr>
        <p:spPr>
          <a:xfrm>
            <a:off x="5171660" y="457200"/>
            <a:ext cx="3972339" cy="5731565"/>
          </a:xfrm>
        </p:spPr>
        <p:txBody>
          <a:bodyPr>
            <a:normAutofit lnSpcReduction="10000"/>
          </a:bodyPr>
          <a:lstStyle/>
          <a:p>
            <a:pPr algn="r" rtl="1" eaLnBrk="1" fontAlgn="auto" hangingPunct="1">
              <a:spcAft>
                <a:spcPts val="0"/>
              </a:spcAft>
              <a:defRPr/>
            </a:pPr>
            <a:r>
              <a:rPr lang="ar-SA" altLang="en-US" sz="3200" b="1" dirty="0">
                <a:solidFill>
                  <a:srgbClr val="FFFF00"/>
                </a:solidFill>
              </a:rPr>
              <a:t>أمه كاميليا وأبوه خليل هو الزوج الثالث لها.</a:t>
            </a:r>
            <a:endParaRPr lang="ar-LB" altLang="en-US" sz="3200" b="1" dirty="0">
              <a:solidFill>
                <a:srgbClr val="FFFF00"/>
              </a:solidFill>
            </a:endParaRPr>
          </a:p>
          <a:p>
            <a:pPr algn="r" rtl="1" eaLnBrk="1" fontAlgn="auto" hangingPunct="1">
              <a:spcAft>
                <a:spcPts val="0"/>
              </a:spcAft>
              <a:defRPr/>
            </a:pPr>
            <a:endParaRPr lang="ar-LB" altLang="en-US" sz="3200" b="1" dirty="0">
              <a:solidFill>
                <a:srgbClr val="FFFF00"/>
              </a:solidFill>
            </a:endParaRPr>
          </a:p>
          <a:p>
            <a:pPr algn="r" rtl="1" eaLnBrk="1" fontAlgn="auto" hangingPunct="1">
              <a:spcAft>
                <a:spcPts val="0"/>
              </a:spcAft>
              <a:defRPr/>
            </a:pPr>
            <a:r>
              <a:rPr lang="ar-SA" altLang="en-US" sz="3200" b="1" dirty="0">
                <a:solidFill>
                  <a:srgbClr val="FFFF00"/>
                </a:solidFill>
              </a:rPr>
              <a:t>كانت عائلة جبران فقيرة، لذلك لم يستطع الذهاب للمدرسة</a:t>
            </a:r>
            <a:r>
              <a:rPr lang="ar-LB" altLang="en-US" sz="3200" b="1" dirty="0">
                <a:solidFill>
                  <a:srgbClr val="FFFF00"/>
                </a:solidFill>
              </a:rPr>
              <a:t>.</a:t>
            </a:r>
          </a:p>
          <a:p>
            <a:pPr algn="r" rtl="1" eaLnBrk="1" fontAlgn="auto" hangingPunct="1">
              <a:spcAft>
                <a:spcPts val="0"/>
              </a:spcAft>
              <a:defRPr/>
            </a:pPr>
            <a:endParaRPr lang="ar-LB" altLang="en-US" sz="3200" b="1" dirty="0">
              <a:solidFill>
                <a:srgbClr val="FFFF00"/>
              </a:solidFill>
            </a:endParaRPr>
          </a:p>
          <a:p>
            <a:pPr algn="r" rtl="1" eaLnBrk="1" fontAlgn="auto" hangingPunct="1">
              <a:spcAft>
                <a:spcPts val="0"/>
              </a:spcAft>
              <a:defRPr/>
            </a:pPr>
            <a:r>
              <a:rPr lang="ar-SA" altLang="en-US" sz="3200" b="1" dirty="0">
                <a:solidFill>
                  <a:srgbClr val="FFFF00"/>
                </a:solidFill>
              </a:rPr>
              <a:t>بدلاً من ذلك </a:t>
            </a:r>
            <a:r>
              <a:rPr lang="ar-LB" altLang="en-US" sz="3200" b="1" dirty="0">
                <a:solidFill>
                  <a:srgbClr val="FFFF00"/>
                </a:solidFill>
              </a:rPr>
              <a:t>أتى </a:t>
            </a:r>
            <a:r>
              <a:rPr lang="ar-SA" altLang="en-US" sz="3200" b="1" dirty="0">
                <a:solidFill>
                  <a:srgbClr val="FFFF00"/>
                </a:solidFill>
              </a:rPr>
              <a:t>قسيس </a:t>
            </a:r>
            <a:r>
              <a:rPr lang="ar-LB" altLang="en-US" sz="3200" b="1" dirty="0">
                <a:solidFill>
                  <a:srgbClr val="FFFF00"/>
                </a:solidFill>
              </a:rPr>
              <a:t>إلى منزل </a:t>
            </a:r>
            <a:r>
              <a:rPr lang="ar-SA" altLang="en-US" sz="3200" b="1" dirty="0">
                <a:solidFill>
                  <a:srgbClr val="FFFF00"/>
                </a:solidFill>
              </a:rPr>
              <a:t>جبران </a:t>
            </a:r>
            <a:r>
              <a:rPr lang="ar-LB" altLang="en-US" sz="3200" b="1" dirty="0">
                <a:solidFill>
                  <a:srgbClr val="FFFF00"/>
                </a:solidFill>
              </a:rPr>
              <a:t>و</a:t>
            </a:r>
            <a:r>
              <a:rPr lang="ar-SA" altLang="en-US" sz="3200" b="1" dirty="0">
                <a:solidFill>
                  <a:srgbClr val="FFFF00"/>
                </a:solidFill>
              </a:rPr>
              <a:t>علمه الإنجيل والعربية والسريانية</a:t>
            </a:r>
            <a:r>
              <a:rPr lang="ar-LB" altLang="en-US" sz="3200" b="1" dirty="0">
                <a:solidFill>
                  <a:srgbClr val="FFFF00"/>
                </a:solidFill>
              </a:rPr>
              <a:t>.</a:t>
            </a:r>
          </a:p>
          <a:p>
            <a:pPr algn="r" rtl="1" eaLnBrk="1" fontAlgn="auto" hangingPunct="1">
              <a:spcAft>
                <a:spcPts val="0"/>
              </a:spcAft>
              <a:defRPr/>
            </a:pPr>
            <a:endParaRPr lang="en-US" sz="2400" b="1"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71010"/>
                                        </p:tgtEl>
                                        <p:attrNameLst>
                                          <p:attrName>style.visibility</p:attrName>
                                        </p:attrNameLst>
                                      </p:cBhvr>
                                      <p:to>
                                        <p:strVal val="visible"/>
                                      </p:to>
                                    </p:set>
                                    <p:animEffect transition="in" filter="circle(in)">
                                      <p:cBhvr>
                                        <p:cTn id="7" dur="2000"/>
                                        <p:tgtEl>
                                          <p:spTgt spid="1710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arn(inVertical)">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barn(inVertical)">
                                      <p:cBhvr>
                                        <p:cTn id="2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a:gsLst>
            <a:gs pos="0">
              <a:srgbClr val="64D4EF"/>
            </a:gs>
            <a:gs pos="10001">
              <a:srgbClr val="64D4EF"/>
            </a:gs>
            <a:gs pos="55001">
              <a:srgbClr val="3596BF"/>
            </a:gs>
            <a:gs pos="72551">
              <a:srgbClr val="237EAC"/>
            </a:gs>
            <a:gs pos="47000">
              <a:srgbClr val="06588E"/>
            </a:gs>
          </a:gsLst>
          <a:lin ang="6120000" scaled="1"/>
        </a:gradFill>
        <a:effectLst/>
      </p:bgPr>
    </p:bg>
    <p:spTree>
      <p:nvGrpSpPr>
        <p:cNvPr id="1" name=""/>
        <p:cNvGrpSpPr/>
        <p:nvPr/>
      </p:nvGrpSpPr>
      <p:grpSpPr>
        <a:xfrm>
          <a:off x="0" y="0"/>
          <a:ext cx="0" cy="0"/>
          <a:chOff x="0" y="0"/>
          <a:chExt cx="0" cy="0"/>
        </a:xfrm>
      </p:grpSpPr>
      <p:pic>
        <p:nvPicPr>
          <p:cNvPr id="172034" name="Picture 5" descr="زى النهارده».. وفاة جبران خليل جبران في 10 أبريل 1931 | المصري اليوم"/>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16071" r="16072"/>
          <a:stretch>
            <a:fillRect/>
          </a:stretch>
        </p:blipFill>
        <p:spPr>
          <a:xfrm>
            <a:off x="0" y="0"/>
            <a:ext cx="5782192" cy="6712226"/>
          </a:xfrm>
          <a:noFill/>
        </p:spPr>
      </p:pic>
      <p:sp>
        <p:nvSpPr>
          <p:cNvPr id="172035" name="Content Placeholder 3"/>
          <p:cNvSpPr>
            <a:spLocks noGrp="1"/>
          </p:cNvSpPr>
          <p:nvPr>
            <p:ph sz="half" idx="2"/>
          </p:nvPr>
        </p:nvSpPr>
        <p:spPr>
          <a:xfrm>
            <a:off x="5618922" y="1245704"/>
            <a:ext cx="3800060" cy="5174974"/>
          </a:xfrm>
        </p:spPr>
        <p:txBody>
          <a:bodyPr/>
          <a:lstStyle/>
          <a:p>
            <a:pPr algn="r" rtl="1" eaLnBrk="1" hangingPunct="1"/>
            <a:r>
              <a:rPr lang="ar-SA" altLang="en-US" sz="4000" b="1" dirty="0">
                <a:solidFill>
                  <a:srgbClr val="FFFF00"/>
                </a:solidFill>
              </a:rPr>
              <a:t>هاجر وهو صغير مع أمه وإخوته إلى أمريكا عام 1895 حيث درس الفن وبدأ مشواره الأدبي</a:t>
            </a:r>
            <a:r>
              <a:rPr lang="ar-SA" altLang="en-US" sz="4000" b="1" dirty="0"/>
              <a:t>.</a:t>
            </a:r>
            <a:endParaRPr lang="ar-LB" altLang="en-US" sz="4000" b="1" dirty="0"/>
          </a:p>
          <a:p>
            <a:pPr algn="r" rtl="1" eaLnBrk="1" hangingPunct="1"/>
            <a:endParaRPr lang="en-US" altLang="en-US" dirty="0"/>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72034"/>
                                        </p:tgtEl>
                                        <p:attrNameLst>
                                          <p:attrName>style.visibility</p:attrName>
                                        </p:attrNameLst>
                                      </p:cBhvr>
                                      <p:to>
                                        <p:strVal val="visible"/>
                                      </p:to>
                                    </p:set>
                                    <p:animEffect transition="in" filter="circle(in)">
                                      <p:cBhvr>
                                        <p:cTn id="7" dur="2000"/>
                                        <p:tgtEl>
                                          <p:spTgt spid="17203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72035">
                                            <p:txEl>
                                              <p:pRg st="0" end="0"/>
                                            </p:txEl>
                                          </p:spTgt>
                                        </p:tgtEl>
                                        <p:attrNameLst>
                                          <p:attrName>style.visibility</p:attrName>
                                        </p:attrNameLst>
                                      </p:cBhvr>
                                      <p:to>
                                        <p:strVal val="visible"/>
                                      </p:to>
                                    </p:set>
                                    <p:anim calcmode="lin" valueType="num">
                                      <p:cBhvr additive="base">
                                        <p:cTn id="12" dur="500" fill="hold"/>
                                        <p:tgtEl>
                                          <p:spTgt spid="17203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7203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a:gsLst>
            <a:gs pos="0">
              <a:srgbClr val="64D4EF"/>
            </a:gs>
            <a:gs pos="10001">
              <a:srgbClr val="64D4EF"/>
            </a:gs>
            <a:gs pos="55001">
              <a:srgbClr val="3596BF"/>
            </a:gs>
            <a:gs pos="72551">
              <a:srgbClr val="237EAC"/>
            </a:gs>
            <a:gs pos="40000">
              <a:srgbClr val="06588E"/>
            </a:gs>
          </a:gsLst>
          <a:lin ang="6120000" scaled="1"/>
        </a:gra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685800" y="381000"/>
            <a:ext cx="7772400" cy="1938130"/>
          </a:xfrm>
        </p:spPr>
        <p:txBody>
          <a:bodyPr>
            <a:normAutofit fontScale="90000"/>
          </a:bodyPr>
          <a:lstStyle/>
          <a:p>
            <a:pPr algn="r" eaLnBrk="1" fontAlgn="auto" hangingPunct="1">
              <a:spcAft>
                <a:spcPts val="0"/>
              </a:spcAft>
              <a:defRPr/>
            </a:pPr>
            <a:r>
              <a:rPr lang="ar-SA" altLang="en-US" sz="3600" dirty="0">
                <a:solidFill>
                  <a:srgbClr val="FFFF00"/>
                </a:solidFill>
              </a:rPr>
              <a:t>توفي في نيويورك</a:t>
            </a:r>
            <a:r>
              <a:rPr lang="ar-LB" altLang="en-US" sz="3600" dirty="0">
                <a:solidFill>
                  <a:srgbClr val="FFFF00"/>
                </a:solidFill>
              </a:rPr>
              <a:t> في</a:t>
            </a:r>
            <a:r>
              <a:rPr lang="ar-SA" altLang="en-US" sz="3600" dirty="0">
                <a:solidFill>
                  <a:srgbClr val="FFFF00"/>
                </a:solidFill>
              </a:rPr>
              <a:t> 10 </a:t>
            </a:r>
            <a:r>
              <a:rPr lang="ar-LB" altLang="en-US" sz="3600" dirty="0">
                <a:solidFill>
                  <a:srgbClr val="FFFF00"/>
                </a:solidFill>
              </a:rPr>
              <a:t>نيسان</a:t>
            </a:r>
            <a:r>
              <a:rPr lang="ar-SA" altLang="en-US" sz="3600" dirty="0">
                <a:solidFill>
                  <a:srgbClr val="FFFF00"/>
                </a:solidFill>
              </a:rPr>
              <a:t> 1931</a:t>
            </a:r>
            <a:r>
              <a:rPr lang="ar-LB" altLang="en-US" sz="3600" dirty="0">
                <a:solidFill>
                  <a:srgbClr val="FFFF00"/>
                </a:solidFill>
              </a:rPr>
              <a:t> </a:t>
            </a:r>
            <a:r>
              <a:rPr lang="ar-SA" altLang="en-US" sz="3600" dirty="0">
                <a:solidFill>
                  <a:srgbClr val="FFFF00"/>
                </a:solidFill>
              </a:rPr>
              <a:t>وهو في الـ 48 من عمره. وكانت أمني</a:t>
            </a:r>
            <a:r>
              <a:rPr lang="ar-LB" altLang="en-US" sz="3600" dirty="0">
                <a:solidFill>
                  <a:srgbClr val="FFFF00"/>
                </a:solidFill>
              </a:rPr>
              <a:t>ته</a:t>
            </a:r>
            <a:r>
              <a:rPr lang="ar-SA" altLang="en-US" sz="3600" dirty="0">
                <a:solidFill>
                  <a:srgbClr val="FFFF00"/>
                </a:solidFill>
              </a:rPr>
              <a:t> أن يُدفن في لبنان، وقد تحققت له ذلك في 1932. دُفن جبران في صومعته القديمة في لبنان، فيما عُرف لاحقًا باسم متحف جبران</a:t>
            </a:r>
            <a:r>
              <a:rPr lang="ar-LB" altLang="en-US" sz="3600" dirty="0">
                <a:solidFill>
                  <a:srgbClr val="FFFF00"/>
                </a:solidFill>
              </a:rPr>
              <a:t>.</a:t>
            </a:r>
            <a:br>
              <a:rPr lang="ar-LB" altLang="en-US" sz="2800" dirty="0"/>
            </a:br>
            <a:endParaRPr lang="en-US" sz="2800" dirty="0"/>
          </a:p>
        </p:txBody>
      </p:sp>
      <p:pic>
        <p:nvPicPr>
          <p:cNvPr id="173059" name="Content Placeholder 4" descr="تحويل كتاب «النبي» للشاعر والكاتب جبران خليل جبران لفيلم سينمائي - بوابة  الشروق - نسخة الموبايل"/>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0" y="2133600"/>
            <a:ext cx="4267200" cy="4686300"/>
          </a:xfrm>
        </p:spPr>
      </p:pic>
      <p:sp>
        <p:nvSpPr>
          <p:cNvPr id="3" name="Content Placeholder 2"/>
          <p:cNvSpPr>
            <a:spLocks noGrp="1"/>
          </p:cNvSpPr>
          <p:nvPr>
            <p:ph sz="half" idx="2"/>
          </p:nvPr>
        </p:nvSpPr>
        <p:spPr>
          <a:xfrm>
            <a:off x="5334000" y="3695700"/>
            <a:ext cx="3810000" cy="3124200"/>
          </a:xfrm>
          <a:gradFill>
            <a:gsLst>
              <a:gs pos="0">
                <a:srgbClr val="64D4EF"/>
              </a:gs>
              <a:gs pos="10001">
                <a:srgbClr val="64D4EF"/>
              </a:gs>
              <a:gs pos="55001">
                <a:srgbClr val="3596BF"/>
              </a:gs>
              <a:gs pos="72551">
                <a:srgbClr val="237EAC"/>
              </a:gs>
              <a:gs pos="100000">
                <a:srgbClr val="06588E"/>
              </a:gs>
            </a:gsLst>
            <a:lin ang="6120000" scaled="1"/>
          </a:gradFill>
        </p:spPr>
        <p:txBody>
          <a:bodyPr/>
          <a:lstStyle/>
          <a:p>
            <a:pPr marL="0" indent="0" algn="r" rtl="1" eaLnBrk="1" fontAlgn="auto" hangingPunct="1">
              <a:spcAft>
                <a:spcPts val="0"/>
              </a:spcAft>
              <a:buFont typeface="Arial" panose="020B0604020202020204" pitchFamily="34" charset="0"/>
              <a:buNone/>
              <a:defRPr/>
            </a:pPr>
            <a:r>
              <a:rPr lang="ar-SA" altLang="en-US" sz="2400" dirty="0">
                <a:solidFill>
                  <a:schemeClr val="bg1"/>
                </a:solidFill>
              </a:rPr>
              <a:t>اشتهر عند العالم الغربي بكتابه الذي تم</a:t>
            </a:r>
            <a:r>
              <a:rPr lang="ar-LB" altLang="en-US" sz="2400" dirty="0">
                <a:solidFill>
                  <a:schemeClr val="bg1"/>
                </a:solidFill>
              </a:rPr>
              <a:t>ّ</a:t>
            </a:r>
            <a:r>
              <a:rPr lang="ar-SA" altLang="en-US" sz="2400" dirty="0">
                <a:solidFill>
                  <a:schemeClr val="bg1"/>
                </a:solidFill>
              </a:rPr>
              <a:t> نشره سنة 1923 وهو كتاب النبي</a:t>
            </a:r>
            <a:r>
              <a:rPr lang="ar-LB" altLang="en-US" sz="2400" dirty="0">
                <a:solidFill>
                  <a:schemeClr val="bg1"/>
                </a:solidFill>
              </a:rPr>
              <a:t>.</a:t>
            </a:r>
          </a:p>
          <a:p>
            <a:pPr algn="r" rtl="1" eaLnBrk="1" fontAlgn="auto" hangingPunct="1">
              <a:spcAft>
                <a:spcPts val="0"/>
              </a:spcAft>
              <a:defRPr/>
            </a:pPr>
            <a:endParaRPr lang="ar-LB" altLang="en-US" dirty="0"/>
          </a:p>
          <a:p>
            <a:pPr marL="0" indent="0" algn="r" rtl="1" eaLnBrk="1" fontAlgn="auto" hangingPunct="1">
              <a:spcAft>
                <a:spcPts val="0"/>
              </a:spcAft>
              <a:buFont typeface="Arial" panose="020B0604020202020204" pitchFamily="34" charset="0"/>
              <a:buNone/>
              <a:defRPr/>
            </a:pPr>
            <a:r>
              <a:rPr lang="ar-SA" altLang="en-US" sz="2400" dirty="0">
                <a:solidFill>
                  <a:schemeClr val="bg1"/>
                </a:solidFill>
              </a:rPr>
              <a:t>جبران هو الشاعر الأفضل مبيعًا، بعد شكسبير </a:t>
            </a:r>
            <a:r>
              <a:rPr lang="ar-SA" altLang="en-US" sz="2400" dirty="0" err="1">
                <a:solidFill>
                  <a:schemeClr val="bg1"/>
                </a:solidFill>
              </a:rPr>
              <a:t>ولاوزي</a:t>
            </a:r>
            <a:endParaRPr lang="en-US" altLang="en-US" sz="2400" dirty="0">
              <a:solidFill>
                <a:schemeClr val="bg1"/>
              </a:solidFill>
            </a:endParaRPr>
          </a:p>
          <a:p>
            <a:pPr algn="r" rtl="1" eaLnBrk="1" fontAlgn="auto" hangingPunct="1">
              <a:spcAft>
                <a:spcPts val="0"/>
              </a:spcAft>
              <a:defRPr/>
            </a:pPr>
            <a:endParaRPr lang="en-US" altLang="en-US" dirty="0"/>
          </a:p>
          <a:p>
            <a:pPr marL="0" indent="0" algn="r" rtl="1" eaLnBrk="1" fontAlgn="auto" hangingPunct="1">
              <a:spcAft>
                <a:spcPts val="0"/>
              </a:spcAft>
              <a:buFontTx/>
              <a:buNone/>
              <a:defRPr/>
            </a:pPr>
            <a:endParaRPr lang="ar-LB" altLang="en-US" dirty="0"/>
          </a:p>
          <a:p>
            <a:pPr algn="r" rtl="1" eaLnBrk="1" fontAlgn="auto" hangingPunct="1">
              <a:spcAft>
                <a:spcPts val="0"/>
              </a:spcAft>
              <a:defRPr/>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6"/>
                                        </p:tgtEl>
                                      </p:cBhvr>
                                    </p:animEffect>
                                    <p:set>
                                      <p:cBhvr>
                                        <p:cTn id="7" dur="1" fill="hold">
                                          <p:stCondLst>
                                            <p:cond delay="19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circle(in)">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ircle(in)">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a:gsLst>
            <a:gs pos="0">
              <a:srgbClr val="64D4EF"/>
            </a:gs>
            <a:gs pos="10001">
              <a:srgbClr val="64D4EF"/>
            </a:gs>
            <a:gs pos="55001">
              <a:srgbClr val="3596BF"/>
            </a:gs>
            <a:gs pos="72551">
              <a:srgbClr val="237EAC"/>
            </a:gs>
            <a:gs pos="100000">
              <a:srgbClr val="06588E"/>
            </a:gs>
          </a:gsLst>
          <a:lin ang="6120000" scaled="1"/>
        </a:gradFill>
        <a:effectLst/>
      </p:bgPr>
    </p:bg>
    <p:spTree>
      <p:nvGrpSpPr>
        <p:cNvPr id="1" name=""/>
        <p:cNvGrpSpPr/>
        <p:nvPr/>
      </p:nvGrpSpPr>
      <p:grpSpPr>
        <a:xfrm>
          <a:off x="0" y="0"/>
          <a:ext cx="0" cy="0"/>
          <a:chOff x="0" y="0"/>
          <a:chExt cx="0" cy="0"/>
        </a:xfrm>
      </p:grpSpPr>
      <p:sp>
        <p:nvSpPr>
          <p:cNvPr id="7171" name="Content Placeholder 2"/>
          <p:cNvSpPr>
            <a:spLocks noGrp="1"/>
          </p:cNvSpPr>
          <p:nvPr>
            <p:ph idx="1"/>
          </p:nvPr>
        </p:nvSpPr>
        <p:spPr>
          <a:xfrm>
            <a:off x="4149587" y="142461"/>
            <a:ext cx="4724400" cy="6096000"/>
          </a:xfrm>
          <a:gradFill>
            <a:gsLst>
              <a:gs pos="0">
                <a:srgbClr val="64D4EF"/>
              </a:gs>
              <a:gs pos="10001">
                <a:srgbClr val="64D4EF"/>
              </a:gs>
              <a:gs pos="55001">
                <a:srgbClr val="3596BF"/>
              </a:gs>
              <a:gs pos="72551">
                <a:srgbClr val="237EAC"/>
              </a:gs>
              <a:gs pos="28000">
                <a:srgbClr val="06588E"/>
              </a:gs>
            </a:gsLst>
            <a:lin ang="6120000" scaled="1"/>
          </a:gradFill>
        </p:spPr>
        <p:txBody>
          <a:bodyPr rtlCol="0">
            <a:normAutofit fontScale="92500" lnSpcReduction="10000"/>
          </a:bodyPr>
          <a:lstStyle/>
          <a:p>
            <a:pPr marL="0" indent="0" algn="r" rtl="1" eaLnBrk="1" fontAlgn="auto" hangingPunct="1">
              <a:buFontTx/>
              <a:buNone/>
              <a:defRPr/>
            </a:pPr>
            <a:r>
              <a:rPr lang="en-US" altLang="en-US" dirty="0">
                <a:solidFill>
                  <a:schemeClr val="tx1">
                    <a:lumMod val="85000"/>
                    <a:lumOff val="15000"/>
                  </a:schemeClr>
                </a:solidFill>
              </a:rPr>
              <a:t> </a:t>
            </a:r>
            <a:r>
              <a:rPr lang="ar-SA" altLang="en-US" sz="3200" b="1" dirty="0">
                <a:solidFill>
                  <a:srgbClr val="FF0000"/>
                </a:solidFill>
              </a:rPr>
              <a:t>من مؤلفاته  باللغة العربية</a:t>
            </a:r>
            <a:r>
              <a:rPr lang="ar-LB" altLang="en-US" sz="3200" b="1" dirty="0">
                <a:solidFill>
                  <a:srgbClr val="FF0000"/>
                </a:solidFill>
              </a:rPr>
              <a:t>: </a:t>
            </a:r>
            <a:endParaRPr lang="en-US" altLang="en-US" sz="3200" b="1" dirty="0">
              <a:solidFill>
                <a:srgbClr val="FF0000"/>
              </a:solidFill>
            </a:endParaRPr>
          </a:p>
          <a:p>
            <a:pPr algn="r" rtl="1" eaLnBrk="1" fontAlgn="auto" hangingPunct="1">
              <a:buFont typeface="Arial"/>
              <a:buChar char="•"/>
              <a:defRPr/>
            </a:pPr>
            <a:r>
              <a:rPr lang="ar-SA" altLang="en-US" sz="4400" b="1" dirty="0">
                <a:solidFill>
                  <a:srgbClr val="FFFF00"/>
                </a:solidFill>
              </a:rPr>
              <a:t>دمعة وابتسامة </a:t>
            </a:r>
            <a:endParaRPr lang="en-US" altLang="en-US" sz="4400" b="1" dirty="0">
              <a:solidFill>
                <a:srgbClr val="FFFF00"/>
              </a:solidFill>
            </a:endParaRPr>
          </a:p>
          <a:p>
            <a:pPr algn="r" rtl="1" eaLnBrk="1" fontAlgn="auto" hangingPunct="1">
              <a:buFont typeface="Arial"/>
              <a:buChar char="•"/>
              <a:defRPr/>
            </a:pPr>
            <a:r>
              <a:rPr lang="ar-SA" altLang="en-US" sz="4000" b="1" dirty="0">
                <a:solidFill>
                  <a:schemeClr val="bg1"/>
                </a:solidFill>
              </a:rPr>
              <a:t>الأرواح المتمردة. </a:t>
            </a:r>
            <a:endParaRPr lang="ar-LB" altLang="en-US" sz="4000" b="1" dirty="0">
              <a:solidFill>
                <a:schemeClr val="bg1"/>
              </a:solidFill>
            </a:endParaRPr>
          </a:p>
          <a:p>
            <a:pPr algn="r" rtl="1" eaLnBrk="1" fontAlgn="auto" hangingPunct="1">
              <a:buFont typeface="Arial"/>
              <a:buChar char="•"/>
              <a:defRPr/>
            </a:pPr>
            <a:r>
              <a:rPr lang="ar-SA" altLang="en-US" sz="2800" dirty="0">
                <a:solidFill>
                  <a:schemeClr val="tx1">
                    <a:lumMod val="85000"/>
                    <a:lumOff val="15000"/>
                  </a:schemeClr>
                </a:solidFill>
              </a:rPr>
              <a:t> </a:t>
            </a:r>
            <a:r>
              <a:rPr lang="ar-SA" altLang="en-US" sz="4400" b="1" dirty="0">
                <a:solidFill>
                  <a:srgbClr val="FF0000"/>
                </a:solidFill>
              </a:rPr>
              <a:t>الأجنحة المتكسرة. </a:t>
            </a:r>
            <a:endParaRPr lang="en-US" altLang="en-US" sz="4400" b="1" dirty="0">
              <a:solidFill>
                <a:srgbClr val="FF0000"/>
              </a:solidFill>
            </a:endParaRPr>
          </a:p>
          <a:p>
            <a:pPr algn="r" rtl="1" eaLnBrk="1" fontAlgn="auto" hangingPunct="1">
              <a:buFont typeface="Arial"/>
              <a:buChar char="•"/>
              <a:defRPr/>
            </a:pPr>
            <a:r>
              <a:rPr lang="ar-SA" altLang="en-US" sz="4400" b="1" dirty="0">
                <a:solidFill>
                  <a:schemeClr val="bg1"/>
                </a:solidFill>
              </a:rPr>
              <a:t>العواصف</a:t>
            </a:r>
            <a:endParaRPr lang="en-US" altLang="en-US" sz="4400" b="1" dirty="0">
              <a:solidFill>
                <a:schemeClr val="bg1"/>
              </a:solidFill>
            </a:endParaRPr>
          </a:p>
          <a:p>
            <a:pPr algn="r" rtl="1" eaLnBrk="1" fontAlgn="auto" hangingPunct="1">
              <a:buFont typeface="Arial"/>
              <a:buChar char="•"/>
              <a:defRPr/>
            </a:pPr>
            <a:r>
              <a:rPr lang="ar-SA" altLang="en-US" sz="4400" dirty="0">
                <a:solidFill>
                  <a:srgbClr val="FF0000"/>
                </a:solidFill>
              </a:rPr>
              <a:t>البدائع والطرائف</a:t>
            </a:r>
            <a:endParaRPr lang="ar-LB" altLang="en-US" sz="4400" dirty="0">
              <a:solidFill>
                <a:srgbClr val="FF0000"/>
              </a:solidFill>
            </a:endParaRPr>
          </a:p>
          <a:p>
            <a:pPr algn="r" rtl="1" eaLnBrk="1" fontAlgn="auto" hangingPunct="1">
              <a:buFont typeface="Arial"/>
              <a:buChar char="•"/>
              <a:defRPr/>
            </a:pPr>
            <a:r>
              <a:rPr lang="ar-SA" altLang="en-US" sz="4400" b="1" dirty="0">
                <a:solidFill>
                  <a:srgbClr val="FFFF00"/>
                </a:solidFill>
              </a:rPr>
              <a:t>عرائس المروج </a:t>
            </a:r>
            <a:endParaRPr lang="en-US" altLang="en-US" sz="4400" b="1" dirty="0">
              <a:solidFill>
                <a:srgbClr val="FFFF00"/>
              </a:solidFill>
            </a:endParaRPr>
          </a:p>
          <a:p>
            <a:pPr algn="r" rtl="1" eaLnBrk="1" fontAlgn="auto" hangingPunct="1">
              <a:buFont typeface="Arial"/>
              <a:buChar char="•"/>
              <a:defRPr/>
            </a:pPr>
            <a:r>
              <a:rPr lang="ar-SA" altLang="en-US" sz="4400" b="1" dirty="0">
                <a:solidFill>
                  <a:schemeClr val="bg1"/>
                </a:solidFill>
              </a:rPr>
              <a:t>نبذة في فن الموسيقى </a:t>
            </a:r>
            <a:endParaRPr lang="en-US" altLang="en-US" sz="4400" b="1" dirty="0">
              <a:solidFill>
                <a:schemeClr val="bg1"/>
              </a:solidFill>
            </a:endParaRPr>
          </a:p>
          <a:p>
            <a:pPr algn="r" rtl="1" eaLnBrk="1" fontAlgn="auto" hangingPunct="1">
              <a:buFont typeface="Arial"/>
              <a:buChar char="•"/>
              <a:defRPr/>
            </a:pPr>
            <a:r>
              <a:rPr lang="ar-SA" altLang="en-US" sz="4800" b="1" dirty="0">
                <a:solidFill>
                  <a:schemeClr val="tx1">
                    <a:lumMod val="85000"/>
                    <a:lumOff val="15000"/>
                  </a:schemeClr>
                </a:solidFill>
              </a:rPr>
              <a:t> </a:t>
            </a:r>
            <a:r>
              <a:rPr lang="ar-SA" altLang="en-US" sz="4800" b="1" dirty="0">
                <a:solidFill>
                  <a:srgbClr val="FFFF00"/>
                </a:solidFill>
              </a:rPr>
              <a:t>المواكب</a:t>
            </a:r>
            <a:endParaRPr lang="en-US" altLang="en-US" sz="4800" b="1" dirty="0">
              <a:solidFill>
                <a:srgbClr val="FFFF00"/>
              </a:solidFill>
            </a:endParaRPr>
          </a:p>
          <a:p>
            <a:pPr algn="r" rtl="1" eaLnBrk="1" fontAlgn="auto" hangingPunct="1">
              <a:buFont typeface="Arial"/>
              <a:buChar char="•"/>
              <a:defRPr/>
            </a:pPr>
            <a:endParaRPr lang="en-US" altLang="en-US" dirty="0">
              <a:solidFill>
                <a:schemeClr val="tx1">
                  <a:lumMod val="85000"/>
                  <a:lumOff val="15000"/>
                </a:schemeClr>
              </a:solidFill>
            </a:endParaRPr>
          </a:p>
        </p:txBody>
      </p:sp>
      <p:pic>
        <p:nvPicPr>
          <p:cNvPr id="175107" name="Picture 5" descr="C:\Users\Toshiba\AppData\Local\Microsoft\Windows\INetCache\Content.MSO\FE9C1B3B.tmp"/>
          <p:cNvPicPr>
            <a:picLocks noChangeAspect="1" noChangeArrowheads="1"/>
          </p:cNvPicPr>
          <p:nvPr/>
        </p:nvPicPr>
        <p:blipFill>
          <a:blip r:embed="rId2">
            <a:extLst>
              <a:ext uri="{28A0092B-C50C-407E-A947-70E740481C1C}">
                <a14:useLocalDpi xmlns:a14="http://schemas.microsoft.com/office/drawing/2010/main" val="0"/>
              </a:ext>
            </a:extLst>
          </a:blip>
          <a:srcRect b="2762"/>
          <a:stretch>
            <a:fillRect/>
          </a:stretch>
        </p:blipFill>
        <p:spPr bwMode="auto">
          <a:xfrm>
            <a:off x="55521" y="380999"/>
            <a:ext cx="4527092" cy="6095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7171">
                                            <p:txEl>
                                              <p:pRg st="0" end="0"/>
                                            </p:txEl>
                                          </p:spTgt>
                                        </p:tgtEl>
                                      </p:cBhvr>
                                    </p:animEffect>
                                    <p:set>
                                      <p:cBhvr>
                                        <p:cTn id="7" dur="1" fill="hold">
                                          <p:stCondLst>
                                            <p:cond delay="1999"/>
                                          </p:stCondLst>
                                        </p:cTn>
                                        <p:tgtEl>
                                          <p:spTgt spid="7171">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6" presetClass="exit" presetSubtype="32" fill="hold" grpId="0" nodeType="clickEffect">
                                  <p:stCondLst>
                                    <p:cond delay="0"/>
                                  </p:stCondLst>
                                  <p:childTnLst>
                                    <p:animEffect transition="out" filter="circle(out)">
                                      <p:cBhvr>
                                        <p:cTn id="11" dur="2000"/>
                                        <p:tgtEl>
                                          <p:spTgt spid="7171">
                                            <p:txEl>
                                              <p:pRg st="1" end="1"/>
                                            </p:txEl>
                                          </p:spTgt>
                                        </p:tgtEl>
                                      </p:cBhvr>
                                    </p:animEffect>
                                    <p:set>
                                      <p:cBhvr>
                                        <p:cTn id="12" dur="1" fill="hold">
                                          <p:stCondLst>
                                            <p:cond delay="1999"/>
                                          </p:stCondLst>
                                        </p:cTn>
                                        <p:tgtEl>
                                          <p:spTgt spid="7171">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6" presetClass="exit" presetSubtype="32" fill="hold" grpId="0" nodeType="clickEffect">
                                  <p:stCondLst>
                                    <p:cond delay="0"/>
                                  </p:stCondLst>
                                  <p:childTnLst>
                                    <p:animEffect transition="out" filter="circle(out)">
                                      <p:cBhvr>
                                        <p:cTn id="16" dur="2000"/>
                                        <p:tgtEl>
                                          <p:spTgt spid="7171">
                                            <p:txEl>
                                              <p:pRg st="2" end="2"/>
                                            </p:txEl>
                                          </p:spTgt>
                                        </p:tgtEl>
                                      </p:cBhvr>
                                    </p:animEffect>
                                    <p:set>
                                      <p:cBhvr>
                                        <p:cTn id="17" dur="1" fill="hold">
                                          <p:stCondLst>
                                            <p:cond delay="1999"/>
                                          </p:stCondLst>
                                        </p:cTn>
                                        <p:tgtEl>
                                          <p:spTgt spid="7171">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6" presetClass="exit" presetSubtype="32" fill="hold" grpId="0" nodeType="clickEffect">
                                  <p:stCondLst>
                                    <p:cond delay="0"/>
                                  </p:stCondLst>
                                  <p:childTnLst>
                                    <p:animEffect transition="out" filter="circle(out)">
                                      <p:cBhvr>
                                        <p:cTn id="21" dur="2000"/>
                                        <p:tgtEl>
                                          <p:spTgt spid="7171">
                                            <p:txEl>
                                              <p:pRg st="3" end="3"/>
                                            </p:txEl>
                                          </p:spTgt>
                                        </p:tgtEl>
                                      </p:cBhvr>
                                    </p:animEffect>
                                    <p:set>
                                      <p:cBhvr>
                                        <p:cTn id="22" dur="1" fill="hold">
                                          <p:stCondLst>
                                            <p:cond delay="1999"/>
                                          </p:stCondLst>
                                        </p:cTn>
                                        <p:tgtEl>
                                          <p:spTgt spid="7171">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6" presetClass="exit" presetSubtype="32" fill="hold" grpId="0" nodeType="clickEffect">
                                  <p:stCondLst>
                                    <p:cond delay="0"/>
                                  </p:stCondLst>
                                  <p:childTnLst>
                                    <p:animEffect transition="out" filter="circle(out)">
                                      <p:cBhvr>
                                        <p:cTn id="26" dur="2000"/>
                                        <p:tgtEl>
                                          <p:spTgt spid="7171">
                                            <p:txEl>
                                              <p:pRg st="4" end="4"/>
                                            </p:txEl>
                                          </p:spTgt>
                                        </p:tgtEl>
                                      </p:cBhvr>
                                    </p:animEffect>
                                    <p:set>
                                      <p:cBhvr>
                                        <p:cTn id="27" dur="1" fill="hold">
                                          <p:stCondLst>
                                            <p:cond delay="1999"/>
                                          </p:stCondLst>
                                        </p:cTn>
                                        <p:tgtEl>
                                          <p:spTgt spid="7171">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6" presetClass="exit" presetSubtype="32" fill="hold" grpId="0" nodeType="clickEffect">
                                  <p:stCondLst>
                                    <p:cond delay="0"/>
                                  </p:stCondLst>
                                  <p:childTnLst>
                                    <p:animEffect transition="out" filter="circle(out)">
                                      <p:cBhvr>
                                        <p:cTn id="31" dur="2000"/>
                                        <p:tgtEl>
                                          <p:spTgt spid="7171">
                                            <p:txEl>
                                              <p:pRg st="5" end="5"/>
                                            </p:txEl>
                                          </p:spTgt>
                                        </p:tgtEl>
                                      </p:cBhvr>
                                    </p:animEffect>
                                    <p:set>
                                      <p:cBhvr>
                                        <p:cTn id="32" dur="1" fill="hold">
                                          <p:stCondLst>
                                            <p:cond delay="1999"/>
                                          </p:stCondLst>
                                        </p:cTn>
                                        <p:tgtEl>
                                          <p:spTgt spid="7171">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6" presetClass="exit" presetSubtype="32" fill="hold" grpId="0" nodeType="clickEffect">
                                  <p:stCondLst>
                                    <p:cond delay="0"/>
                                  </p:stCondLst>
                                  <p:childTnLst>
                                    <p:animEffect transition="out" filter="circle(out)">
                                      <p:cBhvr>
                                        <p:cTn id="36" dur="2000"/>
                                        <p:tgtEl>
                                          <p:spTgt spid="7171">
                                            <p:txEl>
                                              <p:pRg st="6" end="6"/>
                                            </p:txEl>
                                          </p:spTgt>
                                        </p:tgtEl>
                                      </p:cBhvr>
                                    </p:animEffect>
                                    <p:set>
                                      <p:cBhvr>
                                        <p:cTn id="37" dur="1" fill="hold">
                                          <p:stCondLst>
                                            <p:cond delay="1999"/>
                                          </p:stCondLst>
                                        </p:cTn>
                                        <p:tgtEl>
                                          <p:spTgt spid="7171">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6" presetClass="exit" presetSubtype="32" fill="hold" grpId="0" nodeType="clickEffect">
                                  <p:stCondLst>
                                    <p:cond delay="0"/>
                                  </p:stCondLst>
                                  <p:childTnLst>
                                    <p:animEffect transition="out" filter="circle(out)">
                                      <p:cBhvr>
                                        <p:cTn id="41" dur="2000"/>
                                        <p:tgtEl>
                                          <p:spTgt spid="7171">
                                            <p:txEl>
                                              <p:pRg st="7" end="7"/>
                                            </p:txEl>
                                          </p:spTgt>
                                        </p:tgtEl>
                                      </p:cBhvr>
                                    </p:animEffect>
                                    <p:set>
                                      <p:cBhvr>
                                        <p:cTn id="42" dur="1" fill="hold">
                                          <p:stCondLst>
                                            <p:cond delay="1999"/>
                                          </p:stCondLst>
                                        </p:cTn>
                                        <p:tgtEl>
                                          <p:spTgt spid="7171">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6" presetClass="exit" presetSubtype="32" fill="hold" grpId="0" nodeType="clickEffect">
                                  <p:stCondLst>
                                    <p:cond delay="0"/>
                                  </p:stCondLst>
                                  <p:childTnLst>
                                    <p:animEffect transition="out" filter="circle(out)">
                                      <p:cBhvr>
                                        <p:cTn id="46" dur="2000"/>
                                        <p:tgtEl>
                                          <p:spTgt spid="7171">
                                            <p:txEl>
                                              <p:pRg st="8" end="8"/>
                                            </p:txEl>
                                          </p:spTgt>
                                        </p:tgtEl>
                                      </p:cBhvr>
                                    </p:animEffect>
                                    <p:set>
                                      <p:cBhvr>
                                        <p:cTn id="47" dur="1" fill="hold">
                                          <p:stCondLst>
                                            <p:cond delay="1999"/>
                                          </p:stCondLst>
                                        </p:cTn>
                                        <p:tgtEl>
                                          <p:spTgt spid="7171">
                                            <p:txEl>
                                              <p:pRg st="8" end="8"/>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6" presetClass="exit" presetSubtype="32" fill="hold" grpId="0" nodeType="clickEffect">
                                  <p:stCondLst>
                                    <p:cond delay="0"/>
                                  </p:stCondLst>
                                  <p:childTnLst>
                                    <p:animEffect transition="out" filter="circle(out)">
                                      <p:cBhvr>
                                        <p:cTn id="51" dur="2000"/>
                                        <p:tgtEl>
                                          <p:spTgt spid="7171">
                                            <p:bg/>
                                          </p:spTgt>
                                        </p:tgtEl>
                                      </p:cBhvr>
                                    </p:animEffect>
                                    <p:set>
                                      <p:cBhvr>
                                        <p:cTn id="52" dur="1" fill="hold">
                                          <p:stCondLst>
                                            <p:cond delay="1999"/>
                                          </p:stCondLst>
                                        </p:cTn>
                                        <p:tgtEl>
                                          <p:spTgt spid="7171">
                                            <p:bg/>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175107"/>
                                        </p:tgtEl>
                                        <p:attrNameLst>
                                          <p:attrName>style.visibility</p:attrName>
                                        </p:attrNameLst>
                                      </p:cBhvr>
                                      <p:to>
                                        <p:strVal val="visible"/>
                                      </p:to>
                                    </p:set>
                                    <p:animEffect transition="in" filter="circle(in)">
                                      <p:cBhvr>
                                        <p:cTn id="57" dur="2000"/>
                                        <p:tgtEl>
                                          <p:spTgt spid="175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a:gsLst>
            <a:gs pos="0">
              <a:srgbClr val="64D4EF"/>
            </a:gs>
            <a:gs pos="10001">
              <a:srgbClr val="64D4EF"/>
            </a:gs>
            <a:gs pos="55001">
              <a:srgbClr val="3596BF"/>
            </a:gs>
            <a:gs pos="72551">
              <a:srgbClr val="237EAC"/>
            </a:gs>
            <a:gs pos="20000">
              <a:srgbClr val="06588E"/>
            </a:gs>
          </a:gsLst>
          <a:lin ang="6120000" scaled="1"/>
        </a:gradFill>
        <a:effectLst/>
      </p:bgPr>
    </p:bg>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4267200" y="188844"/>
            <a:ext cx="4876800" cy="6781800"/>
          </a:xfrm>
          <a:gradFill>
            <a:gsLst>
              <a:gs pos="0">
                <a:srgbClr val="64D4EF"/>
              </a:gs>
              <a:gs pos="10001">
                <a:srgbClr val="64D4EF"/>
              </a:gs>
              <a:gs pos="55001">
                <a:srgbClr val="3596BF"/>
              </a:gs>
              <a:gs pos="72551">
                <a:srgbClr val="237EAC"/>
              </a:gs>
              <a:gs pos="100000">
                <a:srgbClr val="06588E"/>
              </a:gs>
            </a:gsLst>
            <a:lin ang="6120000" scaled="1"/>
          </a:gradFill>
        </p:spPr>
        <p:txBody>
          <a:bodyPr rtlCol="0"/>
          <a:lstStyle/>
          <a:p>
            <a:pPr marL="0" indent="0" algn="r" rtl="1" eaLnBrk="1" fontAlgn="auto" hangingPunct="1">
              <a:buFontTx/>
              <a:buNone/>
              <a:defRPr/>
            </a:pPr>
            <a:r>
              <a:rPr lang="ar-SA" altLang="en-US" sz="3600" b="1" dirty="0">
                <a:solidFill>
                  <a:srgbClr val="FF0000"/>
                </a:solidFill>
                <a:cs typeface="+mj-cs"/>
              </a:rPr>
              <a:t>من</a:t>
            </a:r>
            <a:r>
              <a:rPr lang="en-US" altLang="en-US" sz="3600" b="1" dirty="0">
                <a:solidFill>
                  <a:srgbClr val="FF0000"/>
                </a:solidFill>
                <a:cs typeface="+mj-cs"/>
              </a:rPr>
              <a:t> </a:t>
            </a:r>
            <a:r>
              <a:rPr lang="ar-SA" altLang="en-US" sz="3600" b="1" dirty="0">
                <a:solidFill>
                  <a:srgbClr val="FF0000"/>
                </a:solidFill>
                <a:cs typeface="+mj-cs"/>
              </a:rPr>
              <a:t>مؤلفاته</a:t>
            </a:r>
            <a:r>
              <a:rPr lang="en-US" altLang="en-US" sz="3600" b="1" dirty="0">
                <a:solidFill>
                  <a:srgbClr val="FF0000"/>
                </a:solidFill>
                <a:cs typeface="+mj-cs"/>
              </a:rPr>
              <a:t> </a:t>
            </a:r>
            <a:r>
              <a:rPr lang="ar-SA" altLang="en-US" sz="3600" b="1" dirty="0" err="1">
                <a:solidFill>
                  <a:srgbClr val="FF0000"/>
                </a:solidFill>
                <a:cs typeface="+mj-cs"/>
              </a:rPr>
              <a:t>بالل</a:t>
            </a:r>
            <a:r>
              <a:rPr lang="ar-LB" altLang="en-US" sz="3600" b="1" dirty="0">
                <a:solidFill>
                  <a:srgbClr val="FF0000"/>
                </a:solidFill>
                <a:cs typeface="+mj-cs"/>
              </a:rPr>
              <a:t>ّ</a:t>
            </a:r>
            <a:r>
              <a:rPr lang="ar-SA" altLang="en-US" sz="3600" b="1" dirty="0" err="1">
                <a:solidFill>
                  <a:srgbClr val="FF0000"/>
                </a:solidFill>
                <a:cs typeface="+mj-cs"/>
              </a:rPr>
              <a:t>غة</a:t>
            </a:r>
            <a:r>
              <a:rPr lang="ar-SA" altLang="en-US" sz="3600" b="1" dirty="0">
                <a:solidFill>
                  <a:srgbClr val="FF0000"/>
                </a:solidFill>
                <a:cs typeface="+mj-cs"/>
              </a:rPr>
              <a:t> الإنجليزية</a:t>
            </a:r>
            <a:r>
              <a:rPr lang="ar-LB" altLang="en-US" sz="3600" b="1" dirty="0">
                <a:solidFill>
                  <a:srgbClr val="FF0000"/>
                </a:solidFill>
                <a:cs typeface="+mj-cs"/>
              </a:rPr>
              <a:t>: </a:t>
            </a:r>
            <a:endParaRPr lang="en-US" altLang="en-US" sz="3600" b="1" dirty="0">
              <a:solidFill>
                <a:srgbClr val="FF0000"/>
              </a:solidFill>
              <a:cs typeface="+mj-cs"/>
            </a:endParaRPr>
          </a:p>
          <a:p>
            <a:pPr marL="0" indent="0" algn="r" rtl="1" eaLnBrk="1" fontAlgn="auto" hangingPunct="1">
              <a:buFontTx/>
              <a:buNone/>
              <a:defRPr/>
            </a:pPr>
            <a:r>
              <a:rPr lang="en-US" altLang="en-US" sz="2800" dirty="0">
                <a:solidFill>
                  <a:schemeClr val="tx1">
                    <a:lumMod val="85000"/>
                    <a:lumOff val="15000"/>
                  </a:schemeClr>
                </a:solidFill>
                <a:cs typeface="+mj-cs"/>
              </a:rPr>
              <a:t>• </a:t>
            </a:r>
            <a:r>
              <a:rPr lang="ar-SA" altLang="en-US" sz="5400" b="1" dirty="0">
                <a:solidFill>
                  <a:schemeClr val="bg1"/>
                </a:solidFill>
                <a:cs typeface="+mj-cs"/>
              </a:rPr>
              <a:t>النبي</a:t>
            </a:r>
            <a:r>
              <a:rPr lang="ar-SA" altLang="en-US" sz="2800" dirty="0">
                <a:solidFill>
                  <a:schemeClr val="bg1"/>
                </a:solidFill>
                <a:cs typeface="+mj-cs"/>
              </a:rPr>
              <a:t> مكون من 26 قصيدة شعرية وترجم إلى ما يزيد على 20 لغة. </a:t>
            </a:r>
            <a:endParaRPr lang="en-US" altLang="en-US" sz="2800" dirty="0">
              <a:solidFill>
                <a:schemeClr val="bg1"/>
              </a:solidFill>
              <a:cs typeface="+mj-cs"/>
            </a:endParaRPr>
          </a:p>
          <a:p>
            <a:pPr marL="0" indent="0" algn="r" rtl="1" eaLnBrk="1" fontAlgn="auto" hangingPunct="1">
              <a:buFontTx/>
              <a:buNone/>
              <a:defRPr/>
            </a:pPr>
            <a:r>
              <a:rPr lang="ar-SA" altLang="en-US" sz="2800" dirty="0">
                <a:solidFill>
                  <a:schemeClr val="tx1">
                    <a:lumMod val="85000"/>
                    <a:lumOff val="15000"/>
                  </a:schemeClr>
                </a:solidFill>
                <a:cs typeface="+mj-cs"/>
              </a:rPr>
              <a:t>• </a:t>
            </a:r>
            <a:r>
              <a:rPr lang="ar-SA" altLang="en-US" sz="4400" b="1" dirty="0">
                <a:solidFill>
                  <a:schemeClr val="bg1"/>
                </a:solidFill>
                <a:cs typeface="+mj-cs"/>
              </a:rPr>
              <a:t>المجنون. </a:t>
            </a:r>
            <a:endParaRPr lang="en-US" altLang="en-US" sz="4400" b="1" dirty="0">
              <a:solidFill>
                <a:schemeClr val="bg1"/>
              </a:solidFill>
              <a:cs typeface="+mj-cs"/>
            </a:endParaRPr>
          </a:p>
          <a:p>
            <a:pPr marL="0" indent="0" algn="r" rtl="1" eaLnBrk="1" fontAlgn="auto" hangingPunct="1">
              <a:buFontTx/>
              <a:buNone/>
              <a:defRPr/>
            </a:pPr>
            <a:r>
              <a:rPr lang="ar-SA" altLang="en-US" sz="2800" b="1" dirty="0">
                <a:solidFill>
                  <a:schemeClr val="tx1">
                    <a:lumMod val="85000"/>
                    <a:lumOff val="15000"/>
                  </a:schemeClr>
                </a:solidFill>
                <a:cs typeface="+mj-cs"/>
              </a:rPr>
              <a:t>• </a:t>
            </a:r>
            <a:r>
              <a:rPr lang="ar-SA" altLang="en-US" sz="4400" b="1" dirty="0">
                <a:solidFill>
                  <a:schemeClr val="bg1"/>
                </a:solidFill>
                <a:cs typeface="+mj-cs"/>
              </a:rPr>
              <a:t>رمل وزبد. </a:t>
            </a:r>
            <a:endParaRPr lang="en-US" altLang="en-US" sz="4400" b="1" dirty="0">
              <a:solidFill>
                <a:schemeClr val="bg1"/>
              </a:solidFill>
              <a:cs typeface="+mj-cs"/>
            </a:endParaRPr>
          </a:p>
          <a:p>
            <a:pPr marL="0" indent="0" algn="r" rtl="1" eaLnBrk="1" fontAlgn="auto" hangingPunct="1">
              <a:buFontTx/>
              <a:buNone/>
              <a:defRPr/>
            </a:pPr>
            <a:r>
              <a:rPr lang="ar-SA" altLang="en-US" sz="2800" b="1" dirty="0">
                <a:solidFill>
                  <a:schemeClr val="tx1">
                    <a:lumMod val="85000"/>
                    <a:lumOff val="15000"/>
                  </a:schemeClr>
                </a:solidFill>
                <a:cs typeface="+mj-cs"/>
              </a:rPr>
              <a:t>• </a:t>
            </a:r>
            <a:r>
              <a:rPr lang="ar-SA" altLang="en-US" sz="4400" b="1" dirty="0">
                <a:solidFill>
                  <a:schemeClr val="bg1"/>
                </a:solidFill>
                <a:cs typeface="+mj-cs"/>
              </a:rPr>
              <a:t>يسوع ابن الانسان. </a:t>
            </a:r>
            <a:endParaRPr lang="en-US" altLang="en-US" sz="4400" b="1" dirty="0">
              <a:solidFill>
                <a:schemeClr val="bg1"/>
              </a:solidFill>
              <a:cs typeface="+mj-cs"/>
            </a:endParaRPr>
          </a:p>
          <a:p>
            <a:pPr marL="0" indent="0" algn="r" rtl="1" eaLnBrk="1" fontAlgn="auto" hangingPunct="1">
              <a:buFontTx/>
              <a:buNone/>
              <a:defRPr/>
            </a:pPr>
            <a:r>
              <a:rPr lang="ar-SA" altLang="en-US" sz="2800" b="1" dirty="0">
                <a:solidFill>
                  <a:schemeClr val="tx1">
                    <a:lumMod val="85000"/>
                    <a:lumOff val="15000"/>
                  </a:schemeClr>
                </a:solidFill>
                <a:cs typeface="+mj-cs"/>
              </a:rPr>
              <a:t>• </a:t>
            </a:r>
            <a:r>
              <a:rPr lang="ar-SA" altLang="en-US" sz="4400" b="1" dirty="0">
                <a:solidFill>
                  <a:schemeClr val="bg1"/>
                </a:solidFill>
                <a:cs typeface="+mj-cs"/>
              </a:rPr>
              <a:t>حديقة النبي. </a:t>
            </a:r>
            <a:endParaRPr lang="en-US" altLang="en-US" sz="4400" b="1" dirty="0">
              <a:solidFill>
                <a:schemeClr val="bg1"/>
              </a:solidFill>
              <a:cs typeface="+mj-cs"/>
            </a:endParaRPr>
          </a:p>
          <a:p>
            <a:pPr marL="0" indent="0" algn="r" rtl="1" eaLnBrk="1" fontAlgn="auto" hangingPunct="1">
              <a:buFontTx/>
              <a:buNone/>
              <a:defRPr/>
            </a:pPr>
            <a:r>
              <a:rPr lang="ar-SA" altLang="en-US" sz="2800" b="1" dirty="0">
                <a:solidFill>
                  <a:schemeClr val="tx1">
                    <a:lumMod val="85000"/>
                    <a:lumOff val="15000"/>
                  </a:schemeClr>
                </a:solidFill>
                <a:cs typeface="+mj-cs"/>
              </a:rPr>
              <a:t>• </a:t>
            </a:r>
            <a:r>
              <a:rPr lang="ar-SA" altLang="en-US" sz="4400" b="1" dirty="0">
                <a:solidFill>
                  <a:schemeClr val="bg1"/>
                </a:solidFill>
                <a:cs typeface="+mj-cs"/>
              </a:rPr>
              <a:t>أرباب الأرض. </a:t>
            </a:r>
            <a:r>
              <a:rPr lang="en-US" altLang="en-US" sz="2800" b="1" dirty="0">
                <a:solidFill>
                  <a:schemeClr val="bg1"/>
                </a:solidFill>
                <a:cs typeface="+mj-cs"/>
              </a:rPr>
              <a:t>.</a:t>
            </a:r>
          </a:p>
          <a:p>
            <a:pPr marL="0" indent="0" algn="r" rtl="1" eaLnBrk="1" fontAlgn="auto" hangingPunct="1">
              <a:buFontTx/>
              <a:buNone/>
              <a:defRPr/>
            </a:pPr>
            <a:endParaRPr lang="en-US" altLang="en-US" sz="2800" dirty="0">
              <a:solidFill>
                <a:schemeClr val="tx1">
                  <a:lumMod val="85000"/>
                  <a:lumOff val="15000"/>
                </a:schemeClr>
              </a:solidFill>
              <a:cs typeface="+mj-cs"/>
            </a:endParaRPr>
          </a:p>
        </p:txBody>
      </p:sp>
      <p:pic>
        <p:nvPicPr>
          <p:cNvPr id="176131" name="Picture 9" descr="C:\Users\Toshiba\AppData\Local\Microsoft\Windows\INetCache\Content.MSO\55FA82E5.t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157" y="589721"/>
            <a:ext cx="3446463"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76131"/>
                                        </p:tgtEl>
                                        <p:attrNameLst>
                                          <p:attrName>style.visibility</p:attrName>
                                        </p:attrNameLst>
                                      </p:cBhvr>
                                      <p:to>
                                        <p:strVal val="visible"/>
                                      </p:to>
                                    </p:set>
                                    <p:animEffect transition="in" filter="circle(in)">
                                      <p:cBhvr>
                                        <p:cTn id="7" dur="2000"/>
                                        <p:tgtEl>
                                          <p:spTgt spid="17613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195">
                                            <p:bg/>
                                          </p:spTgt>
                                        </p:tgtEl>
                                        <p:attrNameLst>
                                          <p:attrName>style.visibility</p:attrName>
                                        </p:attrNameLst>
                                      </p:cBhvr>
                                      <p:to>
                                        <p:strVal val="visible"/>
                                      </p:to>
                                    </p:set>
                                    <p:animEffect transition="in" filter="circle(in)">
                                      <p:cBhvr>
                                        <p:cTn id="12" dur="2000"/>
                                        <p:tgtEl>
                                          <p:spTgt spid="8195">
                                            <p:bg/>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8195">
                                            <p:txEl>
                                              <p:pRg st="0" end="0"/>
                                            </p:txEl>
                                          </p:spTgt>
                                        </p:tgtEl>
                                        <p:attrNameLst>
                                          <p:attrName>style.visibility</p:attrName>
                                        </p:attrNameLst>
                                      </p:cBhvr>
                                      <p:to>
                                        <p:strVal val="visible"/>
                                      </p:to>
                                    </p:set>
                                    <p:animEffect transition="in" filter="circle(in)">
                                      <p:cBhvr>
                                        <p:cTn id="17" dur="2000"/>
                                        <p:tgtEl>
                                          <p:spTgt spid="819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8195">
                                            <p:txEl>
                                              <p:pRg st="1" end="1"/>
                                            </p:txEl>
                                          </p:spTgt>
                                        </p:tgtEl>
                                        <p:attrNameLst>
                                          <p:attrName>style.visibility</p:attrName>
                                        </p:attrNameLst>
                                      </p:cBhvr>
                                      <p:to>
                                        <p:strVal val="visible"/>
                                      </p:to>
                                    </p:set>
                                    <p:animEffect transition="in" filter="circle(in)">
                                      <p:cBhvr>
                                        <p:cTn id="22" dur="2000"/>
                                        <p:tgtEl>
                                          <p:spTgt spid="819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8195">
                                            <p:txEl>
                                              <p:pRg st="2" end="2"/>
                                            </p:txEl>
                                          </p:spTgt>
                                        </p:tgtEl>
                                        <p:attrNameLst>
                                          <p:attrName>style.visibility</p:attrName>
                                        </p:attrNameLst>
                                      </p:cBhvr>
                                      <p:to>
                                        <p:strVal val="visible"/>
                                      </p:to>
                                    </p:set>
                                    <p:animEffect transition="in" filter="circle(in)">
                                      <p:cBhvr>
                                        <p:cTn id="27" dur="2000"/>
                                        <p:tgtEl>
                                          <p:spTgt spid="819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8195">
                                            <p:txEl>
                                              <p:pRg st="3" end="3"/>
                                            </p:txEl>
                                          </p:spTgt>
                                        </p:tgtEl>
                                        <p:attrNameLst>
                                          <p:attrName>style.visibility</p:attrName>
                                        </p:attrNameLst>
                                      </p:cBhvr>
                                      <p:to>
                                        <p:strVal val="visible"/>
                                      </p:to>
                                    </p:set>
                                    <p:animEffect transition="in" filter="circle(in)">
                                      <p:cBhvr>
                                        <p:cTn id="32" dur="2000"/>
                                        <p:tgtEl>
                                          <p:spTgt spid="8195">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8195">
                                            <p:txEl>
                                              <p:pRg st="4" end="4"/>
                                            </p:txEl>
                                          </p:spTgt>
                                        </p:tgtEl>
                                        <p:attrNameLst>
                                          <p:attrName>style.visibility</p:attrName>
                                        </p:attrNameLst>
                                      </p:cBhvr>
                                      <p:to>
                                        <p:strVal val="visible"/>
                                      </p:to>
                                    </p:set>
                                    <p:animEffect transition="in" filter="circle(in)">
                                      <p:cBhvr>
                                        <p:cTn id="37" dur="2000"/>
                                        <p:tgtEl>
                                          <p:spTgt spid="819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8195">
                                            <p:txEl>
                                              <p:pRg st="5" end="5"/>
                                            </p:txEl>
                                          </p:spTgt>
                                        </p:tgtEl>
                                        <p:attrNameLst>
                                          <p:attrName>style.visibility</p:attrName>
                                        </p:attrNameLst>
                                      </p:cBhvr>
                                      <p:to>
                                        <p:strVal val="visible"/>
                                      </p:to>
                                    </p:set>
                                    <p:animEffect transition="in" filter="circle(in)">
                                      <p:cBhvr>
                                        <p:cTn id="42" dur="2000"/>
                                        <p:tgtEl>
                                          <p:spTgt spid="8195">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8195">
                                            <p:txEl>
                                              <p:pRg st="6" end="6"/>
                                            </p:txEl>
                                          </p:spTgt>
                                        </p:tgtEl>
                                        <p:attrNameLst>
                                          <p:attrName>style.visibility</p:attrName>
                                        </p:attrNameLst>
                                      </p:cBhvr>
                                      <p:to>
                                        <p:strVal val="visible"/>
                                      </p:to>
                                    </p:set>
                                    <p:animEffect transition="in" filter="circle(in)">
                                      <p:cBhvr>
                                        <p:cTn id="47" dur="2000"/>
                                        <p:tgtEl>
                                          <p:spTgt spid="8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a:gsLst>
            <a:gs pos="0">
              <a:srgbClr val="64D4EF"/>
            </a:gs>
            <a:gs pos="10001">
              <a:srgbClr val="64D4EF"/>
            </a:gs>
            <a:gs pos="43000">
              <a:srgbClr val="06588E"/>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43F13-EE34-467F-A0FB-A8481DD4A551}"/>
              </a:ext>
            </a:extLst>
          </p:cNvPr>
          <p:cNvSpPr>
            <a:spLocks noGrp="1"/>
          </p:cNvSpPr>
          <p:nvPr>
            <p:ph type="title"/>
          </p:nvPr>
        </p:nvSpPr>
        <p:spPr>
          <a:xfrm>
            <a:off x="1446348" y="334073"/>
            <a:ext cx="6251303" cy="1177894"/>
          </a:xfrm>
        </p:spPr>
        <p:txBody>
          <a:bodyPr>
            <a:normAutofit/>
          </a:bodyPr>
          <a:lstStyle/>
          <a:p>
            <a:pPr algn="ctr"/>
            <a:r>
              <a:rPr lang="ar-LB" sz="6600" dirty="0"/>
              <a:t>من أبرز رسوماته</a:t>
            </a:r>
            <a:endParaRPr lang="en-US" sz="6600" dirty="0"/>
          </a:p>
        </p:txBody>
      </p:sp>
      <p:sp>
        <p:nvSpPr>
          <p:cNvPr id="3" name="Content Placeholder 2">
            <a:extLst>
              <a:ext uri="{FF2B5EF4-FFF2-40B4-BE49-F238E27FC236}">
                <a16:creationId xmlns:a16="http://schemas.microsoft.com/office/drawing/2014/main" id="{A2B6EB30-5BF7-485C-A043-CE8671C5B82F}"/>
              </a:ext>
            </a:extLst>
          </p:cNvPr>
          <p:cNvSpPr>
            <a:spLocks noGrp="1"/>
          </p:cNvSpPr>
          <p:nvPr>
            <p:ph idx="1"/>
          </p:nvPr>
        </p:nvSpPr>
        <p:spPr>
          <a:xfrm>
            <a:off x="1443491" y="4823789"/>
            <a:ext cx="5884961" cy="1378227"/>
          </a:xfrm>
          <a:pattFill prst="wdUpDiag">
            <a:fgClr>
              <a:srgbClr val="0070C0"/>
            </a:fgClr>
            <a:bgClr>
              <a:schemeClr val="bg1"/>
            </a:bgClr>
          </a:pattFill>
        </p:spPr>
        <p:txBody>
          <a:bodyPr>
            <a:noAutofit/>
          </a:bodyPr>
          <a:lstStyle/>
          <a:p>
            <a:pPr algn="r"/>
            <a:r>
              <a:rPr lang="ar-LB" sz="4800" dirty="0"/>
              <a:t>جبران خليل جبران عبّر أيضًا من خلال الرّسم </a:t>
            </a:r>
            <a:endParaRPr lang="en-US" sz="4800" dirty="0"/>
          </a:p>
        </p:txBody>
      </p:sp>
      <p:pic>
        <p:nvPicPr>
          <p:cNvPr id="1026" name="Picture 2" descr="Ù„ÙˆØ­Ø§Øª Ø¬Ø¨Ø±Ø§Ù† Ø®Ù„ÙŠÙ„ Ø¬Ø¨Ø±Ø§Ù† Ø§Ù„ÙÙ†ÙŠØ© ØªØ«ÙŠØ± Ø§Ù„Ø¬Ø¯Ù„ Ø¨ÙŠÙ† Ø§Ù„ÙÙ†Ø§Ù†ÙŠÙ† - Ø§Ù„Ø­Ù‚ ÙˆØ§Ù„Ø¶Ù„Ø§Ù„ - Ù…ÙˆÙ‚Ø¹  Ø§Ù„Ø­Ù‚ ÙˆØ§Ù„Ø¶Ù„Ø§Ù„ Ù‡Ùˆ Ù…ÙˆÙ‚Ø¹ Ù…Ø³ÙŠØ­Ù‰ Ù‚Ø¨Ø·Ù‰ ÙŠÙ‡ØªÙ… Ø¨Ø§Ù„Ø´Ø§Ù† Ø§Ù„Ù…ØµØ±ÙŠ ÙŠØ¬Ù…Ø¹ Ø§Ù„Ø§Ø®Ø¨Ø§Ø± Ù…Ù† Ù…ØµØ§Ø¯Ø±  Ù…Ø®ØªÙ„ÙÙ‡ Ù„Ø§Ù‡ØªÙ…Ø§Ù… Ø§Ù‚Ø¨Ø§Ø· Ø§Ù„Ù…Ù‡Ø¬Ø± Ù„Ø§Ø®Ø¨Ø§Ø±">
            <a:extLst>
              <a:ext uri="{FF2B5EF4-FFF2-40B4-BE49-F238E27FC236}">
                <a16:creationId xmlns:a16="http://schemas.microsoft.com/office/drawing/2014/main" id="{E51CEB29-52FF-4174-9B5F-2F5A57F487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304" y="1511967"/>
            <a:ext cx="3485322" cy="29813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ibran Gibran (January 6, 1883 — April 10, 1931), American artist,  novelist, painter, philosopher, reformer, writer, a poet | World  Biographical Encyclopedia">
            <a:extLst>
              <a:ext uri="{FF2B5EF4-FFF2-40B4-BE49-F238E27FC236}">
                <a16:creationId xmlns:a16="http://schemas.microsoft.com/office/drawing/2014/main" id="{52C97F06-AF8F-4E8D-8FFE-0D624CABD7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9391" y="1511967"/>
            <a:ext cx="5234609" cy="2981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292794"/>
      </p:ext>
    </p:extLst>
  </p:cSld>
  <p:clrMapOvr>
    <a:masterClrMapping/>
  </p:clrMapOvr>
  <mc:AlternateContent xmlns:mc="http://schemas.openxmlformats.org/markup-compatibility/2006" xmlns:p14="http://schemas.microsoft.com/office/powerpoint/2010/main">
    <mc:Choice Requires="p14">
      <p:transition spd="slow" p14:dur="1600">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circle(in)">
                                      <p:cBhvr>
                                        <p:cTn id="14" dur="20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circle(in)">
                                      <p:cBhvr>
                                        <p:cTn id="19" dur="2000"/>
                                        <p:tgtEl>
                                          <p:spTgt spid="1028"/>
                                        </p:tgtEl>
                                      </p:cBhvr>
                                    </p:animEffect>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grpId="0" nodeType="clickEffect">
                                  <p:stCondLst>
                                    <p:cond delay="0"/>
                                  </p:stCondLst>
                                  <p:childTnLst>
                                    <p:set>
                                      <p:cBhvr>
                                        <p:cTn id="23" dur="1" fill="hold">
                                          <p:stCondLst>
                                            <p:cond delay="0"/>
                                          </p:stCondLst>
                                        </p:cTn>
                                        <p:tgtEl>
                                          <p:spTgt spid="3">
                                            <p:bg/>
                                          </p:spTgt>
                                        </p:tgtEl>
                                        <p:attrNameLst>
                                          <p:attrName>style.visibility</p:attrName>
                                        </p:attrNameLst>
                                      </p:cBhvr>
                                      <p:to>
                                        <p:strVal val="visible"/>
                                      </p:to>
                                    </p:set>
                                    <p:animEffect transition="in" filter="fade">
                                      <p:cBhvr>
                                        <p:cTn id="24" dur="2000"/>
                                        <p:tgtEl>
                                          <p:spTgt spid="3">
                                            <p:bg/>
                                          </p:spTgt>
                                        </p:tgtEl>
                                      </p:cBhvr>
                                    </p:animEffect>
                                    <p:anim calcmode="lin" valueType="num">
                                      <p:cBhvr>
                                        <p:cTn id="25" dur="2000" fill="hold"/>
                                        <p:tgtEl>
                                          <p:spTgt spid="3">
                                            <p:bg/>
                                          </p:spTgt>
                                        </p:tgtEl>
                                        <p:attrNameLst>
                                          <p:attrName>ppt_w</p:attrName>
                                        </p:attrNameLst>
                                      </p:cBhvr>
                                      <p:tavLst>
                                        <p:tav tm="0" fmla="#ppt_w*sin(2.5*pi*$)">
                                          <p:val>
                                            <p:fltVal val="0"/>
                                          </p:val>
                                        </p:tav>
                                        <p:tav tm="100000">
                                          <p:val>
                                            <p:fltVal val="1"/>
                                          </p:val>
                                        </p:tav>
                                      </p:tavLst>
                                    </p:anim>
                                    <p:anim calcmode="lin" valueType="num">
                                      <p:cBhvr>
                                        <p:cTn id="26" dur="2000" fill="hold"/>
                                        <p:tgtEl>
                                          <p:spTgt spid="3">
                                            <p:bg/>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fade">
                                      <p:cBhvr>
                                        <p:cTn id="31" dur="2000"/>
                                        <p:tgtEl>
                                          <p:spTgt spid="3">
                                            <p:txEl>
                                              <p:pRg st="0" end="0"/>
                                            </p:txEl>
                                          </p:spTgt>
                                        </p:tgtEl>
                                      </p:cBhvr>
                                    </p:animEffect>
                                    <p:anim calcmode="lin" valueType="num">
                                      <p:cBhvr>
                                        <p:cTn id="32"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33"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a:gsLst>
            <a:gs pos="0">
              <a:srgbClr val="64D4EF"/>
            </a:gs>
            <a:gs pos="10001">
              <a:srgbClr val="64D4EF"/>
            </a:gs>
            <a:gs pos="43000">
              <a:srgbClr val="06588E"/>
            </a:gs>
          </a:gsLst>
          <a:lin ang="6120000" scaled="1"/>
        </a:gradFill>
        <a:effectLst/>
      </p:bgPr>
    </p:bg>
    <p:spTree>
      <p:nvGrpSpPr>
        <p:cNvPr id="1" name=""/>
        <p:cNvGrpSpPr/>
        <p:nvPr/>
      </p:nvGrpSpPr>
      <p:grpSpPr>
        <a:xfrm>
          <a:off x="0" y="0"/>
          <a:ext cx="0" cy="0"/>
          <a:chOff x="0" y="0"/>
          <a:chExt cx="0" cy="0"/>
        </a:xfrm>
      </p:grpSpPr>
      <p:pic>
        <p:nvPicPr>
          <p:cNvPr id="11266" name="Content Placeholder 5" descr="C:\Users\Toshiba\AppData\Local\Microsoft\Windows\INetCache\Content.MSO\309BB989.tmp"/>
          <p:cNvPicPr>
            <a:picLocks noGrp="1"/>
          </p:cNvPicPr>
          <p:nvPr>
            <p:ph idx="1"/>
          </p:nvPr>
        </p:nvPicPr>
        <p:blipFill rotWithShape="1">
          <a:blip r:embed="rId2">
            <a:extLst>
              <a:ext uri="{28A0092B-C50C-407E-A947-70E740481C1C}">
                <a14:useLocalDpi xmlns:a14="http://schemas.microsoft.com/office/drawing/2010/main" val="0"/>
              </a:ext>
            </a:extLst>
          </a:blip>
          <a:srcRect b="5714"/>
          <a:stretch/>
        </p:blipFill>
        <p:spPr>
          <a:xfrm>
            <a:off x="410818" y="152222"/>
            <a:ext cx="8547652" cy="3467454"/>
          </a:xfrm>
          <a:prstGeom prst="roundRect">
            <a:avLst>
              <a:gd name="adj" fmla="val 8594"/>
            </a:avLst>
          </a:prstGeom>
          <a:solidFill>
            <a:srgbClr val="FFFFFF">
              <a:shade val="85000"/>
            </a:srgbClr>
          </a:solidFill>
          <a:effectLst>
            <a:reflection blurRad="12700" stA="38000" endPos="28000" dist="5000" dir="5400000" sy="-100000" algn="bl" rotWithShape="0"/>
          </a:effectLst>
        </p:spPr>
      </p:pic>
      <p:pic>
        <p:nvPicPr>
          <p:cNvPr id="11268" name="Picture 7" descr="C:\Users\Toshiba\AppData\Local\Microsoft\Windows\INetCache\Content.MSO\1C4C88DD.t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819" y="3619676"/>
            <a:ext cx="8322364" cy="30395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circle(in)">
                                      <p:cBhvr>
                                        <p:cTn id="7" dur="20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1268"/>
                                        </p:tgtEl>
                                        <p:attrNameLst>
                                          <p:attrName>style.visibility</p:attrName>
                                        </p:attrNameLst>
                                      </p:cBhvr>
                                      <p:to>
                                        <p:strVal val="visible"/>
                                      </p:to>
                                    </p:set>
                                    <p:animEffect transition="in" filter="circle(in)">
                                      <p:cBhvr>
                                        <p:cTn id="12" dur="20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a:gsLst>
            <a:gs pos="0">
              <a:srgbClr val="64D4EF"/>
            </a:gs>
            <a:gs pos="10001">
              <a:srgbClr val="64D4EF"/>
            </a:gs>
            <a:gs pos="43000">
              <a:srgbClr val="06588E"/>
            </a:gs>
          </a:gsLst>
          <a:lin ang="6120000" scaled="1"/>
        </a:gradFill>
        <a:effectLst/>
      </p:bgPr>
    </p:bg>
    <p:spTree>
      <p:nvGrpSpPr>
        <p:cNvPr id="1" name=""/>
        <p:cNvGrpSpPr/>
        <p:nvPr/>
      </p:nvGrpSpPr>
      <p:grpSpPr>
        <a:xfrm>
          <a:off x="0" y="0"/>
          <a:ext cx="0" cy="0"/>
          <a:chOff x="0" y="0"/>
          <a:chExt cx="0" cy="0"/>
        </a:xfrm>
      </p:grpSpPr>
      <p:pic>
        <p:nvPicPr>
          <p:cNvPr id="2" name="Picture 6" descr="C:\Users\Toshiba\AppData\Local\Microsoft\Windows\INetCache\Content.MSO\70D89401.t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1690" y="185359"/>
            <a:ext cx="3684891" cy="6672641"/>
          </a:xfrm>
          <a:prstGeom prst="roundRect">
            <a:avLst>
              <a:gd name="adj" fmla="val 8594"/>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rotWithShape="1">
          <a:blip r:embed="rId3"/>
          <a:srcRect b="4375"/>
          <a:stretch/>
        </p:blipFill>
        <p:spPr>
          <a:xfrm>
            <a:off x="420184" y="100417"/>
            <a:ext cx="4500649" cy="6757583"/>
          </a:xfrm>
          <a:prstGeom prst="roundRect">
            <a:avLst>
              <a:gd name="adj" fmla="val 8594"/>
            </a:avLst>
          </a:prstGeom>
          <a:solidFill>
            <a:srgbClr val="FFFFFF">
              <a:shade val="85000"/>
            </a:srgbClr>
          </a:solidFill>
          <a:ln>
            <a:noFill/>
          </a:ln>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anim calcmode="lin" valueType="num">
                                      <p:cBhvr>
                                        <p:cTn id="15" dur="2000" fill="hold"/>
                                        <p:tgtEl>
                                          <p:spTgt spid="2"/>
                                        </p:tgtEl>
                                        <p:attrNameLst>
                                          <p:attrName>ppt_w</p:attrName>
                                        </p:attrNameLst>
                                      </p:cBhvr>
                                      <p:tavLst>
                                        <p:tav tm="0" fmla="#ppt_w*sin(2.5*pi*$)">
                                          <p:val>
                                            <p:fltVal val="0"/>
                                          </p:val>
                                        </p:tav>
                                        <p:tav tm="100000">
                                          <p:val>
                                            <p:fltVal val="1"/>
                                          </p:val>
                                        </p:tav>
                                      </p:tavLst>
                                    </p:anim>
                                    <p:anim calcmode="lin" valueType="num">
                                      <p:cBhvr>
                                        <p:cTn id="16"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a:gsLst>
            <a:gs pos="0">
              <a:srgbClr val="64D4EF"/>
            </a:gs>
            <a:gs pos="10001">
              <a:srgbClr val="64D4EF"/>
            </a:gs>
            <a:gs pos="37000">
              <a:srgbClr val="06588E"/>
            </a:gs>
          </a:gsLst>
          <a:lin ang="6120000" scaled="1"/>
        </a:gradFill>
        <a:effectLst/>
      </p:bgPr>
    </p:bg>
    <p:spTree>
      <p:nvGrpSpPr>
        <p:cNvPr id="1" name=""/>
        <p:cNvGrpSpPr/>
        <p:nvPr/>
      </p:nvGrpSpPr>
      <p:grpSpPr>
        <a:xfrm>
          <a:off x="0" y="0"/>
          <a:ext cx="0" cy="0"/>
          <a:chOff x="0" y="0"/>
          <a:chExt cx="0" cy="0"/>
        </a:xfrm>
      </p:grpSpPr>
      <p:sp>
        <p:nvSpPr>
          <p:cNvPr id="12290" name="Title 1"/>
          <p:cNvSpPr>
            <a:spLocks noGrp="1"/>
          </p:cNvSpPr>
          <p:nvPr>
            <p:ph type="title"/>
          </p:nvPr>
        </p:nvSpPr>
        <p:spPr>
          <a:xfrm>
            <a:off x="1143000" y="488950"/>
            <a:ext cx="7634288" cy="1492250"/>
          </a:xfrm>
        </p:spPr>
        <p:txBody>
          <a:bodyPr/>
          <a:lstStyle/>
          <a:p>
            <a:pPr eaLnBrk="1" fontAlgn="auto" hangingPunct="1">
              <a:spcAft>
                <a:spcPts val="0"/>
              </a:spcAft>
              <a:defRPr/>
            </a:pPr>
            <a:r>
              <a:rPr lang="ar-LB" altLang="en-US" sz="4800" dirty="0"/>
              <a:t>متحف جبران خليل جبران</a:t>
            </a:r>
            <a:endParaRPr lang="en-US" altLang="en-US" sz="4800" dirty="0"/>
          </a:p>
        </p:txBody>
      </p:sp>
      <p:pic>
        <p:nvPicPr>
          <p:cNvPr id="180227" name="Picture 5" descr="Jabalna Magazine | Sections Details Page"/>
          <p:cNvPicPr>
            <a:picLocks noChangeAspect="1" noChangeArrowheads="1"/>
          </p:cNvPicPr>
          <p:nvPr/>
        </p:nvPicPr>
        <p:blipFill>
          <a:blip r:embed="rId2">
            <a:extLst>
              <a:ext uri="{28A0092B-C50C-407E-A947-70E740481C1C}">
                <a14:useLocalDpi xmlns:a14="http://schemas.microsoft.com/office/drawing/2010/main" val="0"/>
              </a:ext>
            </a:extLst>
          </a:blip>
          <a:srcRect l="1292" t="1794" r="1724"/>
          <a:stretch>
            <a:fillRect/>
          </a:stretch>
        </p:blipFill>
        <p:spPr bwMode="auto">
          <a:xfrm>
            <a:off x="990600" y="1371600"/>
            <a:ext cx="7100888"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6" descr="http://www.mbt3th.us/vb/imgcache/77215.png"/>
          <p:cNvPicPr>
            <a:picLocks noChangeAspect="1" noChangeArrowheads="1"/>
          </p:cNvPicPr>
          <p:nvPr/>
        </p:nvPicPr>
        <p:blipFill>
          <a:blip r:embed="rId2">
            <a:extLst>
              <a:ext uri="{28A0092B-C50C-407E-A947-70E740481C1C}">
                <a14:useLocalDpi xmlns:a14="http://schemas.microsoft.com/office/drawing/2010/main" val="0"/>
              </a:ext>
            </a:extLst>
          </a:blip>
          <a:srcRect b="7407"/>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כותרת 1"/>
          <p:cNvSpPr>
            <a:spLocks noGrp="1"/>
          </p:cNvSpPr>
          <p:nvPr>
            <p:ph type="ctrTitle"/>
          </p:nvPr>
        </p:nvSpPr>
        <p:spPr>
          <a:xfrm>
            <a:off x="609600" y="669926"/>
            <a:ext cx="7792278" cy="1790700"/>
          </a:xfrm>
        </p:spPr>
        <p:txBody>
          <a:bodyPr rtlCol="0">
            <a:noAutofit/>
          </a:bodyPr>
          <a:lstStyle/>
          <a:p>
            <a:pPr algn="r" eaLnBrk="1" fontAlgn="auto" hangingPunct="1">
              <a:spcAft>
                <a:spcPts val="0"/>
              </a:spcAft>
              <a:defRPr/>
            </a:pPr>
            <a:r>
              <a:rPr lang="ar-SA" altLang="en-US" sz="4000" b="1" dirty="0">
                <a:solidFill>
                  <a:schemeClr val="tx1"/>
                </a:solidFill>
              </a:rPr>
              <a:t>من أروع ما قال </a:t>
            </a:r>
            <a:br>
              <a:rPr lang="ar-SA" altLang="en-US" sz="4000" b="1" dirty="0">
                <a:solidFill>
                  <a:schemeClr val="tx1"/>
                </a:solidFill>
              </a:rPr>
            </a:br>
            <a:br>
              <a:rPr lang="ar-SA" altLang="en-US" sz="4000" b="1" dirty="0">
                <a:solidFill>
                  <a:schemeClr val="tx1"/>
                </a:solidFill>
              </a:rPr>
            </a:br>
            <a:r>
              <a:rPr lang="ar-LB" altLang="en-US" sz="4000" b="1" dirty="0">
                <a:solidFill>
                  <a:schemeClr val="tx1"/>
                </a:solidFill>
              </a:rPr>
              <a:t>                               </a:t>
            </a:r>
            <a:r>
              <a:rPr lang="ar-SA" altLang="en-US" sz="4000" b="1" dirty="0">
                <a:solidFill>
                  <a:schemeClr val="tx1"/>
                </a:solidFill>
              </a:rPr>
              <a:t>جبران خليل جبران</a:t>
            </a:r>
            <a:endParaRPr lang="he-IL" altLang="en-US" sz="4000" b="1" dirty="0">
              <a:solidFill>
                <a:schemeClr val="tx1"/>
              </a:solidFill>
            </a:endParaRPr>
          </a:p>
        </p:txBody>
      </p:sp>
      <p:sp>
        <p:nvSpPr>
          <p:cNvPr id="183300" name="AutoShape 2" descr="http://t2.gstatic.com/images?q=tbn:ANd9GcSV_D3zPHYhK-sEadR5bG5Sxb33h5PlaQ8RU7Zuzvqepy-eL5vS"/>
          <p:cNvSpPr>
            <a:spLocks noChangeAspect="1" noChangeArrowheads="1"/>
          </p:cNvSpPr>
          <p:nvPr/>
        </p:nvSpPr>
        <p:spPr bwMode="auto">
          <a:xfrm>
            <a:off x="6350" y="-866775"/>
            <a:ext cx="25527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accent1"/>
              </a:buClr>
              <a:buSzPct val="115000"/>
              <a:buFont typeface="Arial" panose="020B0604020202020204" pitchFamily="34" charset="0"/>
              <a:buChar char="•"/>
              <a:defRPr sz="2400">
                <a:solidFill>
                  <a:srgbClr val="262626"/>
                </a:solidFill>
                <a:latin typeface="Garamond" panose="02020404030301010803" pitchFamily="18" charset="0"/>
              </a:defRPr>
            </a:lvl1pPr>
            <a:lvl2pPr marL="742950" indent="-285750">
              <a:spcBef>
                <a:spcPct val="20000"/>
              </a:spcBef>
              <a:spcAft>
                <a:spcPts val="600"/>
              </a:spcAft>
              <a:buClr>
                <a:schemeClr val="accent1"/>
              </a:buClr>
              <a:buSzPct val="115000"/>
              <a:buFont typeface="Arial" panose="020B0604020202020204" pitchFamily="34" charset="0"/>
              <a:buChar char="•"/>
              <a:defRPr sz="2000">
                <a:solidFill>
                  <a:srgbClr val="262626"/>
                </a:solidFill>
                <a:latin typeface="Garamond" panose="02020404030301010803" pitchFamily="18" charset="0"/>
              </a:defRPr>
            </a:lvl2pPr>
            <a:lvl3pPr marL="1143000" indent="-228600">
              <a:spcBef>
                <a:spcPct val="20000"/>
              </a:spcBef>
              <a:spcAft>
                <a:spcPts val="600"/>
              </a:spcAft>
              <a:buClr>
                <a:schemeClr val="accent1"/>
              </a:buClr>
              <a:buSzPct val="115000"/>
              <a:buFont typeface="Arial" panose="020B0604020202020204" pitchFamily="34" charset="0"/>
              <a:buChar char="•"/>
              <a:defRPr>
                <a:solidFill>
                  <a:srgbClr val="262626"/>
                </a:solidFill>
                <a:latin typeface="Garamond" panose="02020404030301010803" pitchFamily="18" charset="0"/>
              </a:defRPr>
            </a:lvl3pPr>
            <a:lvl4pPr marL="1600200" indent="-228600">
              <a:spcBef>
                <a:spcPct val="20000"/>
              </a:spcBef>
              <a:spcAft>
                <a:spcPts val="600"/>
              </a:spcAft>
              <a:buClr>
                <a:schemeClr val="accent1"/>
              </a:buClr>
              <a:buSzPct val="115000"/>
              <a:buFont typeface="Arial" panose="020B0604020202020204" pitchFamily="34" charset="0"/>
              <a:buChar char="•"/>
              <a:defRPr sz="1600">
                <a:solidFill>
                  <a:srgbClr val="262626"/>
                </a:solidFill>
                <a:latin typeface="Garamond" panose="02020404030301010803" pitchFamily="18" charset="0"/>
              </a:defRPr>
            </a:lvl4pPr>
            <a:lvl5pPr marL="2057400" indent="-22860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5pPr>
            <a:lvl6pPr marL="2514600" indent="-228600" defTabSz="457200" eaLnBrk="0" fontAlgn="base" hangingPunct="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6pPr>
            <a:lvl7pPr marL="2971800" indent="-228600" defTabSz="457200" eaLnBrk="0" fontAlgn="base" hangingPunct="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7pPr>
            <a:lvl8pPr marL="3429000" indent="-228600" defTabSz="457200" eaLnBrk="0" fontAlgn="base" hangingPunct="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8pPr>
            <a:lvl9pPr marL="3886200" indent="-228600" defTabSz="457200" eaLnBrk="0" fontAlgn="base" hangingPunct="0">
              <a:spcBef>
                <a:spcPct val="20000"/>
              </a:spcBef>
              <a:spcAft>
                <a:spcPts val="600"/>
              </a:spcAft>
              <a:buClr>
                <a:schemeClr val="accent1"/>
              </a:buClr>
              <a:buSzPct val="115000"/>
              <a:buFont typeface="Arial" panose="020B0604020202020204" pitchFamily="34" charset="0"/>
              <a:buChar char="•"/>
              <a:defRPr sz="1400">
                <a:solidFill>
                  <a:srgbClr val="262626"/>
                </a:solidFill>
                <a:latin typeface="Garamond" panose="02020404030301010803" pitchFamily="18" charset="0"/>
              </a:defRPr>
            </a:lvl9pPr>
          </a:lstStyle>
          <a:p>
            <a:pPr eaLnBrk="1" hangingPunct="1">
              <a:spcBef>
                <a:spcPct val="0"/>
              </a:spcBef>
              <a:spcAft>
                <a:spcPct val="0"/>
              </a:spcAft>
              <a:buClrTx/>
              <a:buSzTx/>
              <a:buFontTx/>
              <a:buNone/>
            </a:pPr>
            <a:endParaRPr lang="he-IL" altLang="en-US">
              <a:solidFill>
                <a:schemeClr val="tx1"/>
              </a:solidFill>
              <a:latin typeface="Times New Roman" panose="02020603050405020304" pitchFamily="18"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685800"/>
            <a:ext cx="8001000" cy="1447800"/>
          </a:xfrm>
        </p:spPr>
        <p:txBody>
          <a:bodyPr rtlCol="0">
            <a:normAutofit fontScale="90000"/>
          </a:bodyPr>
          <a:lstStyle/>
          <a:p>
            <a:pPr eaLnBrk="1" fontAlgn="auto" hangingPunct="1">
              <a:spcAft>
                <a:spcPts val="0"/>
              </a:spcAft>
              <a:defRPr/>
            </a:pPr>
            <a:r>
              <a:rPr lang="ar-SA" sz="3200" b="1" dirty="0">
                <a:solidFill>
                  <a:schemeClr val="bg1"/>
                </a:solidFill>
              </a:rPr>
              <a:t>ليست حقيقة </a:t>
            </a:r>
            <a:r>
              <a:rPr lang="ar-SA" sz="3200" b="1" dirty="0" err="1">
                <a:solidFill>
                  <a:schemeClr val="bg1"/>
                </a:solidFill>
              </a:rPr>
              <a:t>الانسان</a:t>
            </a:r>
            <a:r>
              <a:rPr lang="ar-SA" sz="3200" b="1" dirty="0">
                <a:solidFill>
                  <a:schemeClr val="bg1"/>
                </a:solidFill>
              </a:rPr>
              <a:t> بما يظهره </a:t>
            </a:r>
            <a:r>
              <a:rPr lang="ar-SA" sz="3200" b="1" dirty="0" err="1">
                <a:solidFill>
                  <a:schemeClr val="bg1"/>
                </a:solidFill>
              </a:rPr>
              <a:t>لك</a:t>
            </a:r>
            <a:r>
              <a:rPr lang="ar-SA" sz="3200" b="1" dirty="0">
                <a:solidFill>
                  <a:schemeClr val="bg1"/>
                </a:solidFill>
              </a:rPr>
              <a:t>، بل بما لا يستطيع أن يظهره.</a:t>
            </a:r>
            <a:br>
              <a:rPr lang="ar-SA" sz="3200" b="1" dirty="0">
                <a:solidFill>
                  <a:schemeClr val="bg1"/>
                </a:solidFill>
              </a:rPr>
            </a:br>
            <a:r>
              <a:rPr lang="ar-SA" sz="3200" b="1" dirty="0">
                <a:solidFill>
                  <a:schemeClr val="bg1"/>
                </a:solidFill>
              </a:rPr>
              <a:t>لذلك إذا أردت أن تعرفه، فلا تصغ إلى ما يقوله، بل إلى ما لا يقوله</a:t>
            </a:r>
            <a:r>
              <a:rPr lang="ar-SA" sz="2800" b="1" dirty="0">
                <a:solidFill>
                  <a:schemeClr val="bg1"/>
                </a:solidFill>
              </a:rPr>
              <a:t>.</a:t>
            </a:r>
            <a:br>
              <a:rPr lang="ar-SA" sz="2800" b="1" dirty="0">
                <a:solidFill>
                  <a:schemeClr val="bg1"/>
                </a:solidFill>
              </a:rPr>
            </a:br>
            <a:r>
              <a:rPr lang="ar-SA" sz="2000" b="1" dirty="0">
                <a:solidFill>
                  <a:schemeClr val="bg1"/>
                </a:solidFill>
              </a:rPr>
              <a:t>(جبران خليل جبران)</a:t>
            </a:r>
            <a:endParaRPr lang="en-US" sz="2000" b="1"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77788" y="4343400"/>
            <a:ext cx="7772400" cy="1905000"/>
          </a:xfrm>
        </p:spPr>
        <p:txBody>
          <a:bodyPr>
            <a:normAutofit fontScale="90000"/>
          </a:bodyPr>
          <a:lstStyle/>
          <a:p>
            <a:pPr eaLnBrk="1" hangingPunct="1"/>
            <a:r>
              <a:rPr lang="ar-SA" altLang="en-US" sz="2800" b="1" dirty="0">
                <a:solidFill>
                  <a:srgbClr val="FFFF66"/>
                </a:solidFill>
              </a:rPr>
              <a:t>وإذا صمت صديقك ولم يتكلم، فلا ينقطع قلبك عن الإصغاء الى صوت قلبه. لأنّ الصداقة لا تحتاج الى الألفاظ والعبارات في إنماء جميع الأفكار والرغبات والتمنيات التي يشترك الأصدقاء  بفرح عظيم في قطف ثمارها اليانعات.</a:t>
            </a:r>
            <a:br>
              <a:rPr lang="ar-SA" altLang="en-US" sz="2800" b="1" dirty="0">
                <a:solidFill>
                  <a:srgbClr val="FFFF66"/>
                </a:solidFill>
              </a:rPr>
            </a:br>
            <a:r>
              <a:rPr lang="ar-SA" altLang="en-US" sz="2000" b="1" dirty="0">
                <a:solidFill>
                  <a:srgbClr val="FFFF66"/>
                </a:solidFill>
              </a:rPr>
              <a:t>(جبران خليل جبران)</a:t>
            </a:r>
            <a:endParaRPr lang="en-US" altLang="en-US" sz="2000" b="1" dirty="0">
              <a:solidFill>
                <a:srgbClr val="FFFF66"/>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8917" name="Rectangle 5"/>
          <p:cNvSpPr>
            <a:spLocks noGrp="1" noChangeArrowheads="1"/>
          </p:cNvSpPr>
          <p:nvPr>
            <p:ph type="title"/>
          </p:nvPr>
        </p:nvSpPr>
        <p:spPr>
          <a:xfrm>
            <a:off x="0" y="4267200"/>
            <a:ext cx="8763000" cy="2057400"/>
          </a:xfrm>
        </p:spPr>
        <p:txBody>
          <a:bodyPr>
            <a:normAutofit/>
          </a:bodyPr>
          <a:lstStyle/>
          <a:p>
            <a:pPr eaLnBrk="1" hangingPunct="1"/>
            <a:r>
              <a:rPr lang="ar-SA" altLang="en-US" sz="3600" b="1" dirty="0">
                <a:solidFill>
                  <a:srgbClr val="FFFF66"/>
                </a:solidFill>
              </a:rPr>
              <a:t>إنّ المحبة متى اتسعت صعب التعبير عنها بالكلام، والذاكرة إذا كثرت أحمالها سارت تفتش عن الأعماق الصامتة.</a:t>
            </a:r>
            <a:br>
              <a:rPr lang="ar-SA" altLang="en-US" sz="3600" b="1" dirty="0">
                <a:solidFill>
                  <a:srgbClr val="FFFF66"/>
                </a:solidFill>
              </a:rPr>
            </a:br>
            <a:r>
              <a:rPr lang="ar-SA" altLang="en-US" sz="2800" b="1" dirty="0">
                <a:solidFill>
                  <a:srgbClr val="FFFF66"/>
                </a:solidFill>
              </a:rPr>
              <a:t>(جبران خليل جبران)</a:t>
            </a:r>
            <a:endParaRPr lang="en-US" altLang="en-US" sz="2800" b="1" dirty="0">
              <a:solidFill>
                <a:srgbClr val="FFFF66"/>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514600" y="381000"/>
            <a:ext cx="5791200" cy="3276600"/>
          </a:xfrm>
        </p:spPr>
        <p:txBody>
          <a:bodyPr>
            <a:normAutofit/>
          </a:bodyPr>
          <a:lstStyle/>
          <a:p>
            <a:pPr algn="r" eaLnBrk="1" hangingPunct="1"/>
            <a:r>
              <a:rPr lang="ar-SY" altLang="en-US" sz="2800" b="1" dirty="0">
                <a:solidFill>
                  <a:srgbClr val="333399"/>
                </a:solidFill>
              </a:rPr>
              <a:t>أنت حر</a:t>
            </a:r>
            <a:r>
              <a:rPr lang="ar-SA" altLang="en-US" sz="2800" b="1" dirty="0">
                <a:solidFill>
                  <a:srgbClr val="333399"/>
                </a:solidFill>
              </a:rPr>
              <a:t>ّ</a:t>
            </a:r>
            <a:r>
              <a:rPr lang="ar-SY" altLang="en-US" sz="2800" b="1" dirty="0">
                <a:solidFill>
                  <a:srgbClr val="333399"/>
                </a:solidFill>
              </a:rPr>
              <a:t> أمام شمس النهار</a:t>
            </a:r>
            <a:br>
              <a:rPr lang="ar-SY" altLang="en-US" sz="2800" b="1" dirty="0">
                <a:solidFill>
                  <a:srgbClr val="333399"/>
                </a:solidFill>
              </a:rPr>
            </a:br>
            <a:r>
              <a:rPr lang="ar-SY" altLang="en-US" sz="2800" b="1" dirty="0">
                <a:solidFill>
                  <a:srgbClr val="333399"/>
                </a:solidFill>
              </a:rPr>
              <a:t>وأنت حر</a:t>
            </a:r>
            <a:r>
              <a:rPr lang="ar-SA" altLang="en-US" sz="2800" b="1" dirty="0">
                <a:solidFill>
                  <a:srgbClr val="333399"/>
                </a:solidFill>
              </a:rPr>
              <a:t>ّ</a:t>
            </a:r>
            <a:r>
              <a:rPr lang="ar-SY" altLang="en-US" sz="2800" b="1" dirty="0">
                <a:solidFill>
                  <a:srgbClr val="333399"/>
                </a:solidFill>
              </a:rPr>
              <a:t> أمام قمر الليل وكواكبه</a:t>
            </a:r>
            <a:br>
              <a:rPr lang="ar-SY" altLang="en-US" sz="2800" b="1" dirty="0">
                <a:solidFill>
                  <a:srgbClr val="333399"/>
                </a:solidFill>
              </a:rPr>
            </a:br>
            <a:r>
              <a:rPr lang="ar-SY" altLang="en-US" sz="2800" b="1" dirty="0">
                <a:solidFill>
                  <a:srgbClr val="333399"/>
                </a:solidFill>
              </a:rPr>
              <a:t>وأنت حر</a:t>
            </a:r>
            <a:r>
              <a:rPr lang="ar-SA" altLang="en-US" sz="2800" b="1" dirty="0">
                <a:solidFill>
                  <a:srgbClr val="333399"/>
                </a:solidFill>
              </a:rPr>
              <a:t>ّ</a:t>
            </a:r>
            <a:r>
              <a:rPr lang="ar-SY" altLang="en-US" sz="2800" b="1" dirty="0">
                <a:solidFill>
                  <a:srgbClr val="333399"/>
                </a:solidFill>
              </a:rPr>
              <a:t> حيث لا شمس ولا قمر ولا كواكب</a:t>
            </a:r>
            <a:br>
              <a:rPr lang="ar-SY" altLang="en-US" sz="2800" b="1" dirty="0">
                <a:solidFill>
                  <a:srgbClr val="333399"/>
                </a:solidFill>
              </a:rPr>
            </a:br>
            <a:r>
              <a:rPr lang="ar-SY" altLang="en-US" sz="2800" b="1" dirty="0">
                <a:solidFill>
                  <a:srgbClr val="333399"/>
                </a:solidFill>
              </a:rPr>
              <a:t> بل أنت حر</a:t>
            </a:r>
            <a:r>
              <a:rPr lang="ar-SA" altLang="en-US" sz="2800" b="1" dirty="0">
                <a:solidFill>
                  <a:srgbClr val="333399"/>
                </a:solidFill>
              </a:rPr>
              <a:t>ّ</a:t>
            </a:r>
            <a:r>
              <a:rPr lang="ar-SY" altLang="en-US" sz="2800" b="1" dirty="0">
                <a:solidFill>
                  <a:srgbClr val="333399"/>
                </a:solidFill>
              </a:rPr>
              <a:t> عندما تغمض عينيك عن الكيان بكلّيته</a:t>
            </a:r>
            <a:br>
              <a:rPr lang="ar-SY" altLang="en-US" sz="2800" b="1" dirty="0">
                <a:solidFill>
                  <a:srgbClr val="333399"/>
                </a:solidFill>
              </a:rPr>
            </a:br>
            <a:r>
              <a:rPr lang="ar-SY" altLang="en-US" sz="2800" b="1" dirty="0">
                <a:solidFill>
                  <a:srgbClr val="333399"/>
                </a:solidFill>
              </a:rPr>
              <a:t>ولكن أنت عبد لمن تحب</a:t>
            </a:r>
            <a:r>
              <a:rPr lang="ar-SA" altLang="en-US" sz="2800" b="1" dirty="0">
                <a:solidFill>
                  <a:srgbClr val="333399"/>
                </a:solidFill>
              </a:rPr>
              <a:t>ّ</a:t>
            </a:r>
            <a:r>
              <a:rPr lang="ar-SY" altLang="en-US" sz="2800" b="1" dirty="0">
                <a:solidFill>
                  <a:srgbClr val="333399"/>
                </a:solidFill>
              </a:rPr>
              <a:t> لأنك تحب</a:t>
            </a:r>
            <a:r>
              <a:rPr lang="ar-SA" altLang="en-US" sz="2800" b="1" dirty="0">
                <a:solidFill>
                  <a:srgbClr val="333399"/>
                </a:solidFill>
              </a:rPr>
              <a:t>ّ</a:t>
            </a:r>
            <a:br>
              <a:rPr lang="ar-SY" altLang="en-US" sz="2800" b="1" dirty="0">
                <a:solidFill>
                  <a:srgbClr val="333399"/>
                </a:solidFill>
              </a:rPr>
            </a:br>
            <a:r>
              <a:rPr lang="ar-SY" altLang="en-US" sz="2800" b="1" dirty="0">
                <a:solidFill>
                  <a:srgbClr val="333399"/>
                </a:solidFill>
              </a:rPr>
              <a:t>وأنت عبد لمن يحب</a:t>
            </a:r>
            <a:r>
              <a:rPr lang="ar-SA" altLang="en-US" sz="2800" b="1" dirty="0">
                <a:solidFill>
                  <a:srgbClr val="333399"/>
                </a:solidFill>
              </a:rPr>
              <a:t>ّ</a:t>
            </a:r>
            <a:r>
              <a:rPr lang="ar-SY" altLang="en-US" sz="2800" b="1" dirty="0">
                <a:solidFill>
                  <a:srgbClr val="333399"/>
                </a:solidFill>
              </a:rPr>
              <a:t>ك لأنه يحب</a:t>
            </a:r>
            <a:r>
              <a:rPr lang="ar-SA" altLang="en-US" sz="2800" b="1" dirty="0">
                <a:solidFill>
                  <a:srgbClr val="333399"/>
                </a:solidFill>
              </a:rPr>
              <a:t>ّ</a:t>
            </a:r>
            <a:r>
              <a:rPr lang="ar-SY" altLang="en-US" sz="2800" b="1" dirty="0">
                <a:solidFill>
                  <a:srgbClr val="333399"/>
                </a:solidFill>
              </a:rPr>
              <a:t>ك.</a:t>
            </a:r>
            <a:br>
              <a:rPr lang="ar-SY" altLang="en-US" sz="2800" b="1" dirty="0">
                <a:solidFill>
                  <a:srgbClr val="333399"/>
                </a:solidFill>
              </a:rPr>
            </a:br>
            <a:r>
              <a:rPr lang="ar-SY" altLang="en-US" sz="2000" b="1" dirty="0">
                <a:solidFill>
                  <a:srgbClr val="333399"/>
                </a:solidFill>
              </a:rPr>
              <a:t>(جبران خليل جبران)</a:t>
            </a:r>
            <a:endParaRPr lang="en-US" altLang="en-US" sz="2000" b="1" dirty="0">
              <a:solidFill>
                <a:srgbClr val="333399"/>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95263" y="533400"/>
            <a:ext cx="8763000" cy="1143000"/>
          </a:xfrm>
        </p:spPr>
        <p:txBody>
          <a:bodyPr>
            <a:normAutofit/>
          </a:bodyPr>
          <a:lstStyle/>
          <a:p>
            <a:pPr eaLnBrk="1" hangingPunct="1"/>
            <a:r>
              <a:rPr lang="ar-SA" altLang="en-US" sz="4000" b="1">
                <a:solidFill>
                  <a:srgbClr val="FFFF99"/>
                </a:solidFill>
              </a:rPr>
              <a:t>إنّك لاترى سوى ظلّك وأنت تدير ظهرك للشمس</a:t>
            </a:r>
            <a:br>
              <a:rPr lang="ar-SA" altLang="en-US" sz="4000" b="1">
                <a:solidFill>
                  <a:srgbClr val="FFFF99"/>
                </a:solidFill>
              </a:rPr>
            </a:br>
            <a:r>
              <a:rPr lang="ar-SA" altLang="en-US" sz="2400" b="1">
                <a:solidFill>
                  <a:srgbClr val="FFFF99"/>
                </a:solidFill>
              </a:rPr>
              <a:t>(جبران خليل جبران)</a:t>
            </a:r>
            <a:endParaRPr lang="en-US" altLang="en-US" sz="2400" b="1">
              <a:solidFill>
                <a:srgbClr val="FFFF99"/>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4191000"/>
            <a:ext cx="7772400" cy="1143000"/>
          </a:xfrm>
        </p:spPr>
        <p:txBody>
          <a:bodyPr>
            <a:normAutofit fontScale="90000"/>
          </a:bodyPr>
          <a:lstStyle/>
          <a:p>
            <a:pPr eaLnBrk="1" hangingPunct="1"/>
            <a:r>
              <a:rPr lang="ar-SA" altLang="en-US" sz="3600" b="1" dirty="0">
                <a:solidFill>
                  <a:srgbClr val="CCFF99"/>
                </a:solidFill>
              </a:rPr>
              <a:t>إذا ضحك امرؤ منك تستطيع أن تشفق عليه، ولكن إذا ضحكت عليه فربما لن تستطع أن تصفح عن نفسك.</a:t>
            </a:r>
            <a:br>
              <a:rPr lang="ar-SA" altLang="en-US" sz="2800" b="1" dirty="0">
                <a:solidFill>
                  <a:srgbClr val="CCFF99"/>
                </a:solidFill>
              </a:rPr>
            </a:br>
            <a:r>
              <a:rPr lang="ar-SA" altLang="en-US" sz="2000" b="1" dirty="0">
                <a:solidFill>
                  <a:srgbClr val="CCFF99"/>
                </a:solidFill>
              </a:rPr>
              <a:t>(جبران خليل جبران)</a:t>
            </a:r>
            <a:endParaRPr lang="en-US" altLang="en-US" sz="2000" b="1" dirty="0">
              <a:solidFill>
                <a:srgbClr val="CCFF99"/>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4724400"/>
            <a:ext cx="7772400" cy="1143000"/>
          </a:xfrm>
        </p:spPr>
        <p:txBody>
          <a:bodyPr>
            <a:normAutofit fontScale="90000"/>
          </a:bodyPr>
          <a:lstStyle/>
          <a:p>
            <a:pPr eaLnBrk="1" hangingPunct="1"/>
            <a:r>
              <a:rPr lang="ar-SA" altLang="en-US" sz="3100" b="1" dirty="0">
                <a:solidFill>
                  <a:srgbClr val="CCFF66"/>
                </a:solidFill>
              </a:rPr>
              <a:t>الجمال العظيم يأسرني، ولكن الجمال الأعظم يحرّرني من أسر ذاته.</a:t>
            </a:r>
            <a:br>
              <a:rPr lang="ar-SA" altLang="en-US" sz="2800" b="1" dirty="0">
                <a:solidFill>
                  <a:srgbClr val="CCFF66"/>
                </a:solidFill>
              </a:rPr>
            </a:br>
            <a:r>
              <a:rPr lang="ar-SA" altLang="en-US" sz="2000" b="1" dirty="0">
                <a:solidFill>
                  <a:srgbClr val="CCFF66"/>
                </a:solidFill>
              </a:rPr>
              <a:t>(جبران خليل جبران)</a:t>
            </a:r>
            <a:endParaRPr lang="en-US" altLang="en-US" sz="2000" b="1" dirty="0">
              <a:solidFill>
                <a:srgbClr val="CCFF66"/>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1986DC-2E41-4151-8FD3-8C3EB9FEA38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4623" r="6377" b="-1"/>
          <a:stretch/>
        </p:blipFill>
        <p:spPr>
          <a:xfrm>
            <a:off x="-92745" y="-5798"/>
            <a:ext cx="9236745" cy="6790467"/>
          </a:xfrm>
          <a:prstGeom prst="rect">
            <a:avLst/>
          </a:prstGeom>
        </p:spPr>
      </p:pic>
      <p:sp>
        <p:nvSpPr>
          <p:cNvPr id="4" name="TextBox 3">
            <a:extLst>
              <a:ext uri="{FF2B5EF4-FFF2-40B4-BE49-F238E27FC236}">
                <a16:creationId xmlns:a16="http://schemas.microsoft.com/office/drawing/2014/main" id="{E4569EB6-C948-473D-B59B-FA4CA55BC93D}"/>
              </a:ext>
            </a:extLst>
          </p:cNvPr>
          <p:cNvSpPr txBox="1"/>
          <p:nvPr/>
        </p:nvSpPr>
        <p:spPr>
          <a:xfrm>
            <a:off x="6986038" y="6657945"/>
            <a:ext cx="2157962" cy="200055"/>
          </a:xfrm>
          <a:prstGeom prst="rect">
            <a:avLst/>
          </a:prstGeom>
          <a:solidFill>
            <a:srgbClr val="000000"/>
          </a:solidFill>
        </p:spPr>
        <p:txBody>
          <a:bodyPr wrap="none" rtlCol="0">
            <a:spAutoFit/>
          </a:bodyPr>
          <a:lstStyle/>
          <a:p>
            <a:pPr algn="r">
              <a:spcAft>
                <a:spcPts val="600"/>
              </a:spcAft>
            </a:pPr>
            <a:r>
              <a:rPr lang="en-US" sz="700">
                <a:solidFill>
                  <a:srgbClr val="FFFFFF"/>
                </a:solidFill>
                <a:latin typeface="+mn-lt"/>
                <a:hlinkClick r:id="rId4" tooltip="https://www.tourismtattler.com/articles/environment/african-acacia-thorn-trees-reclassified/77671">
                  <a:extLst>
                    <a:ext uri="{A12FA001-AC4F-418D-AE19-62706E023703}">
                      <ahyp:hlinkClr xmlns:ahyp="http://schemas.microsoft.com/office/drawing/2018/hyperlinkcolor" val="tx"/>
                    </a:ext>
                  </a:extLst>
                </a:hlinkClick>
              </a:rPr>
              <a:t>This Photo</a:t>
            </a:r>
            <a:r>
              <a:rPr lang="en-US" sz="700">
                <a:solidFill>
                  <a:srgbClr val="FFFFFF"/>
                </a:solidFill>
                <a:latin typeface="+mn-lt"/>
              </a:rPr>
              <a:t> by Unknown Author is licensed under </a:t>
            </a:r>
            <a:r>
              <a:rPr lang="en-US" sz="700">
                <a:solidFill>
                  <a:srgbClr val="FFFFFF"/>
                </a:solidFill>
                <a:latin typeface="+mn-lt"/>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latin typeface="+mn-lt"/>
            </a:endParaRPr>
          </a:p>
        </p:txBody>
      </p:sp>
      <p:sp>
        <p:nvSpPr>
          <p:cNvPr id="10" name="Title 9">
            <a:extLst>
              <a:ext uri="{FF2B5EF4-FFF2-40B4-BE49-F238E27FC236}">
                <a16:creationId xmlns:a16="http://schemas.microsoft.com/office/drawing/2014/main" id="{B7A2FED7-AB3E-4A4C-9B21-F8CE8992D4FD}"/>
              </a:ext>
            </a:extLst>
          </p:cNvPr>
          <p:cNvSpPr>
            <a:spLocks noGrp="1"/>
          </p:cNvSpPr>
          <p:nvPr>
            <p:ph type="title"/>
          </p:nvPr>
        </p:nvSpPr>
        <p:spPr>
          <a:xfrm>
            <a:off x="401439" y="330890"/>
            <a:ext cx="7797800" cy="1152525"/>
          </a:xfrm>
        </p:spPr>
        <p:txBody>
          <a:bodyPr/>
          <a:lstStyle/>
          <a:p>
            <a:pPr algn="ctr"/>
            <a:r>
              <a:rPr lang="ar-LB" dirty="0"/>
              <a:t>جبران خليل جبران</a:t>
            </a:r>
            <a:endParaRPr lang="en-US" dirty="0"/>
          </a:p>
        </p:txBody>
      </p:sp>
      <p:sp>
        <p:nvSpPr>
          <p:cNvPr id="6" name="Content Placeholder 5">
            <a:extLst>
              <a:ext uri="{FF2B5EF4-FFF2-40B4-BE49-F238E27FC236}">
                <a16:creationId xmlns:a16="http://schemas.microsoft.com/office/drawing/2014/main" id="{56A70C58-13B6-4F26-BE4B-E0EDC90DBBD2}"/>
              </a:ext>
            </a:extLst>
          </p:cNvPr>
          <p:cNvSpPr>
            <a:spLocks noGrp="1"/>
          </p:cNvSpPr>
          <p:nvPr>
            <p:ph sz="quarter" idx="13"/>
          </p:nvPr>
        </p:nvSpPr>
        <p:spPr>
          <a:xfrm>
            <a:off x="860149" y="3429000"/>
            <a:ext cx="8033301" cy="1703733"/>
          </a:xfrm>
        </p:spPr>
        <p:txBody>
          <a:bodyPr>
            <a:normAutofit fontScale="25000" lnSpcReduction="20000"/>
          </a:bodyPr>
          <a:lstStyle/>
          <a:p>
            <a:pPr algn="r"/>
            <a:endParaRPr lang="ar-LB" sz="2400" dirty="0"/>
          </a:p>
          <a:p>
            <a:pPr algn="r"/>
            <a:endParaRPr lang="ar-LB" sz="2400" dirty="0"/>
          </a:p>
          <a:p>
            <a:pPr algn="r"/>
            <a:endParaRPr lang="ar-LB" sz="2400" dirty="0"/>
          </a:p>
          <a:p>
            <a:pPr algn="r"/>
            <a:r>
              <a:rPr lang="ar-LB" sz="19200" dirty="0"/>
              <a:t>صديق الإنسان</a:t>
            </a:r>
          </a:p>
          <a:p>
            <a:pPr algn="r"/>
            <a:r>
              <a:rPr lang="ar-LB" sz="12800" dirty="0"/>
              <a:t>                                           وفيلسوف الكلمة</a:t>
            </a:r>
          </a:p>
          <a:p>
            <a:pPr algn="r"/>
            <a:endParaRPr lang="ar-LB" dirty="0"/>
          </a:p>
          <a:p>
            <a:pPr algn="r"/>
            <a:endParaRPr lang="ar-LB" dirty="0"/>
          </a:p>
          <a:p>
            <a:pPr algn="r"/>
            <a:endParaRPr lang="ar-LB" dirty="0"/>
          </a:p>
        </p:txBody>
      </p:sp>
    </p:spTree>
    <p:extLst>
      <p:ext uri="{BB962C8B-B14F-4D97-AF65-F5344CB8AC3E}">
        <p14:creationId xmlns:p14="http://schemas.microsoft.com/office/powerpoint/2010/main" val="36083820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additive="base">
                                        <p:cTn id="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anim calcmode="lin" valueType="num">
                                      <p:cBhvr additive="base">
                                        <p:cTn id="1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116</TotalTime>
  <Words>519</Words>
  <Application>Microsoft Office PowerPoint</Application>
  <PresentationFormat>On-screen Show (4:3)</PresentationFormat>
  <Paragraphs>62</Paragraphs>
  <Slides>20</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 Black</vt:lpstr>
      <vt:lpstr>Century Gothic</vt:lpstr>
      <vt:lpstr>Times New Roman</vt:lpstr>
      <vt:lpstr>Wingdings 3</vt:lpstr>
      <vt:lpstr>Ion</vt:lpstr>
      <vt:lpstr>جبران خليل جبران</vt:lpstr>
      <vt:lpstr>من هو جبران خليل جبران؟ </vt:lpstr>
      <vt:lpstr>PowerPoint Presentation</vt:lpstr>
      <vt:lpstr>PowerPoint Presentation</vt:lpstr>
      <vt:lpstr>توفي في نيويورك في 10 نيسان 1931 وهو في الـ 48 من عمره. وكانت أمنيته أن يُدفن في لبنان، وقد تحققت له ذلك في 1932. دُفن جبران في صومعته القديمة في لبنان، فيما عُرف لاحقًا باسم متحف جبران. </vt:lpstr>
      <vt:lpstr>PowerPoint Presentation</vt:lpstr>
      <vt:lpstr>PowerPoint Presentation</vt:lpstr>
      <vt:lpstr>من أبرز رسوماته</vt:lpstr>
      <vt:lpstr>PowerPoint Presentation</vt:lpstr>
      <vt:lpstr>PowerPoint Presentation</vt:lpstr>
      <vt:lpstr>متحف جبران خليل جبران</vt:lpstr>
      <vt:lpstr>من أروع ما قال                                  جبران خليل جبران</vt:lpstr>
      <vt:lpstr>ليست حقيقة الانسان بما يظهره لك، بل بما لا يستطيع أن يظهره. لذلك إذا أردت أن تعرفه، فلا تصغ إلى ما يقوله، بل إلى ما لا يقوله. (جبران خليل جبران)</vt:lpstr>
      <vt:lpstr>وإذا صمت صديقك ولم يتكلم، فلا ينقطع قلبك عن الإصغاء الى صوت قلبه. لأنّ الصداقة لا تحتاج الى الألفاظ والعبارات في إنماء جميع الأفكار والرغبات والتمنيات التي يشترك الأصدقاء  بفرح عظيم في قطف ثمارها اليانعات. (جبران خليل جبران)</vt:lpstr>
      <vt:lpstr>إنّ المحبة متى اتسعت صعب التعبير عنها بالكلام، والذاكرة إذا كثرت أحمالها سارت تفتش عن الأعماق الصامتة. (جبران خليل جبران)</vt:lpstr>
      <vt:lpstr>أنت حرّ أمام شمس النهار وأنت حرّ أمام قمر الليل وكواكبه وأنت حرّ حيث لا شمس ولا قمر ولا كواكب  بل أنت حرّ عندما تغمض عينيك عن الكيان بكلّيته ولكن أنت عبد لمن تحبّ لأنك تحبّ وأنت عبد لمن يحبّك لأنه يحبّك. (جبران خليل جبران)</vt:lpstr>
      <vt:lpstr>إنّك لاترى سوى ظلّك وأنت تدير ظهرك للشمس (جبران خليل جبران)</vt:lpstr>
      <vt:lpstr>إذا ضحك امرؤ منك تستطيع أن تشفق عليه، ولكن إذا ضحكت عليه فربما لن تستطع أن تصفح عن نفسك. (جبران خليل جبران)</vt:lpstr>
      <vt:lpstr>الجمال العظيم يأسرني، ولكن الجمال الأعظم يحرّرني من أسر ذاته. (جبران خليل جبران)</vt:lpstr>
      <vt:lpstr>جبران خليل جبران</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جبران خليل جبران</dc:title>
  <dc:creator>Elie Baho</dc:creator>
  <cp:lastModifiedBy>Elie Baho</cp:lastModifiedBy>
  <cp:revision>13</cp:revision>
  <dcterms:created xsi:type="dcterms:W3CDTF">2020-12-13T05:02:12Z</dcterms:created>
  <dcterms:modified xsi:type="dcterms:W3CDTF">2020-12-13T19:51:37Z</dcterms:modified>
</cp:coreProperties>
</file>