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77" r:id="rId4"/>
    <p:sldId id="280" r:id="rId5"/>
    <p:sldId id="278" r:id="rId6"/>
    <p:sldId id="279" r:id="rId7"/>
    <p:sldId id="281" r:id="rId8"/>
    <p:sldId id="293" r:id="rId9"/>
    <p:sldId id="292" r:id="rId10"/>
    <p:sldId id="284" r:id="rId11"/>
    <p:sldId id="282" r:id="rId12"/>
    <p:sldId id="285" r:id="rId13"/>
    <p:sldId id="261" r:id="rId14"/>
    <p:sldId id="286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72" y="48"/>
      </p:cViewPr>
      <p:guideLst>
        <p:guide orient="horz" pos="20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FC2E-374F-48D3-BD62-5934BFD05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D6FA4F-F974-42C1-8B4D-F27ED2C22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38598-B503-453F-A2BE-96F6BA09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09032-8565-4829-B966-676E6A602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6D288-7D0D-4A80-B399-F8D286C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42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BF62-F708-4D76-A415-301D961A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F9342-EE9B-46C5-A3CB-A7902531B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DA4D0-F812-49F4-913B-CB384CE48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894EE-FFD1-4BB7-9524-0BFCC246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1DC7F-437F-403E-BD4B-0320E525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11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392F-310D-4683-9CA8-A8DB0CF3C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01DCC-E456-4B3C-BEBD-77FF1A5FC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DCB30-F581-4666-A183-1F2F6FCBE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FAE0-B62D-4AD3-B789-4EDED4306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306E2-4F25-4969-9653-D9893CFA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1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7D876-D6F8-47E3-857B-8B72D4AC4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A61D2-DF59-47E5-9746-4F74A7A67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02C577-ACCC-4CB9-A2AC-C5127A279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BD5B0-64FB-4A0B-A9E1-87D313292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0FDA2-6035-48D8-B3F6-CE36BA74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89F1D-B7C9-4DC1-BB59-AE13344E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60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B6AD-EB76-4FAF-8CD2-57350BF1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06EB6-631A-4EA5-B70F-F320084DE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60A18-9FF0-4B4F-822D-5B592637D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45FBD2-2B1F-4F67-9D82-FB4F05793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3B6FBD-1B7A-4649-9743-E71E06E0E5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81693-1A38-4EB9-A01B-4CD9E96D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E58F60-E765-4657-8F28-5217A78B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89A939-66A9-4B98-B3E2-169A7479E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88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BAD0-B658-4839-A4B1-7B79D7A0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8CFD85-C72F-4786-91E2-F5CDE8FA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DB18AA-C290-4E75-9F1B-78320E3C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D1C0BE-BF17-444A-9AF6-9015A94E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097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F7FF3B-9A16-4492-AED6-3BC384A4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6D9813-02C6-4BE1-8B1D-C1AF61236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E4BDD-5B66-4724-8C6E-FABE607D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64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44DB6-18A7-48C7-933F-87FC339D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06C22-C8BE-4650-9FD5-B6C6F54DE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66793-B8DB-43E0-B0C9-31F86A952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4985C0-C372-40E4-A423-191718D3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91E66-5CE3-44EE-942B-B9CA4080B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8582E-8AA8-4DD8-937C-817565FF9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112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DDD1-0096-49FA-ABB1-D2B747B0F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D7236D-1E42-4052-90A5-55B3E8F37F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801B0-4C7E-4F1F-A611-B640F5C6A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8F99E-55B9-47CA-8E02-768029113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38F17-AD5F-43A5-895F-ADCDCCB47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3AFC6-6FD4-4EAD-A4ED-C26F62D73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36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D2C5-5BA2-4A16-A3BB-CED17D056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84D855-276B-401C-8202-85B0C3592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0CE8E-0FC6-4C72-84C1-FB8031009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53E52-EBA1-4E31-A910-8ED7EF4D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6EEFA-5CF2-41E7-901E-CFF5E3FF5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6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8C4F7F-C83C-4F1B-8E42-B2AC7DB8B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9BC30-2E55-469D-92CC-7C10852DC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356C2-8F02-4DCF-829E-72598314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FEA45-4E87-462C-9E5D-D216360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4E3D3-6095-49BF-8EF0-29AAE224D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762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24BB8-3760-4011-BDC6-5CA108889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5DC1F-AB08-434F-9897-D052FD74D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256F2-2CA9-42D1-AAF5-989BE9F9E2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B424B-A55B-4E93-9DE0-0C9381CA22B2}" type="datetimeFigureOut">
              <a:rPr lang="fr-FR" smtClean="0"/>
              <a:t>13/12/2020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6308F-4AA0-4C95-A57A-66CAD3D1B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08308-A4D5-4AA8-9D82-78F459210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E93DC-317F-4814-A91B-7C067B70C3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77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5.jpg"/><Relationship Id="rId5" Type="http://schemas.openxmlformats.org/officeDocument/2006/relationships/image" Target="../media/image20.jpeg"/><Relationship Id="rId10" Type="http://schemas.openxmlformats.org/officeDocument/2006/relationships/image" Target="../media/image24.jpeg"/><Relationship Id="rId4" Type="http://schemas.microsoft.com/office/2007/relationships/hdphoto" Target="../media/hdphoto1.wdp"/><Relationship Id="rId9" Type="http://schemas.openxmlformats.org/officeDocument/2006/relationships/hyperlink" Target="https://www.google.com/search?sa=X&amp;rlz=1C1PRFI_enLB724LB724&amp;sxsrf=ALeKk01N8RxwMoWxHemu_UNWyc7VE1E5VA:1607023286686&amp;q=The+First+Century+after+Beatrice&amp;stick=H4sIAAAAAAAAAONgFuLUz9U3MDSvqjRV4gIxsywLs-MLtaSyk630k_Lzs_UTS0sy8ousQOxihfy8nMpHjOcZuQVe_rgnLHWUcdKak9cY9zFy4VEvpMbF5ppXkllSKSTDxSuFsFCDQYqbC8n-EqOMXZemnWNLEpxQ9v-__-0wBykjwYh1B-1PvHxvryXExe5Z7JOfnJgjqHmWvYHxP1BMmIsjJLEiPy8_t1KQAQw-2CspchpulG-4CZQXDDj1336lgreDBIsCgwaDYU8TI8P1ZBMHLYamfSsOsbFwMAowWDFpMPEsYlUIyUhVcMssKi5RcE7NKyktqlRITCtJLVJwSk0sKcpMTgUAEKISxisBAAA&amp;npsic=-660&amp;ved=2ahUKEwjH-ZehxLLtAhW_UBUIHdt2C1cQ-BYwKHoECAcQVw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8.png"/><Relationship Id="rId7" Type="http://schemas.openxmlformats.org/officeDocument/2006/relationships/image" Target="../media/image2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microsoft.com/office/2007/relationships/hdphoto" Target="../media/hdphoto1.wdp"/><Relationship Id="rId9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microsoft.com/office/2007/relationships/hdphoto" Target="../media/hdphoto2.wdp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419577-8F16-42A3-98D6-40BAD8314DE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" y="-23846"/>
            <a:ext cx="1212549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pc\Desktop\amin maalouf picture – Recherche Google_files\images(10)">
            <a:extLst>
              <a:ext uri="{FF2B5EF4-FFF2-40B4-BE49-F238E27FC236}">
                <a16:creationId xmlns:a16="http://schemas.microsoft.com/office/drawing/2014/main" id="{F85B0F6C-187F-45AD-A50B-B24FAE568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23873" y="0"/>
            <a:ext cx="3048000" cy="394329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385FE4-C051-47F7-8953-9C12F73D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9556" y="4012770"/>
            <a:ext cx="3272444" cy="2913576"/>
          </a:xfrm>
          <a:prstGeom prst="rect">
            <a:avLst/>
          </a:prstGeom>
        </p:spPr>
      </p:pic>
      <p:pic>
        <p:nvPicPr>
          <p:cNvPr id="6" name="Picture 5" descr="C:\Users\pc\Desktop\amin maalouf picture – Recherche Google_files\images(2)">
            <a:extLst>
              <a:ext uri="{FF2B5EF4-FFF2-40B4-BE49-F238E27FC236}">
                <a16:creationId xmlns:a16="http://schemas.microsoft.com/office/drawing/2014/main" id="{E7D39991-64AE-46C8-9D40-2DC03B57D35E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7380" y="1629251"/>
            <a:ext cx="3429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pc\Desktop\amin maalouf picture – Recherche Google_files\images(3)">
            <a:extLst>
              <a:ext uri="{FF2B5EF4-FFF2-40B4-BE49-F238E27FC236}">
                <a16:creationId xmlns:a16="http://schemas.microsoft.com/office/drawing/2014/main" id="{8120BB80-D12B-45CB-877C-BD76F35B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332" y="3870041"/>
            <a:ext cx="2209800" cy="2953651"/>
          </a:xfrm>
          <a:prstGeom prst="rect">
            <a:avLst/>
          </a:prstGeom>
          <a:noFill/>
        </p:spPr>
      </p:pic>
      <p:pic>
        <p:nvPicPr>
          <p:cNvPr id="8" name="Content Placeholder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DDA071A-439B-44EB-B30A-2EBE8AFD9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705" y="2731582"/>
            <a:ext cx="5147410" cy="50614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8" descr="C:\Users\pc\Desktop\amin maalouf picture – Recherche Google_files\images(8)">
            <a:extLst>
              <a:ext uri="{FF2B5EF4-FFF2-40B4-BE49-F238E27FC236}">
                <a16:creationId xmlns:a16="http://schemas.microsoft.com/office/drawing/2014/main" id="{593C445E-5DAA-4519-A08B-521E04ABF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3265" y="-69472"/>
            <a:ext cx="1700608" cy="1905000"/>
          </a:xfrm>
          <a:prstGeom prst="rect">
            <a:avLst/>
          </a:prstGeom>
          <a:noFill/>
        </p:spPr>
      </p:pic>
      <p:pic>
        <p:nvPicPr>
          <p:cNvPr id="12" name="Picture 9" descr="C:\Users\pc\Desktop\amin maalouf picture – Recherche Google_files\images(11)">
            <a:extLst>
              <a:ext uri="{FF2B5EF4-FFF2-40B4-BE49-F238E27FC236}">
                <a16:creationId xmlns:a16="http://schemas.microsoft.com/office/drawing/2014/main" id="{8AE5A125-C52E-479C-8C5E-568B4DCDD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75788" y="0"/>
            <a:ext cx="1971675" cy="1615683"/>
          </a:xfrm>
          <a:prstGeom prst="rect">
            <a:avLst/>
          </a:prstGeom>
          <a:noFill/>
        </p:spPr>
      </p:pic>
      <p:pic>
        <p:nvPicPr>
          <p:cNvPr id="13" name="Picture 3" descr="C:\Users\pc\Desktop\amin maalouf picture – Recherche Google_files\images(7)">
            <a:extLst>
              <a:ext uri="{FF2B5EF4-FFF2-40B4-BE49-F238E27FC236}">
                <a16:creationId xmlns:a16="http://schemas.microsoft.com/office/drawing/2014/main" id="{54772146-B151-49D1-BF2C-F741A4ADF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767628" y="4769912"/>
            <a:ext cx="3109425" cy="2133600"/>
          </a:xfrm>
          <a:prstGeom prst="rect">
            <a:avLst/>
          </a:prstGeom>
          <a:noFill/>
        </p:spPr>
      </p:pic>
      <p:pic>
        <p:nvPicPr>
          <p:cNvPr id="14" name="Picture 7" descr="C:\Users\pc\Desktop\amin maalouf picture – Recherche Google_files\images(5)">
            <a:extLst>
              <a:ext uri="{FF2B5EF4-FFF2-40B4-BE49-F238E27FC236}">
                <a16:creationId xmlns:a16="http://schemas.microsoft.com/office/drawing/2014/main" id="{A0AFAF4B-98EB-4395-8548-75609A23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25945" y="2786496"/>
            <a:ext cx="2964886" cy="2266950"/>
          </a:xfrm>
          <a:prstGeom prst="rect">
            <a:avLst/>
          </a:prstGeom>
          <a:noFill/>
        </p:spPr>
      </p:pic>
      <p:pic>
        <p:nvPicPr>
          <p:cNvPr id="15" name="Picture 10" descr="C:\Users\pc\Desktop\amin maalouf picture – Recherche Google_files\images(9)">
            <a:extLst>
              <a:ext uri="{FF2B5EF4-FFF2-40B4-BE49-F238E27FC236}">
                <a16:creationId xmlns:a16="http://schemas.microsoft.com/office/drawing/2014/main" id="{49F87B1F-BF52-4428-98EF-87767EAFF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73990" y="4707827"/>
            <a:ext cx="2752725" cy="2218519"/>
          </a:xfrm>
          <a:prstGeom prst="rect">
            <a:avLst/>
          </a:prstGeom>
          <a:noFill/>
        </p:spPr>
      </p:pic>
      <p:pic>
        <p:nvPicPr>
          <p:cNvPr id="16" name="Picture 4" descr="C:\Users\pc\Desktop\amin maalouf picture – Recherche Google_files\images(12)">
            <a:extLst>
              <a:ext uri="{FF2B5EF4-FFF2-40B4-BE49-F238E27FC236}">
                <a16:creationId xmlns:a16="http://schemas.microsoft.com/office/drawing/2014/main" id="{7F817A29-E539-4AB8-A265-EA14C55F6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737798" y="4946073"/>
            <a:ext cx="2133600" cy="2456523"/>
          </a:xfrm>
          <a:prstGeom prst="rect">
            <a:avLst/>
          </a:prstGeom>
          <a:noFill/>
        </p:spPr>
      </p:pic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E3F1159F-8317-4C22-A78D-58CBCC0E9D0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787" y="-273380"/>
            <a:ext cx="2266950" cy="2695575"/>
          </a:xfrm>
          <a:prstGeom prst="rect">
            <a:avLst/>
          </a:prstGeom>
        </p:spPr>
      </p:pic>
      <p:pic>
        <p:nvPicPr>
          <p:cNvPr id="20" name="Content Placeholder 8">
            <a:extLst>
              <a:ext uri="{FF2B5EF4-FFF2-40B4-BE49-F238E27FC236}">
                <a16:creationId xmlns:a16="http://schemas.microsoft.com/office/drawing/2014/main" id="{87B70D49-9DBA-44B6-94B7-DE449698F0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2" y="-56045"/>
            <a:ext cx="3151328" cy="2810342"/>
          </a:xfrm>
          <a:prstGeom prst="rect">
            <a:avLst/>
          </a:prstGeom>
        </p:spPr>
      </p:pic>
      <p:pic>
        <p:nvPicPr>
          <p:cNvPr id="21" name="Content Placeholder 4" descr="A person sitting in a chair&#10;&#10;Description automatically generated">
            <a:extLst>
              <a:ext uri="{FF2B5EF4-FFF2-40B4-BE49-F238E27FC236}">
                <a16:creationId xmlns:a16="http://schemas.microsoft.com/office/drawing/2014/main" id="{6F0FAAF8-5F6E-4DD7-BAFE-666FB9D1C9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778" y="1684117"/>
            <a:ext cx="3684186" cy="227804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6" descr="C:\Users\pc\Desktop\amin maalouf picture – Recherche Google_files\images(17)">
            <a:extLst>
              <a:ext uri="{FF2B5EF4-FFF2-40B4-BE49-F238E27FC236}">
                <a16:creationId xmlns:a16="http://schemas.microsoft.com/office/drawing/2014/main" id="{014DDE49-1567-48E4-AF18-E6988C76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523342" y="2044671"/>
            <a:ext cx="1841551" cy="160020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94762A-EEDF-4DF9-ACA8-DF17597C29BB}"/>
              </a:ext>
            </a:extLst>
          </p:cNvPr>
          <p:cNvSpPr txBox="1"/>
          <p:nvPr/>
        </p:nvSpPr>
        <p:spPr>
          <a:xfrm>
            <a:off x="3256869" y="2630060"/>
            <a:ext cx="4375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LB" sz="8000" b="1" i="1" dirty="0">
                <a:solidFill>
                  <a:schemeClr val="accent1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أمين معلوف</a:t>
            </a:r>
            <a:endParaRPr lang="fr-FR" sz="8000" b="1" i="1" dirty="0">
              <a:solidFill>
                <a:schemeClr val="accent1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492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4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8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000"/>
                            </p:stCondLst>
                            <p:childTnLst>
                              <p:par>
                                <p:cTn id="72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500"/>
                            </p:stCondLst>
                            <p:childTnLst>
                              <p:par>
                                <p:cTn id="83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8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617298-FDFF-47DE-939F-65D926750AD6}"/>
              </a:ext>
            </a:extLst>
          </p:cNvPr>
          <p:cNvSpPr txBox="1"/>
          <p:nvPr/>
        </p:nvSpPr>
        <p:spPr>
          <a:xfrm>
            <a:off x="3090585" y="231775"/>
            <a:ext cx="5632315" cy="830997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حياة أمين معلوف ومسيرته</a:t>
            </a:r>
            <a:endParaRPr lang="fr-FR" sz="48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B29BF77-CE16-4AFE-8694-7D782F1E0549}"/>
              </a:ext>
            </a:extLst>
          </p:cNvPr>
          <p:cNvSpPr txBox="1">
            <a:spLocks/>
          </p:cNvSpPr>
          <p:nvPr/>
        </p:nvSpPr>
        <p:spPr>
          <a:xfrm>
            <a:off x="300037" y="1238250"/>
            <a:ext cx="11591925" cy="5387975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ولد أمين معلوف في بيروت في 25 شباط 1949، وهو في التّرتيب الثّاني من أربعة أطفال.</a:t>
            </a:r>
          </a:p>
          <a:p>
            <a:pPr lvl="1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تنتمي أسرة والديه إلى قرية جبليّة لبنانيّة تدعى عين القبو.</a:t>
            </a:r>
          </a:p>
          <a:p>
            <a:pPr lvl="1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تزوّج والداه في القاهرة في العام 1945، حيث وُلدت أديل الغصين، والدته.</a:t>
            </a:r>
          </a:p>
          <a:p>
            <a:pPr lvl="1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والد أمين، رشدي، من طائفة الرّوم الملكيّين الكاثوليك.</a:t>
            </a:r>
          </a:p>
          <a:p>
            <a:pPr lvl="1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توفي والد أمين بفعل صوت انفجار قريب في بدايات الحرب الأهليّة اللّبنانيّة، وكان أمين قد درس علم الاجتماع في جامعة القديس يوسف "الفرانكوفونيّة" في بيروت.</a:t>
            </a:r>
          </a:p>
          <a:p>
            <a:pPr lvl="1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معلوف متزوّج من أندريه معلوف وله ثلاثة أولاد.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8FEE83AD-F48E-4D1F-A9F7-F735E90FEF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" y="2184400"/>
            <a:ext cx="1745585" cy="2075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6A52B5-DE35-4CDC-9E6F-FF6123C9C739}"/>
              </a:ext>
            </a:extLst>
          </p:cNvPr>
          <p:cNvSpPr txBox="1"/>
          <p:nvPr/>
        </p:nvSpPr>
        <p:spPr>
          <a:xfrm>
            <a:off x="57546" y="1238250"/>
            <a:ext cx="484982" cy="5355312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23F08A-D284-468B-86E3-906BAB6C970E}"/>
              </a:ext>
            </a:extLst>
          </p:cNvPr>
          <p:cNvSpPr txBox="1"/>
          <p:nvPr/>
        </p:nvSpPr>
        <p:spPr>
          <a:xfrm>
            <a:off x="11592559" y="1238250"/>
            <a:ext cx="484982" cy="5355312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</p:txBody>
      </p:sp>
    </p:spTree>
    <p:extLst>
      <p:ext uri="{BB962C8B-B14F-4D97-AF65-F5344CB8AC3E}">
        <p14:creationId xmlns:p14="http://schemas.microsoft.com/office/powerpoint/2010/main" val="4122789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ractur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35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9FD6FC-0A03-45BE-838A-BB3ACF0A476B}"/>
              </a:ext>
            </a:extLst>
          </p:cNvPr>
          <p:cNvSpPr txBox="1"/>
          <p:nvPr/>
        </p:nvSpPr>
        <p:spPr>
          <a:xfrm>
            <a:off x="1351127" y="978192"/>
            <a:ext cx="8980227" cy="560803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C4AAD9-42F4-4BCB-B74B-66B2FD3CC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700" y="1844523"/>
            <a:ext cx="10120314" cy="3754883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v"/>
            </a:pPr>
            <a:r>
              <a:rPr lang="ar-LB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أمين معلوف </a:t>
            </a:r>
            <a:r>
              <a:rPr lang="ar-SA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أديب وصحافي</a:t>
            </a:r>
            <a:r>
              <a:rPr lang="ar-LB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لبناني</a:t>
            </a:r>
            <a:r>
              <a:rPr lang="ar-LB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، </a:t>
            </a:r>
            <a:r>
              <a:rPr lang="ar-SA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يقيم حاليًا في فرنسا</a:t>
            </a:r>
            <a:r>
              <a:rPr lang="ar-LB" sz="3200" b="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.</a:t>
            </a:r>
            <a:endParaRPr lang="ar-SA" sz="3200" dirty="0">
              <a:solidFill>
                <a:schemeClr val="bg1">
                  <a:lumMod val="10000"/>
                </a:schemeClr>
              </a:solidFill>
              <a:latin typeface=".SFUIText"/>
            </a:endParaRPr>
          </a:p>
          <a:p>
            <a:pPr algn="r" rtl="1">
              <a:buFont typeface="Wingdings" panose="05000000000000000000" pitchFamily="2" charset="2"/>
              <a:buChar char="v"/>
            </a:pP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عمل معلوف بعد تخر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جه، في تحرير جريدة الن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هار، وفي الملحق الاقتصادي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للجريدة، كذلك في الأحداث الس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ياسي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ة الد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ولي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ة . </a:t>
            </a:r>
            <a:endParaRPr lang="ar-LB" sz="3200" dirty="0">
              <a:solidFill>
                <a:schemeClr val="bg1">
                  <a:lumMod val="10000"/>
                </a:schemeClr>
              </a:solidFill>
              <a:latin typeface=".SFUIText"/>
            </a:endParaRPr>
          </a:p>
          <a:p>
            <a:pPr algn="r" rtl="1">
              <a:buFont typeface="Wingdings" panose="05000000000000000000" pitchFamily="2" charset="2"/>
              <a:buChar char="v"/>
            </a:pP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في فرنسا عمل في مجلة إيكونوميا الاقتصادي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ة، واستمر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في عمله الص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حافي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فرأس تحرير مجلة "إفريقيا الفتاة" و كذلك استمر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في العمل مع جريدة الن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هار الل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بناني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ة، وفي ربيبتها المسم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اة "الن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هار العربي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والد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ولي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“أصبح معلوف عضو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ً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ا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في الأكاديمي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ة الفرنسي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ّ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ة في 2011 بعد انتخابه من قبل أعضائها</a:t>
            </a:r>
            <a:r>
              <a:rPr lang="ar-LB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.</a:t>
            </a:r>
            <a:r>
              <a:rPr lang="ar-SA" sz="3200" dirty="0">
                <a:solidFill>
                  <a:schemeClr val="bg1">
                    <a:lumMod val="10000"/>
                  </a:schemeClr>
                </a:solidFill>
                <a:latin typeface=".SFUIText"/>
              </a:rPr>
              <a:t>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2401F-D57A-4317-8909-89A352721CF6}"/>
              </a:ext>
            </a:extLst>
          </p:cNvPr>
          <p:cNvSpPr txBox="1"/>
          <p:nvPr/>
        </p:nvSpPr>
        <p:spPr>
          <a:xfrm>
            <a:off x="10884014" y="1844522"/>
            <a:ext cx="484982" cy="3693319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A51F9E-747B-4854-9748-39EDCB01290D}"/>
              </a:ext>
            </a:extLst>
          </p:cNvPr>
          <p:cNvSpPr txBox="1"/>
          <p:nvPr/>
        </p:nvSpPr>
        <p:spPr>
          <a:xfrm>
            <a:off x="338022" y="1844523"/>
            <a:ext cx="484982" cy="3693319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A8C5E-7B0A-4C0B-9BA3-11DBE7F4413F}"/>
              </a:ext>
            </a:extLst>
          </p:cNvPr>
          <p:cNvSpPr txBox="1"/>
          <p:nvPr/>
        </p:nvSpPr>
        <p:spPr>
          <a:xfrm>
            <a:off x="1503527" y="5879808"/>
            <a:ext cx="8980227" cy="560803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330FED-FEFF-46EE-A846-F07DD74109F4}"/>
              </a:ext>
            </a:extLst>
          </p:cNvPr>
          <p:cNvSpPr txBox="1"/>
          <p:nvPr/>
        </p:nvSpPr>
        <p:spPr>
          <a:xfrm>
            <a:off x="4628119" y="130105"/>
            <a:ext cx="2935762" cy="707886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40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مسيرته المهنيّة</a:t>
            </a:r>
            <a:endParaRPr lang="fr-FR" sz="40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6895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5000">
        <p15:prstTrans prst="origami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80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9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4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1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95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BAE5E-989C-4328-B8F5-739946E829FC}"/>
              </a:ext>
            </a:extLst>
          </p:cNvPr>
          <p:cNvSpPr txBox="1"/>
          <p:nvPr/>
        </p:nvSpPr>
        <p:spPr>
          <a:xfrm>
            <a:off x="1167347" y="5129585"/>
            <a:ext cx="9614384" cy="156966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  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أعماله الأدبي</a:t>
            </a:r>
            <a:r>
              <a:rPr lang="ar-LB" sz="3200" dirty="0">
                <a:solidFill>
                  <a:srgbClr val="22222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ة مكتوبة 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بالل</a:t>
            </a:r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غة الفرنسي</a:t>
            </a:r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ة وتم</a:t>
            </a:r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ت ترجمتها إلى أكثر من 40 لغة. وتشمل تلك الأعمال أكثر من 10 روايات والعديد من المقالات العام</a:t>
            </a:r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ة والأدبي</a:t>
            </a:r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ة بالإضافة إلى 4 مؤلفات أوبرالي</a:t>
            </a:r>
            <a:r>
              <a:rPr lang="ar-LB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2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ة.</a:t>
            </a:r>
            <a:endParaRPr lang="en-US" sz="32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55AB566-B9B2-4642-8F80-B2ADF378D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241" y="1394962"/>
            <a:ext cx="9345979" cy="128089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/>
            <a:r>
              <a:rPr lang="ar-LB" b="0" i="0" dirty="0">
                <a:solidFill>
                  <a:srgbClr val="222222"/>
                </a:solidFill>
                <a:effectLst/>
                <a:latin typeface="Noto Naskh Arabic UI"/>
              </a:rPr>
              <a:t>   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غالبًا </a:t>
            </a:r>
            <a:r>
              <a:rPr lang="ar-SA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رواياته تتحد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ث عن الحرب والل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جوء والهجرة وغيرها من الص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راعات ال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تي تعر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SA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ض لها أمين شخص</a:t>
            </a:r>
            <a:r>
              <a:rPr lang="ar-LB" sz="3600" b="0" i="0" dirty="0">
                <a:solidFill>
                  <a:srgbClr val="222222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يًّا</a:t>
            </a:r>
            <a:r>
              <a:rPr lang="ar-LB" b="0" i="0" dirty="0">
                <a:solidFill>
                  <a:srgbClr val="222222"/>
                </a:solidFill>
                <a:effectLst/>
                <a:latin typeface="Noto Naskh Arabic UI"/>
              </a:rPr>
              <a:t>.</a:t>
            </a:r>
            <a:endParaRPr lang="fr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7D7A0-E217-40C4-9619-B5C06045297A}"/>
              </a:ext>
            </a:extLst>
          </p:cNvPr>
          <p:cNvSpPr txBox="1"/>
          <p:nvPr/>
        </p:nvSpPr>
        <p:spPr>
          <a:xfrm>
            <a:off x="5206974" y="158755"/>
            <a:ext cx="1778051" cy="1015663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60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مؤلّفاته</a:t>
            </a:r>
            <a:endParaRPr lang="fr-FR" sz="60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20E1AEF4-DAB8-4725-B0C3-1BF369D35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47" y="2595258"/>
            <a:ext cx="9614384" cy="2614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27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3000">
        <p14:honeycomb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6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46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DAE392-7455-40C0-B8A3-783C4089EE4E}"/>
              </a:ext>
            </a:extLst>
          </p:cNvPr>
          <p:cNvSpPr txBox="1"/>
          <p:nvPr/>
        </p:nvSpPr>
        <p:spPr>
          <a:xfrm>
            <a:off x="2437203" y="223736"/>
            <a:ext cx="7149514" cy="584775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أعماله التّاريخيّة والرّوائيّة والمسرحيّة والسّياسيّة: </a:t>
            </a:r>
            <a:endParaRPr lang="fr-FR" sz="32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F419F-E933-436E-A978-EAF6D06A9560}"/>
              </a:ext>
            </a:extLst>
          </p:cNvPr>
          <p:cNvSpPr txBox="1">
            <a:spLocks/>
          </p:cNvSpPr>
          <p:nvPr/>
        </p:nvSpPr>
        <p:spPr>
          <a:xfrm>
            <a:off x="3472883" y="1064706"/>
            <a:ext cx="8375514" cy="556955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endParaRPr lang="ar-LB" sz="6700" b="1" dirty="0">
              <a:latin typeface="Arial" panose="020B0604020202020204" pitchFamily="34" charset="0"/>
              <a:cs typeface="+mj-cs"/>
            </a:endParaRP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الحروب الصّليبيّة كما رآها العرب - عرض تاريخيّ (1983)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ليون الأفريقيّ - رواية (1984)           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سمرقند - رواية (1986)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حدائق النّور - رواية (1991)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القرن الأوّل بعد بياتريس - رواية (1992)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صخرة طانيوس - رواية (1993)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سلالم الشّرق أو موانئ المشرق - رواية (1996)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رحلة بالداسار - رواية (2000)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LB" sz="67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الحبّ عن بعد - مسرحيّة شعريّة (2001)</a:t>
            </a:r>
          </a:p>
          <a:p>
            <a:pPr algn="r" rtl="1"/>
            <a:endParaRPr lang="en-US" dirty="0"/>
          </a:p>
        </p:txBody>
      </p:sp>
      <p:pic>
        <p:nvPicPr>
          <p:cNvPr id="4" name="Picture 4" descr="Image result for كتب امين معلوف">
            <a:extLst>
              <a:ext uri="{FF2B5EF4-FFF2-40B4-BE49-F238E27FC236}">
                <a16:creationId xmlns:a16="http://schemas.microsoft.com/office/drawing/2014/main" id="{29EBAAC5-E0D7-4889-B53E-41B713C13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7937">
            <a:off x="301612" y="288118"/>
            <a:ext cx="1381341" cy="155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كتب امين معلوف">
            <a:extLst>
              <a:ext uri="{FF2B5EF4-FFF2-40B4-BE49-F238E27FC236}">
                <a16:creationId xmlns:a16="http://schemas.microsoft.com/office/drawing/2014/main" id="{4691813C-6716-42EA-A512-793002DAC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9025">
            <a:off x="1560344" y="1601796"/>
            <a:ext cx="1405746" cy="180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1F3E6A-B4A3-4233-9498-13A221C7A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480365">
            <a:off x="1216930" y="4680298"/>
            <a:ext cx="1442371" cy="18254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BBC5EC-B296-4D37-A44B-805E8BBBB6D9}"/>
              </a:ext>
            </a:extLst>
          </p:cNvPr>
          <p:cNvSpPr txBox="1"/>
          <p:nvPr/>
        </p:nvSpPr>
        <p:spPr>
          <a:xfrm>
            <a:off x="3230392" y="1064706"/>
            <a:ext cx="484982" cy="5632311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BD3366-57C9-4EF5-B041-6711D15996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86723">
            <a:off x="4097326" y="4887343"/>
            <a:ext cx="1297691" cy="1554642"/>
          </a:xfrm>
          <a:prstGeom prst="rect">
            <a:avLst/>
          </a:prstGeom>
        </p:spPr>
      </p:pic>
      <p:pic>
        <p:nvPicPr>
          <p:cNvPr id="10" name="Picture 9">
            <a:hlinkClick r:id="rId9"/>
            <a:extLst>
              <a:ext uri="{FF2B5EF4-FFF2-40B4-BE49-F238E27FC236}">
                <a16:creationId xmlns:a16="http://schemas.microsoft.com/office/drawing/2014/main" id="{1CE79525-DE7A-4277-A03D-7A6019DC3C04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5036">
            <a:off x="4162207" y="2379316"/>
            <a:ext cx="118110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7A9E9A-74B5-45C7-B92D-06CBFF60F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24927">
            <a:off x="470524" y="3270142"/>
            <a:ext cx="1131813" cy="17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17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75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750"/>
                            </p:stCondLst>
                            <p:childTnLst>
                              <p:par>
                                <p:cTn id="3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750"/>
                            </p:stCondLst>
                            <p:childTnLst>
                              <p:par>
                                <p:cTn id="4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80CA91-B091-4A4F-89A8-D3B19FCF2E73}"/>
              </a:ext>
            </a:extLst>
          </p:cNvPr>
          <p:cNvSpPr txBox="1"/>
          <p:nvPr/>
        </p:nvSpPr>
        <p:spPr>
          <a:xfrm rot="16200000">
            <a:off x="8916538" y="3531262"/>
            <a:ext cx="56323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70A828-27C2-447B-BA61-2807A10931D4}"/>
              </a:ext>
            </a:extLst>
          </p:cNvPr>
          <p:cNvSpPr txBox="1"/>
          <p:nvPr/>
        </p:nvSpPr>
        <p:spPr>
          <a:xfrm>
            <a:off x="4380933" y="1346048"/>
            <a:ext cx="7028597" cy="501675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Arial" panose="020B0604020202020204" pitchFamily="34" charset="0"/>
                <a:cs typeface="+mj-cs"/>
              </a:rPr>
              <a:t>ا</a:t>
            </a: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لهويّات القاتلة - مقالات سياسيّة (1998 و 2002)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بدايات - سيرة عائليّة (2004)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الأم أدريانا - مسرحيّة شعريّة (2006)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اختلال العالم - مقالات سياسيّة (2009)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التّائهون- رواية (2012)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مقعد على ضفاف السّين - أربعة قرون من تاريخ فرنسا (2017)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ar-LB" sz="3200" b="1" dirty="0">
                <a:latin typeface="Arial" panose="020B0604020202020204" pitchFamily="34" charset="0"/>
                <a:cs typeface="+mj-cs"/>
              </a:rPr>
              <a:t> </a:t>
            </a: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غرق الحضارات (2019)</a:t>
            </a:r>
          </a:p>
          <a:p>
            <a:pPr algn="r" rtl="1"/>
            <a:endParaRPr lang="ar-LB" sz="3200" dirty="0">
              <a:latin typeface="Arial" panose="020B0604020202020204" pitchFamily="34" charset="0"/>
              <a:cs typeface="+mj-cs"/>
            </a:endParaRPr>
          </a:p>
        </p:txBody>
      </p:sp>
      <p:pic>
        <p:nvPicPr>
          <p:cNvPr id="4" name="Picture 14" descr="Image result for كتب امين معلوف">
            <a:extLst>
              <a:ext uri="{FF2B5EF4-FFF2-40B4-BE49-F238E27FC236}">
                <a16:creationId xmlns:a16="http://schemas.microsoft.com/office/drawing/2014/main" id="{63803D6C-47F4-4A40-9AEE-7E58AD91E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12098">
            <a:off x="2151623" y="2350179"/>
            <a:ext cx="1339166" cy="256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2A7C24-AD0B-43FC-92C4-749ADADA696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50" t="54678" b="5563"/>
          <a:stretch/>
        </p:blipFill>
        <p:spPr>
          <a:xfrm rot="20024397">
            <a:off x="317620" y="3644839"/>
            <a:ext cx="1057447" cy="18015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81C286-E04B-4800-B255-B4AB51A22B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2" r="74860"/>
          <a:stretch/>
        </p:blipFill>
        <p:spPr>
          <a:xfrm rot="688831">
            <a:off x="2610529" y="240374"/>
            <a:ext cx="1011579" cy="1871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46C037-AE64-4F2A-99F4-AA4481785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149210">
            <a:off x="2097797" y="4704724"/>
            <a:ext cx="1268047" cy="21058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65FCA3-3B9A-48A0-BAFE-486E3BFB77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926223">
            <a:off x="3918338" y="751302"/>
            <a:ext cx="1275812" cy="2118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86831F-B34E-48D0-9235-1D3DFAA95D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28" y="235165"/>
            <a:ext cx="1676982" cy="23389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728068-2148-4630-9589-5F45D8C958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156440">
            <a:off x="5035792" y="4913794"/>
            <a:ext cx="1275812" cy="178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39885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6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6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6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6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1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6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C6C684-6F20-43EB-9CFB-7004C2794CD4}"/>
              </a:ext>
            </a:extLst>
          </p:cNvPr>
          <p:cNvSpPr txBox="1"/>
          <p:nvPr/>
        </p:nvSpPr>
        <p:spPr>
          <a:xfrm>
            <a:off x="2238233" y="365125"/>
            <a:ext cx="7206019" cy="646331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3600" b="0" i="0" dirty="0">
                <a:solidFill>
                  <a:schemeClr val="tx1"/>
                </a:solidFill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جوائز وتكريم وأوسمة حاز عليها أمين معلوف</a:t>
            </a:r>
            <a:endParaRPr lang="fr-FR" sz="36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552C6-F6D5-41F2-86E9-7E8B601A0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791" y="1389527"/>
            <a:ext cx="10777024" cy="5103348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جائزة الص</a:t>
            </a: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داقة الفرنسيّة العربيّة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لعام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1986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عن روايته “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ليون الإفريقيّ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”.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جائزة غونكور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، كبرى الجوائز الأدبيّة الفرنسيّة، لعام 1993 عن رواية “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صخرة طانيوس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"، إذ فازت روايته الّتي نشرتها دار غراسيه بالجائزة بعد حصولها على ستّة أصوات مقابل صوتين لميشال برودو، مؤلف رواية (صديقي بييرو</a:t>
            </a:r>
            <a:r>
              <a:rPr lang="ar-LB" sz="3200" b="0" i="0" dirty="0">
                <a:effectLst/>
                <a:latin typeface="Arial" panose="020B0604020202020204" pitchFamily="34" charset="0"/>
              </a:rPr>
              <a:t>).</a:t>
            </a:r>
          </a:p>
          <a:p>
            <a:endParaRPr lang="en-US" dirty="0"/>
          </a:p>
        </p:txBody>
      </p:sp>
      <p:pic>
        <p:nvPicPr>
          <p:cNvPr id="6" name="Picture 5" descr="See the source image">
            <a:extLst>
              <a:ext uri="{FF2B5EF4-FFF2-40B4-BE49-F238E27FC236}">
                <a16:creationId xmlns:a16="http://schemas.microsoft.com/office/drawing/2014/main" id="{9C2FA4B7-232F-41FC-B8C1-EF5E8CD18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051" y="3429000"/>
            <a:ext cx="8147713" cy="286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4F151C-FA3D-4ABB-8BF9-7A64E8724264}"/>
              </a:ext>
            </a:extLst>
          </p:cNvPr>
          <p:cNvSpPr txBox="1"/>
          <p:nvPr/>
        </p:nvSpPr>
        <p:spPr>
          <a:xfrm rot="16200000">
            <a:off x="8962304" y="3576099"/>
            <a:ext cx="56323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5B43E4-B9BB-44F6-8E66-B82DC96E8D3F}"/>
              </a:ext>
            </a:extLst>
          </p:cNvPr>
          <p:cNvSpPr txBox="1"/>
          <p:nvPr/>
        </p:nvSpPr>
        <p:spPr>
          <a:xfrm rot="16200000">
            <a:off x="-2188804" y="3618035"/>
            <a:ext cx="56323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7141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2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53DABE-BDD2-469D-A1C0-A0F789C11803}"/>
              </a:ext>
            </a:extLst>
          </p:cNvPr>
          <p:cNvSpPr txBox="1"/>
          <p:nvPr/>
        </p:nvSpPr>
        <p:spPr>
          <a:xfrm>
            <a:off x="425355" y="686353"/>
            <a:ext cx="11341289" cy="2554545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نيشان الاستحقاق الوطنيّ من رتبة ضابط (2003).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حاز في العامّ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2010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جائزة أمير اوسترياس (أوشتوريس)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الإسبانيّة للأدب عن مجمل أعماله الغنيّة بمزيج من اللّغة ا</a:t>
            </a: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لإ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يحائيّة في لوحة من تاريخ منطقة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البحر الأبيض المتوسط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العابقة  بالثّقافات واللّغات وقصص التّسامح والمصالحة.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الوشاح الأكبر لوسام الأرز الوطنيّ اللّبنانيّ (</a:t>
            </a:r>
            <a:r>
              <a:rPr lang="ar-LB" sz="3200" b="0" i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2013).</a:t>
            </a:r>
            <a:endParaRPr lang="ar-LB" sz="3200" b="0" i="0" dirty="0"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6" name="Content Placeholder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13E933F1-873C-448E-870D-5FEDC194B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59" y="3276600"/>
            <a:ext cx="8707270" cy="34244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A86FF6-5D6E-40E6-ABF6-3562FF91D315}"/>
              </a:ext>
            </a:extLst>
          </p:cNvPr>
          <p:cNvSpPr txBox="1"/>
          <p:nvPr/>
        </p:nvSpPr>
        <p:spPr>
          <a:xfrm>
            <a:off x="425355" y="40022"/>
            <a:ext cx="11520984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94103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DDEC09-69FF-47A3-8B51-0356E197A0AD}"/>
              </a:ext>
            </a:extLst>
          </p:cNvPr>
          <p:cNvSpPr txBox="1"/>
          <p:nvPr/>
        </p:nvSpPr>
        <p:spPr>
          <a:xfrm>
            <a:off x="6411043" y="920617"/>
            <a:ext cx="4790364" cy="501675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نيشان الاستحقاق الوطنيّ من رتبة قائد (2014)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قلّده الرّئيس الفرنسيّ </a:t>
            </a:r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إ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يمانويل ماكرون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في 29 / 2/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2020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،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وسام الاستحقاق الوطنيّ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، في احتفال أقيم في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العاصمة الفرنسيّة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، تقديرًا لعطاءاته وانجازاته في عالم الأدب، وقد رُفع معلوف إلى درجة الضّابط الأكبر، وهي ثاني أعلى درجة في الجدارة بعد مركز الصّليب الكبير.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936FC12A-A12E-43F3-92EA-BBA670F9D3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03" y="286603"/>
            <a:ext cx="4536412" cy="4763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905A7C-9647-4D87-99BA-5A2C802A0D6C}"/>
              </a:ext>
            </a:extLst>
          </p:cNvPr>
          <p:cNvSpPr txBox="1"/>
          <p:nvPr/>
        </p:nvSpPr>
        <p:spPr>
          <a:xfrm rot="16200000">
            <a:off x="2840835" y="3105831"/>
            <a:ext cx="6494084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A5A146-798C-4C14-A757-4E244ABFDAC4}"/>
              </a:ext>
            </a:extLst>
          </p:cNvPr>
          <p:cNvSpPr txBox="1"/>
          <p:nvPr/>
        </p:nvSpPr>
        <p:spPr>
          <a:xfrm rot="16200000">
            <a:off x="8287771" y="3105831"/>
            <a:ext cx="6494084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357050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ABCBE4-5EB1-4929-A89B-482BEF0F6B70}"/>
              </a:ext>
            </a:extLst>
          </p:cNvPr>
          <p:cNvSpPr txBox="1"/>
          <p:nvPr/>
        </p:nvSpPr>
        <p:spPr>
          <a:xfrm>
            <a:off x="477672" y="627375"/>
            <a:ext cx="10508776" cy="584775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حاز في العامّ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2016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</a:t>
            </a:r>
            <a:r>
              <a:rPr lang="ar-LB" sz="3200" b="0" i="0" u="none" strike="noStrike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جائزة الشّيخ زايد للكتاب</a:t>
            </a:r>
            <a:r>
              <a:rPr lang="ar-LB" sz="3200" b="0" i="0" dirty="0">
                <a:effectLst/>
                <a:latin typeface="Simplified Arabic" panose="02020603050405020304" pitchFamily="18" charset="-78"/>
                <a:cs typeface="Simplified Arabic" panose="02020603050405020304" pitchFamily="18" charset="-78"/>
              </a:rPr>
              <a:t> عن "شخصيّة العامّ الثّقافيّة".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2B7882-7F82-4E40-8270-77F6D31EB0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7" y="1741880"/>
            <a:ext cx="9962865" cy="4488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851B20-766B-472D-BF72-5EAC56C946F6}"/>
              </a:ext>
            </a:extLst>
          </p:cNvPr>
          <p:cNvSpPr txBox="1"/>
          <p:nvPr/>
        </p:nvSpPr>
        <p:spPr>
          <a:xfrm>
            <a:off x="477672" y="1212150"/>
            <a:ext cx="10508776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704261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0AC9BE-E441-4594-A63B-A105A7835033}"/>
              </a:ext>
            </a:extLst>
          </p:cNvPr>
          <p:cNvSpPr txBox="1"/>
          <p:nvPr/>
        </p:nvSpPr>
        <p:spPr>
          <a:xfrm>
            <a:off x="6782937" y="265695"/>
            <a:ext cx="2019870" cy="830997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48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أقواله</a:t>
            </a:r>
            <a:endParaRPr lang="fr-FR" sz="4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2" descr="Image result for جوائز  amin maalouf">
            <a:extLst>
              <a:ext uri="{FF2B5EF4-FFF2-40B4-BE49-F238E27FC236}">
                <a16:creationId xmlns:a16="http://schemas.microsoft.com/office/drawing/2014/main" id="{76E53AE7-163B-4F5A-9DD8-55E654A6F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1" y="368490"/>
            <a:ext cx="3882684" cy="634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5CD887-A4AD-4096-974E-15544287F862}"/>
              </a:ext>
            </a:extLst>
          </p:cNvPr>
          <p:cNvSpPr txBox="1"/>
          <p:nvPr/>
        </p:nvSpPr>
        <p:spPr>
          <a:xfrm>
            <a:off x="4763824" y="1439419"/>
            <a:ext cx="6448565" cy="1200329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/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سيكون مؤسفًا لشعبٍ ما، أيّا كان، أن يُمجّد تاريخه أكثر من مستقبله.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649E22-AF46-4E40-9D2C-D0AA3E1145C0}"/>
              </a:ext>
            </a:extLst>
          </p:cNvPr>
          <p:cNvSpPr txBox="1"/>
          <p:nvPr/>
        </p:nvSpPr>
        <p:spPr>
          <a:xfrm>
            <a:off x="4661463" y="2982475"/>
            <a:ext cx="6550926" cy="1754326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/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لسنا ضيوفًا على هذا الكوكب، فنحن ننتمي إليه بقدر ما ينتمي إلينا، وماضيه ملك لنا وكذلك مستقبله.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5F590-D180-4949-B713-890065ADDECC}"/>
              </a:ext>
            </a:extLst>
          </p:cNvPr>
          <p:cNvSpPr txBox="1"/>
          <p:nvPr/>
        </p:nvSpPr>
        <p:spPr>
          <a:xfrm>
            <a:off x="4763825" y="4960373"/>
            <a:ext cx="6448564" cy="1754326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/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لا أطلب من الله أن يجنّبني المصائب، بل أن يجنّبني القنوط... اطمئن، فعندما يتخلّى الله عنك بيدٍ يُمسكك بالأُخرى.</a:t>
            </a:r>
            <a:endParaRPr lang="fr-FR" sz="36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4F1266-D556-4FF9-BFE5-8923A3D1F7D6}"/>
              </a:ext>
            </a:extLst>
          </p:cNvPr>
          <p:cNvSpPr txBox="1"/>
          <p:nvPr/>
        </p:nvSpPr>
        <p:spPr>
          <a:xfrm rot="5400000">
            <a:off x="8596747" y="3640382"/>
            <a:ext cx="58776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154361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3000">
        <p15:prstTrans prst="origami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48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9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9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7B88AB-9EF2-4C4D-A41B-2CD5DA1DD185}"/>
              </a:ext>
            </a:extLst>
          </p:cNvPr>
          <p:cNvSpPr txBox="1"/>
          <p:nvPr/>
        </p:nvSpPr>
        <p:spPr>
          <a:xfrm>
            <a:off x="1185164" y="5033581"/>
            <a:ext cx="9608024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/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العالم مثل هذا المصباح، استهلك الزّيت المخصّص له، ولم يبق إلاّ النّقطة الأخيرة، انظر، الشّعلة ترتعش، سينطفئ العالم قريباً.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75364-41C1-4601-8C3F-DBD2E6E398FA}"/>
              </a:ext>
            </a:extLst>
          </p:cNvPr>
          <p:cNvSpPr txBox="1"/>
          <p:nvPr/>
        </p:nvSpPr>
        <p:spPr>
          <a:xfrm>
            <a:off x="1185165" y="1133907"/>
            <a:ext cx="9578370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r" rtl="1"/>
            <a:r>
              <a:rPr lang="ar-LB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كلّ شيء في هذا العالم، القوانين والعلوم والدّول، من صنع أشخاص مثلي و مثلك، وبالتّالي كل شيء قابل للدّراسة والنّقد والتّقويض والبناء.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C48C55-4BD9-496A-BB24-210FC4FEF69E}"/>
              </a:ext>
            </a:extLst>
          </p:cNvPr>
          <p:cNvSpPr txBox="1"/>
          <p:nvPr/>
        </p:nvSpPr>
        <p:spPr>
          <a:xfrm rot="5400000">
            <a:off x="8416299" y="3299188"/>
            <a:ext cx="58776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FE8CDD-1642-4F3D-A201-5A753B002AF8}"/>
              </a:ext>
            </a:extLst>
          </p:cNvPr>
          <p:cNvSpPr txBox="1"/>
          <p:nvPr/>
        </p:nvSpPr>
        <p:spPr>
          <a:xfrm rot="5400000">
            <a:off x="-2315562" y="3259382"/>
            <a:ext cx="58776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pic>
        <p:nvPicPr>
          <p:cNvPr id="8" name="Picture 7" descr="C:\Users\pc\Desktop\amin maalouf picture – Recherche Google_files\images(5)">
            <a:extLst>
              <a:ext uri="{FF2B5EF4-FFF2-40B4-BE49-F238E27FC236}">
                <a16:creationId xmlns:a16="http://schemas.microsoft.com/office/drawing/2014/main" id="{D9EAB4E8-E412-406A-80B1-F81FB0517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4519" y="2488878"/>
            <a:ext cx="5268035" cy="2266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4600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allOve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160"/>
                            </p:stCondLst>
                            <p:childTnLst>
                              <p:par>
                                <p:cTn id="2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096" y="576886"/>
            <a:ext cx="10515600" cy="1325563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ar-LB" dirty="0"/>
              <a:t> أمين معلوف: "سأظلّ لبنانيّاً حتّى الرّمق الأخير"</a:t>
            </a:r>
            <a:endParaRPr lang="fr-F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2" y="2362005"/>
            <a:ext cx="5486400" cy="3919109"/>
          </a:xfrm>
          <a:blipFill>
            <a:blip r:embed="rId6"/>
            <a:tile tx="0" ty="0" sx="100000" sy="100000" flip="none" algn="tl"/>
          </a:blipFill>
        </p:spPr>
      </p:pic>
      <p:pic>
        <p:nvPicPr>
          <p:cNvPr id="2052" name="Picture 4" descr="C:\Users\User\AppData\Local\Microsoft\Windows\INetCache\IE\6NZW91IU\7383405276_d18bfd6dc7_b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57" y="3276600"/>
            <a:ext cx="3300548" cy="225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8E8311-9541-4B6B-AA25-BFC05E49B7E7}"/>
              </a:ext>
            </a:extLst>
          </p:cNvPr>
          <p:cNvSpPr txBox="1"/>
          <p:nvPr/>
        </p:nvSpPr>
        <p:spPr>
          <a:xfrm rot="5400000">
            <a:off x="-25516" y="916501"/>
            <a:ext cx="1471663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58DE97-11BA-46B5-9614-D3CBDFE5FDD7}"/>
              </a:ext>
            </a:extLst>
          </p:cNvPr>
          <p:cNvSpPr txBox="1"/>
          <p:nvPr/>
        </p:nvSpPr>
        <p:spPr>
          <a:xfrm rot="5400000">
            <a:off x="10750865" y="916503"/>
            <a:ext cx="1471663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30256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AppData\Local\Microsoft\Windows\INetCache\IE\JMYVSNEX\writing-1209121_960_720[1].jpg">
            <a:extLst>
              <a:ext uri="{FF2B5EF4-FFF2-40B4-BE49-F238E27FC236}">
                <a16:creationId xmlns:a16="http://schemas.microsoft.com/office/drawing/2014/main" id="{F76DBE21-37F8-4BEB-9252-80777D148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07" y="1567884"/>
            <a:ext cx="4145280" cy="46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E1FBC8-37F3-4394-9EE0-8C212C322421}"/>
              </a:ext>
            </a:extLst>
          </p:cNvPr>
          <p:cNvSpPr txBox="1"/>
          <p:nvPr/>
        </p:nvSpPr>
        <p:spPr>
          <a:xfrm>
            <a:off x="5554355" y="1826978"/>
            <a:ext cx="1653703" cy="3785652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ar-LB" sz="4800" dirty="0"/>
              <a:t>مع تحيّات السّنة الثّامنة3 </a:t>
            </a:r>
            <a:endParaRPr lang="fr-FR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2C2CF-0767-42F6-BEB8-28247DFDE8D6}"/>
              </a:ext>
            </a:extLst>
          </p:cNvPr>
          <p:cNvSpPr txBox="1"/>
          <p:nvPr/>
        </p:nvSpPr>
        <p:spPr>
          <a:xfrm rot="5400000">
            <a:off x="4974884" y="3596027"/>
            <a:ext cx="58776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EDD316-CBF3-4731-80FA-F5C9FE82350E}"/>
              </a:ext>
            </a:extLst>
          </p:cNvPr>
          <p:cNvSpPr txBox="1"/>
          <p:nvPr/>
        </p:nvSpPr>
        <p:spPr>
          <a:xfrm rot="5400000">
            <a:off x="1909915" y="3581436"/>
            <a:ext cx="5877615" cy="646331"/>
          </a:xfrm>
          <a:prstGeom prst="rect">
            <a:avLst/>
          </a:prstGeom>
          <a:pattFill prst="plai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pic>
        <p:nvPicPr>
          <p:cNvPr id="9" name="Picture 8" descr="A person in a suit and tie&#10;&#10;Description automatically generated">
            <a:extLst>
              <a:ext uri="{FF2B5EF4-FFF2-40B4-BE49-F238E27FC236}">
                <a16:creationId xmlns:a16="http://schemas.microsoft.com/office/drawing/2014/main" id="{34BCB3EB-4B98-4D08-8425-D796AE1AFD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29161"/>
          <a:stretch/>
        </p:blipFill>
        <p:spPr>
          <a:xfrm>
            <a:off x="8236857" y="1439694"/>
            <a:ext cx="3839137" cy="481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750</Words>
  <Application>Microsoft Office PowerPoint</Application>
  <PresentationFormat>Widescreen</PresentationFormat>
  <Paragraphs>124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.SFUIText</vt:lpstr>
      <vt:lpstr>Arial</vt:lpstr>
      <vt:lpstr>Calibri</vt:lpstr>
      <vt:lpstr>Calibri Light</vt:lpstr>
      <vt:lpstr>Noto Naskh Arabic UI</vt:lpstr>
      <vt:lpstr>Simplified Arabic</vt:lpstr>
      <vt:lpstr>Wingdings</vt:lpstr>
      <vt:lpstr>Office Theme</vt:lpstr>
      <vt:lpstr>PowerPoint Presentation</vt:lpstr>
      <vt:lpstr>PowerPoint Presentation</vt:lpstr>
      <vt:lpstr>PowerPoint Presentation</vt:lpstr>
      <vt:lpstr>   غالبًا رواياته تتحدّث عن الحرب واللّجوء والهجرة وغيرها من الصّراعات الّتي تعرّض لها أمين شخصيًّا.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أمين معلوف: "سأظلّ لبنانيّاً حتّى الرّمق الأخير"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Rima Salem</dc:creator>
  <cp:lastModifiedBy>Rima Salem</cp:lastModifiedBy>
  <cp:revision>52</cp:revision>
  <dcterms:created xsi:type="dcterms:W3CDTF">2020-12-12T14:00:24Z</dcterms:created>
  <dcterms:modified xsi:type="dcterms:W3CDTF">2020-12-13T16:35:51Z</dcterms:modified>
</cp:coreProperties>
</file>