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8" r:id="rId3"/>
    <p:sldId id="278" r:id="rId4"/>
    <p:sldId id="279" r:id="rId5"/>
    <p:sldId id="280" r:id="rId6"/>
    <p:sldId id="267" r:id="rId7"/>
    <p:sldId id="281" r:id="rId8"/>
    <p:sldId id="273" r:id="rId9"/>
    <p:sldId id="282" r:id="rId10"/>
    <p:sldId id="283" r:id="rId11"/>
    <p:sldId id="286" r:id="rId12"/>
    <p:sldId id="284" r:id="rId13"/>
    <p:sldId id="285" r:id="rId14"/>
    <p:sldId id="276" r:id="rId15"/>
    <p:sldId id="287" r:id="rId16"/>
    <p:sldId id="28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4C1ED-9857-4526-9226-3F598342A3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F5235A-C2CB-4D8B-ABC8-2CC9F5051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A74BFE-7134-4C1D-8208-36DB28850692}"/>
              </a:ext>
            </a:extLst>
          </p:cNvPr>
          <p:cNvSpPr>
            <a:spLocks noGrp="1"/>
          </p:cNvSpPr>
          <p:nvPr>
            <p:ph type="dt" sz="half" idx="10"/>
          </p:nvPr>
        </p:nvSpPr>
        <p:spPr/>
        <p:txBody>
          <a:bodyPr/>
          <a:lstStyle/>
          <a:p>
            <a:fld id="{7114CD54-0C68-40C6-840F-9E5F98C40DB9}" type="datetimeFigureOut">
              <a:rPr lang="en-US" smtClean="0"/>
              <a:t>12/11/2020</a:t>
            </a:fld>
            <a:endParaRPr lang="en-US"/>
          </a:p>
        </p:txBody>
      </p:sp>
      <p:sp>
        <p:nvSpPr>
          <p:cNvPr id="5" name="Footer Placeholder 4">
            <a:extLst>
              <a:ext uri="{FF2B5EF4-FFF2-40B4-BE49-F238E27FC236}">
                <a16:creationId xmlns:a16="http://schemas.microsoft.com/office/drawing/2014/main" id="{287B48B3-DB0C-42FB-AD29-A7CA6E8439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326CBF-C4CD-4C9B-93AA-DF811BE2A3A5}"/>
              </a:ext>
            </a:extLst>
          </p:cNvPr>
          <p:cNvSpPr>
            <a:spLocks noGrp="1"/>
          </p:cNvSpPr>
          <p:nvPr>
            <p:ph type="sldNum" sz="quarter" idx="12"/>
          </p:nvPr>
        </p:nvSpPr>
        <p:spPr/>
        <p:txBody>
          <a:bodyPr/>
          <a:lstStyle/>
          <a:p>
            <a:fld id="{96DC1A00-02D9-4F28-AED6-4819F7C9FD84}" type="slidenum">
              <a:rPr lang="en-US" smtClean="0"/>
              <a:t>‹#›</a:t>
            </a:fld>
            <a:endParaRPr lang="en-US"/>
          </a:p>
        </p:txBody>
      </p:sp>
    </p:spTree>
    <p:extLst>
      <p:ext uri="{BB962C8B-B14F-4D97-AF65-F5344CB8AC3E}">
        <p14:creationId xmlns:p14="http://schemas.microsoft.com/office/powerpoint/2010/main" val="2666242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EE16A-0E6B-46A6-B334-AEB61DA878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6A7757-AFFA-434D-8422-7259E49D21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C45E81-D87B-4A16-B4ED-8F0A04B52655}"/>
              </a:ext>
            </a:extLst>
          </p:cNvPr>
          <p:cNvSpPr>
            <a:spLocks noGrp="1"/>
          </p:cNvSpPr>
          <p:nvPr>
            <p:ph type="dt" sz="half" idx="10"/>
          </p:nvPr>
        </p:nvSpPr>
        <p:spPr/>
        <p:txBody>
          <a:bodyPr/>
          <a:lstStyle/>
          <a:p>
            <a:fld id="{7114CD54-0C68-40C6-840F-9E5F98C40DB9}" type="datetimeFigureOut">
              <a:rPr lang="en-US" smtClean="0"/>
              <a:t>12/11/2020</a:t>
            </a:fld>
            <a:endParaRPr lang="en-US"/>
          </a:p>
        </p:txBody>
      </p:sp>
      <p:sp>
        <p:nvSpPr>
          <p:cNvPr id="5" name="Footer Placeholder 4">
            <a:extLst>
              <a:ext uri="{FF2B5EF4-FFF2-40B4-BE49-F238E27FC236}">
                <a16:creationId xmlns:a16="http://schemas.microsoft.com/office/drawing/2014/main" id="{1CEC1D9C-0329-4124-881D-05F5EA0C41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6D2BFA-06A6-425F-B816-C7A3D6E08DFF}"/>
              </a:ext>
            </a:extLst>
          </p:cNvPr>
          <p:cNvSpPr>
            <a:spLocks noGrp="1"/>
          </p:cNvSpPr>
          <p:nvPr>
            <p:ph type="sldNum" sz="quarter" idx="12"/>
          </p:nvPr>
        </p:nvSpPr>
        <p:spPr/>
        <p:txBody>
          <a:bodyPr/>
          <a:lstStyle/>
          <a:p>
            <a:fld id="{96DC1A00-02D9-4F28-AED6-4819F7C9FD84}" type="slidenum">
              <a:rPr lang="en-US" smtClean="0"/>
              <a:t>‹#›</a:t>
            </a:fld>
            <a:endParaRPr lang="en-US"/>
          </a:p>
        </p:txBody>
      </p:sp>
    </p:spTree>
    <p:extLst>
      <p:ext uri="{BB962C8B-B14F-4D97-AF65-F5344CB8AC3E}">
        <p14:creationId xmlns:p14="http://schemas.microsoft.com/office/powerpoint/2010/main" val="2451307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EFCBB-5BE4-4F05-8C99-EC0F9AD996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EFD9034-F3E2-46A8-AF21-FFC32698E4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388945-56BF-45DC-B7A9-6A614702E851}"/>
              </a:ext>
            </a:extLst>
          </p:cNvPr>
          <p:cNvSpPr>
            <a:spLocks noGrp="1"/>
          </p:cNvSpPr>
          <p:nvPr>
            <p:ph type="dt" sz="half" idx="10"/>
          </p:nvPr>
        </p:nvSpPr>
        <p:spPr/>
        <p:txBody>
          <a:bodyPr/>
          <a:lstStyle/>
          <a:p>
            <a:fld id="{7114CD54-0C68-40C6-840F-9E5F98C40DB9}" type="datetimeFigureOut">
              <a:rPr lang="en-US" smtClean="0"/>
              <a:t>12/11/2020</a:t>
            </a:fld>
            <a:endParaRPr lang="en-US"/>
          </a:p>
        </p:txBody>
      </p:sp>
      <p:sp>
        <p:nvSpPr>
          <p:cNvPr id="5" name="Footer Placeholder 4">
            <a:extLst>
              <a:ext uri="{FF2B5EF4-FFF2-40B4-BE49-F238E27FC236}">
                <a16:creationId xmlns:a16="http://schemas.microsoft.com/office/drawing/2014/main" id="{D1E434DC-05A8-49C7-8CE0-00EE5FFF60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BEB6AD-CC42-4E1D-A49D-8AF0DF9D1181}"/>
              </a:ext>
            </a:extLst>
          </p:cNvPr>
          <p:cNvSpPr>
            <a:spLocks noGrp="1"/>
          </p:cNvSpPr>
          <p:nvPr>
            <p:ph type="sldNum" sz="quarter" idx="12"/>
          </p:nvPr>
        </p:nvSpPr>
        <p:spPr/>
        <p:txBody>
          <a:bodyPr/>
          <a:lstStyle/>
          <a:p>
            <a:fld id="{96DC1A00-02D9-4F28-AED6-4819F7C9FD84}" type="slidenum">
              <a:rPr lang="en-US" smtClean="0"/>
              <a:t>‹#›</a:t>
            </a:fld>
            <a:endParaRPr lang="en-US"/>
          </a:p>
        </p:txBody>
      </p:sp>
    </p:spTree>
    <p:extLst>
      <p:ext uri="{BB962C8B-B14F-4D97-AF65-F5344CB8AC3E}">
        <p14:creationId xmlns:p14="http://schemas.microsoft.com/office/powerpoint/2010/main" val="3652384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206DD-9B8F-4871-AFD6-150E265163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F5953A-B2EC-4F74-884F-3A2A074589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D82C5D-5C87-449A-B736-888A1D2CB8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4837BC-3D1D-4DAA-8165-FB31BC3A1E53}"/>
              </a:ext>
            </a:extLst>
          </p:cNvPr>
          <p:cNvSpPr>
            <a:spLocks noGrp="1"/>
          </p:cNvSpPr>
          <p:nvPr>
            <p:ph type="dt" sz="half" idx="10"/>
          </p:nvPr>
        </p:nvSpPr>
        <p:spPr/>
        <p:txBody>
          <a:bodyPr/>
          <a:lstStyle/>
          <a:p>
            <a:fld id="{7114CD54-0C68-40C6-840F-9E5F98C40DB9}" type="datetimeFigureOut">
              <a:rPr lang="en-US" smtClean="0"/>
              <a:t>12/11/2020</a:t>
            </a:fld>
            <a:endParaRPr lang="en-US"/>
          </a:p>
        </p:txBody>
      </p:sp>
      <p:sp>
        <p:nvSpPr>
          <p:cNvPr id="6" name="Footer Placeholder 5">
            <a:extLst>
              <a:ext uri="{FF2B5EF4-FFF2-40B4-BE49-F238E27FC236}">
                <a16:creationId xmlns:a16="http://schemas.microsoft.com/office/drawing/2014/main" id="{8F46DF79-8F45-4C63-A8E8-C7988E6A51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794A0A-1238-48EC-B9A7-BA6BA499A945}"/>
              </a:ext>
            </a:extLst>
          </p:cNvPr>
          <p:cNvSpPr>
            <a:spLocks noGrp="1"/>
          </p:cNvSpPr>
          <p:nvPr>
            <p:ph type="sldNum" sz="quarter" idx="12"/>
          </p:nvPr>
        </p:nvSpPr>
        <p:spPr/>
        <p:txBody>
          <a:bodyPr/>
          <a:lstStyle/>
          <a:p>
            <a:fld id="{96DC1A00-02D9-4F28-AED6-4819F7C9FD84}" type="slidenum">
              <a:rPr lang="en-US" smtClean="0"/>
              <a:t>‹#›</a:t>
            </a:fld>
            <a:endParaRPr lang="en-US"/>
          </a:p>
        </p:txBody>
      </p:sp>
    </p:spTree>
    <p:extLst>
      <p:ext uri="{BB962C8B-B14F-4D97-AF65-F5344CB8AC3E}">
        <p14:creationId xmlns:p14="http://schemas.microsoft.com/office/powerpoint/2010/main" val="519692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EFF54-135B-45B9-9D61-6EFE931F7A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4887F9-6548-407C-988B-F4788D02C3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2EDA36-F327-4DAB-B3E8-CF8DDD4987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7A2840-B8C6-4ABD-8CA0-386DBFB933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20D8D8-8C59-4069-A7A0-09700664AE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B30937-9340-4683-BBAC-CDB1046FC304}"/>
              </a:ext>
            </a:extLst>
          </p:cNvPr>
          <p:cNvSpPr>
            <a:spLocks noGrp="1"/>
          </p:cNvSpPr>
          <p:nvPr>
            <p:ph type="dt" sz="half" idx="10"/>
          </p:nvPr>
        </p:nvSpPr>
        <p:spPr/>
        <p:txBody>
          <a:bodyPr/>
          <a:lstStyle/>
          <a:p>
            <a:fld id="{7114CD54-0C68-40C6-840F-9E5F98C40DB9}" type="datetimeFigureOut">
              <a:rPr lang="en-US" smtClean="0"/>
              <a:t>12/11/2020</a:t>
            </a:fld>
            <a:endParaRPr lang="en-US"/>
          </a:p>
        </p:txBody>
      </p:sp>
      <p:sp>
        <p:nvSpPr>
          <p:cNvPr id="8" name="Footer Placeholder 7">
            <a:extLst>
              <a:ext uri="{FF2B5EF4-FFF2-40B4-BE49-F238E27FC236}">
                <a16:creationId xmlns:a16="http://schemas.microsoft.com/office/drawing/2014/main" id="{E2F94417-1349-4C01-95D6-83E61AF450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9AAE76-2A44-4F9E-BD45-87D2C523B498}"/>
              </a:ext>
            </a:extLst>
          </p:cNvPr>
          <p:cNvSpPr>
            <a:spLocks noGrp="1"/>
          </p:cNvSpPr>
          <p:nvPr>
            <p:ph type="sldNum" sz="quarter" idx="12"/>
          </p:nvPr>
        </p:nvSpPr>
        <p:spPr/>
        <p:txBody>
          <a:bodyPr/>
          <a:lstStyle/>
          <a:p>
            <a:fld id="{96DC1A00-02D9-4F28-AED6-4819F7C9FD84}" type="slidenum">
              <a:rPr lang="en-US" smtClean="0"/>
              <a:t>‹#›</a:t>
            </a:fld>
            <a:endParaRPr lang="en-US"/>
          </a:p>
        </p:txBody>
      </p:sp>
    </p:spTree>
    <p:extLst>
      <p:ext uri="{BB962C8B-B14F-4D97-AF65-F5344CB8AC3E}">
        <p14:creationId xmlns:p14="http://schemas.microsoft.com/office/powerpoint/2010/main" val="1562190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4F7F1-6B4F-4257-BE25-0AB546D44D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F43D3B-B4C9-4913-863A-2CE5264E98D0}"/>
              </a:ext>
            </a:extLst>
          </p:cNvPr>
          <p:cNvSpPr>
            <a:spLocks noGrp="1"/>
          </p:cNvSpPr>
          <p:nvPr>
            <p:ph type="dt" sz="half" idx="10"/>
          </p:nvPr>
        </p:nvSpPr>
        <p:spPr/>
        <p:txBody>
          <a:bodyPr/>
          <a:lstStyle/>
          <a:p>
            <a:fld id="{7114CD54-0C68-40C6-840F-9E5F98C40DB9}" type="datetimeFigureOut">
              <a:rPr lang="en-US" smtClean="0"/>
              <a:t>12/11/2020</a:t>
            </a:fld>
            <a:endParaRPr lang="en-US"/>
          </a:p>
        </p:txBody>
      </p:sp>
      <p:sp>
        <p:nvSpPr>
          <p:cNvPr id="4" name="Footer Placeholder 3">
            <a:extLst>
              <a:ext uri="{FF2B5EF4-FFF2-40B4-BE49-F238E27FC236}">
                <a16:creationId xmlns:a16="http://schemas.microsoft.com/office/drawing/2014/main" id="{282C4EFD-0C4A-47E0-AC96-533917CCA0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B24528-0D69-40C2-B209-67B6D1578303}"/>
              </a:ext>
            </a:extLst>
          </p:cNvPr>
          <p:cNvSpPr>
            <a:spLocks noGrp="1"/>
          </p:cNvSpPr>
          <p:nvPr>
            <p:ph type="sldNum" sz="quarter" idx="12"/>
          </p:nvPr>
        </p:nvSpPr>
        <p:spPr/>
        <p:txBody>
          <a:bodyPr/>
          <a:lstStyle/>
          <a:p>
            <a:fld id="{96DC1A00-02D9-4F28-AED6-4819F7C9FD84}" type="slidenum">
              <a:rPr lang="en-US" smtClean="0"/>
              <a:t>‹#›</a:t>
            </a:fld>
            <a:endParaRPr lang="en-US"/>
          </a:p>
        </p:txBody>
      </p:sp>
    </p:spTree>
    <p:extLst>
      <p:ext uri="{BB962C8B-B14F-4D97-AF65-F5344CB8AC3E}">
        <p14:creationId xmlns:p14="http://schemas.microsoft.com/office/powerpoint/2010/main" val="3498898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4832D1-689E-4EA8-8EF1-9ABF995ADF13}"/>
              </a:ext>
            </a:extLst>
          </p:cNvPr>
          <p:cNvSpPr>
            <a:spLocks noGrp="1"/>
          </p:cNvSpPr>
          <p:nvPr>
            <p:ph type="dt" sz="half" idx="10"/>
          </p:nvPr>
        </p:nvSpPr>
        <p:spPr/>
        <p:txBody>
          <a:bodyPr/>
          <a:lstStyle/>
          <a:p>
            <a:fld id="{7114CD54-0C68-40C6-840F-9E5F98C40DB9}" type="datetimeFigureOut">
              <a:rPr lang="en-US" smtClean="0"/>
              <a:t>12/11/2020</a:t>
            </a:fld>
            <a:endParaRPr lang="en-US"/>
          </a:p>
        </p:txBody>
      </p:sp>
      <p:sp>
        <p:nvSpPr>
          <p:cNvPr id="3" name="Footer Placeholder 2">
            <a:extLst>
              <a:ext uri="{FF2B5EF4-FFF2-40B4-BE49-F238E27FC236}">
                <a16:creationId xmlns:a16="http://schemas.microsoft.com/office/drawing/2014/main" id="{81C42BE0-D8BF-4EB1-88DE-6313760444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FE03D84-E1DC-4FBC-9110-B6DB88844EF2}"/>
              </a:ext>
            </a:extLst>
          </p:cNvPr>
          <p:cNvSpPr>
            <a:spLocks noGrp="1"/>
          </p:cNvSpPr>
          <p:nvPr>
            <p:ph type="sldNum" sz="quarter" idx="12"/>
          </p:nvPr>
        </p:nvSpPr>
        <p:spPr/>
        <p:txBody>
          <a:bodyPr/>
          <a:lstStyle/>
          <a:p>
            <a:fld id="{96DC1A00-02D9-4F28-AED6-4819F7C9FD84}" type="slidenum">
              <a:rPr lang="en-US" smtClean="0"/>
              <a:t>‹#›</a:t>
            </a:fld>
            <a:endParaRPr lang="en-US"/>
          </a:p>
        </p:txBody>
      </p:sp>
    </p:spTree>
    <p:extLst>
      <p:ext uri="{BB962C8B-B14F-4D97-AF65-F5344CB8AC3E}">
        <p14:creationId xmlns:p14="http://schemas.microsoft.com/office/powerpoint/2010/main" val="293552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F61C4-368A-4F32-86B3-89E7A2B3F1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0D2B1C-BC63-4A28-8E70-241F81BFDA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3E115A-5763-4298-BFC2-103482E2AD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1B353B-B049-4B08-B693-43EDC916ED32}"/>
              </a:ext>
            </a:extLst>
          </p:cNvPr>
          <p:cNvSpPr>
            <a:spLocks noGrp="1"/>
          </p:cNvSpPr>
          <p:nvPr>
            <p:ph type="dt" sz="half" idx="10"/>
          </p:nvPr>
        </p:nvSpPr>
        <p:spPr/>
        <p:txBody>
          <a:bodyPr/>
          <a:lstStyle/>
          <a:p>
            <a:fld id="{7114CD54-0C68-40C6-840F-9E5F98C40DB9}" type="datetimeFigureOut">
              <a:rPr lang="en-US" smtClean="0"/>
              <a:t>12/11/2020</a:t>
            </a:fld>
            <a:endParaRPr lang="en-US"/>
          </a:p>
        </p:txBody>
      </p:sp>
      <p:sp>
        <p:nvSpPr>
          <p:cNvPr id="6" name="Footer Placeholder 5">
            <a:extLst>
              <a:ext uri="{FF2B5EF4-FFF2-40B4-BE49-F238E27FC236}">
                <a16:creationId xmlns:a16="http://schemas.microsoft.com/office/drawing/2014/main" id="{8FC107E1-376F-42F5-80EC-13166B5E6F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4461F0-BF5C-4A2F-A5ED-FC35B87E7CDC}"/>
              </a:ext>
            </a:extLst>
          </p:cNvPr>
          <p:cNvSpPr>
            <a:spLocks noGrp="1"/>
          </p:cNvSpPr>
          <p:nvPr>
            <p:ph type="sldNum" sz="quarter" idx="12"/>
          </p:nvPr>
        </p:nvSpPr>
        <p:spPr/>
        <p:txBody>
          <a:bodyPr/>
          <a:lstStyle/>
          <a:p>
            <a:fld id="{96DC1A00-02D9-4F28-AED6-4819F7C9FD84}" type="slidenum">
              <a:rPr lang="en-US" smtClean="0"/>
              <a:t>‹#›</a:t>
            </a:fld>
            <a:endParaRPr lang="en-US"/>
          </a:p>
        </p:txBody>
      </p:sp>
    </p:spTree>
    <p:extLst>
      <p:ext uri="{BB962C8B-B14F-4D97-AF65-F5344CB8AC3E}">
        <p14:creationId xmlns:p14="http://schemas.microsoft.com/office/powerpoint/2010/main" val="2278902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AB7A2-9615-4DA0-8B38-009AF2E07B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B19328-41DE-4A38-95C4-FCF5F23921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4AF5A8-F796-485C-B952-06B07662F9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5A094B-35C7-4287-ABD8-0B9E257A03D6}"/>
              </a:ext>
            </a:extLst>
          </p:cNvPr>
          <p:cNvSpPr>
            <a:spLocks noGrp="1"/>
          </p:cNvSpPr>
          <p:nvPr>
            <p:ph type="dt" sz="half" idx="10"/>
          </p:nvPr>
        </p:nvSpPr>
        <p:spPr/>
        <p:txBody>
          <a:bodyPr/>
          <a:lstStyle/>
          <a:p>
            <a:fld id="{7114CD54-0C68-40C6-840F-9E5F98C40DB9}" type="datetimeFigureOut">
              <a:rPr lang="en-US" smtClean="0"/>
              <a:t>12/11/2020</a:t>
            </a:fld>
            <a:endParaRPr lang="en-US"/>
          </a:p>
        </p:txBody>
      </p:sp>
      <p:sp>
        <p:nvSpPr>
          <p:cNvPr id="6" name="Footer Placeholder 5">
            <a:extLst>
              <a:ext uri="{FF2B5EF4-FFF2-40B4-BE49-F238E27FC236}">
                <a16:creationId xmlns:a16="http://schemas.microsoft.com/office/drawing/2014/main" id="{33C7422F-6059-4FB4-A30A-5330C8D7BF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EC629F-E50C-4503-A608-0245FECC47AE}"/>
              </a:ext>
            </a:extLst>
          </p:cNvPr>
          <p:cNvSpPr>
            <a:spLocks noGrp="1"/>
          </p:cNvSpPr>
          <p:nvPr>
            <p:ph type="sldNum" sz="quarter" idx="12"/>
          </p:nvPr>
        </p:nvSpPr>
        <p:spPr/>
        <p:txBody>
          <a:bodyPr/>
          <a:lstStyle/>
          <a:p>
            <a:fld id="{96DC1A00-02D9-4F28-AED6-4819F7C9FD84}" type="slidenum">
              <a:rPr lang="en-US" smtClean="0"/>
              <a:t>‹#›</a:t>
            </a:fld>
            <a:endParaRPr lang="en-US"/>
          </a:p>
        </p:txBody>
      </p:sp>
    </p:spTree>
    <p:extLst>
      <p:ext uri="{BB962C8B-B14F-4D97-AF65-F5344CB8AC3E}">
        <p14:creationId xmlns:p14="http://schemas.microsoft.com/office/powerpoint/2010/main" val="3298988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28C57-45B1-42DE-9A5C-4959EC2C9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8E3EB1-AAEA-4428-BAD2-DEAED7C941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C092F0-4996-4791-9E5E-EE7C7FA7F678}"/>
              </a:ext>
            </a:extLst>
          </p:cNvPr>
          <p:cNvSpPr>
            <a:spLocks noGrp="1"/>
          </p:cNvSpPr>
          <p:nvPr>
            <p:ph type="dt" sz="half" idx="10"/>
          </p:nvPr>
        </p:nvSpPr>
        <p:spPr/>
        <p:txBody>
          <a:bodyPr/>
          <a:lstStyle/>
          <a:p>
            <a:fld id="{7114CD54-0C68-40C6-840F-9E5F98C40DB9}" type="datetimeFigureOut">
              <a:rPr lang="en-US" smtClean="0"/>
              <a:t>12/11/2020</a:t>
            </a:fld>
            <a:endParaRPr lang="en-US"/>
          </a:p>
        </p:txBody>
      </p:sp>
      <p:sp>
        <p:nvSpPr>
          <p:cNvPr id="5" name="Footer Placeholder 4">
            <a:extLst>
              <a:ext uri="{FF2B5EF4-FFF2-40B4-BE49-F238E27FC236}">
                <a16:creationId xmlns:a16="http://schemas.microsoft.com/office/drawing/2014/main" id="{405D7ABF-491C-4F21-8B36-1B5235CA6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5D8840-10F5-428E-82A9-8F4C1A3C5228}"/>
              </a:ext>
            </a:extLst>
          </p:cNvPr>
          <p:cNvSpPr>
            <a:spLocks noGrp="1"/>
          </p:cNvSpPr>
          <p:nvPr>
            <p:ph type="sldNum" sz="quarter" idx="12"/>
          </p:nvPr>
        </p:nvSpPr>
        <p:spPr/>
        <p:txBody>
          <a:bodyPr/>
          <a:lstStyle/>
          <a:p>
            <a:fld id="{96DC1A00-02D9-4F28-AED6-4819F7C9FD84}" type="slidenum">
              <a:rPr lang="en-US" smtClean="0"/>
              <a:t>‹#›</a:t>
            </a:fld>
            <a:endParaRPr lang="en-US"/>
          </a:p>
        </p:txBody>
      </p:sp>
    </p:spTree>
    <p:extLst>
      <p:ext uri="{BB962C8B-B14F-4D97-AF65-F5344CB8AC3E}">
        <p14:creationId xmlns:p14="http://schemas.microsoft.com/office/powerpoint/2010/main" val="2903571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9EBC79-40FA-41EE-BF68-A2B6C005B05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4C5E630-44E5-497A-AEC7-B1B523A788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841C6A-B6CC-475C-99B4-9DF3B244940E}"/>
              </a:ext>
            </a:extLst>
          </p:cNvPr>
          <p:cNvSpPr>
            <a:spLocks noGrp="1"/>
          </p:cNvSpPr>
          <p:nvPr>
            <p:ph type="dt" sz="half" idx="10"/>
          </p:nvPr>
        </p:nvSpPr>
        <p:spPr/>
        <p:txBody>
          <a:bodyPr/>
          <a:lstStyle/>
          <a:p>
            <a:fld id="{7114CD54-0C68-40C6-840F-9E5F98C40DB9}" type="datetimeFigureOut">
              <a:rPr lang="en-US" smtClean="0"/>
              <a:t>12/11/2020</a:t>
            </a:fld>
            <a:endParaRPr lang="en-US"/>
          </a:p>
        </p:txBody>
      </p:sp>
      <p:sp>
        <p:nvSpPr>
          <p:cNvPr id="5" name="Footer Placeholder 4">
            <a:extLst>
              <a:ext uri="{FF2B5EF4-FFF2-40B4-BE49-F238E27FC236}">
                <a16:creationId xmlns:a16="http://schemas.microsoft.com/office/drawing/2014/main" id="{E7D5BE13-42EF-4356-9007-046CFEC485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FC64FD-9B51-4223-BF31-876EFF94AC2D}"/>
              </a:ext>
            </a:extLst>
          </p:cNvPr>
          <p:cNvSpPr>
            <a:spLocks noGrp="1"/>
          </p:cNvSpPr>
          <p:nvPr>
            <p:ph type="sldNum" sz="quarter" idx="12"/>
          </p:nvPr>
        </p:nvSpPr>
        <p:spPr/>
        <p:txBody>
          <a:bodyPr/>
          <a:lstStyle/>
          <a:p>
            <a:fld id="{96DC1A00-02D9-4F28-AED6-4819F7C9FD84}" type="slidenum">
              <a:rPr lang="en-US" smtClean="0"/>
              <a:t>‹#›</a:t>
            </a:fld>
            <a:endParaRPr lang="en-US"/>
          </a:p>
        </p:txBody>
      </p:sp>
    </p:spTree>
    <p:extLst>
      <p:ext uri="{BB962C8B-B14F-4D97-AF65-F5344CB8AC3E}">
        <p14:creationId xmlns:p14="http://schemas.microsoft.com/office/powerpoint/2010/main" val="3215290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FF61F4-50DA-4849-A59C-4E73FAB493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4C438E-7201-4DCF-A98B-A7F2C2A334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5A0919-EFCC-403D-B1A8-371D0B8416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14CD54-0C68-40C6-840F-9E5F98C40DB9}" type="datetimeFigureOut">
              <a:rPr lang="en-US" smtClean="0"/>
              <a:t>12/11/2020</a:t>
            </a:fld>
            <a:endParaRPr lang="en-US"/>
          </a:p>
        </p:txBody>
      </p:sp>
      <p:sp>
        <p:nvSpPr>
          <p:cNvPr id="5" name="Footer Placeholder 4">
            <a:extLst>
              <a:ext uri="{FF2B5EF4-FFF2-40B4-BE49-F238E27FC236}">
                <a16:creationId xmlns:a16="http://schemas.microsoft.com/office/drawing/2014/main" id="{5DF3E140-45D8-4E36-BD5B-7F93541ECA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CA518D-09AA-4E69-B4F0-E214B2ADF5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DC1A00-02D9-4F28-AED6-4819F7C9FD84}" type="slidenum">
              <a:rPr lang="en-US" smtClean="0"/>
              <a:t>‹#›</a:t>
            </a:fld>
            <a:endParaRPr lang="en-US"/>
          </a:p>
        </p:txBody>
      </p:sp>
    </p:spTree>
    <p:extLst>
      <p:ext uri="{BB962C8B-B14F-4D97-AF65-F5344CB8AC3E}">
        <p14:creationId xmlns:p14="http://schemas.microsoft.com/office/powerpoint/2010/main" val="2936609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Picture 5" descr="A person posing for a photo&#10;&#10;Description automatically generated">
            <a:extLst>
              <a:ext uri="{FF2B5EF4-FFF2-40B4-BE49-F238E27FC236}">
                <a16:creationId xmlns:a16="http://schemas.microsoft.com/office/drawing/2014/main" id="{31886B4E-1093-4A15-8615-81FBA9A94141}"/>
              </a:ext>
            </a:extLst>
          </p:cNvPr>
          <p:cNvPicPr>
            <a:picLocks noGrp="1" noChangeAspect="1"/>
          </p:cNvPicPr>
          <p:nvPr>
            <p:ph type="pic" idx="1"/>
          </p:nvPr>
        </p:nvPicPr>
        <p:blipFill rotWithShape="1">
          <a:blip r:embed="rId3"/>
          <a:srcRect t="21431" b="21431"/>
          <a:stretch/>
        </p:blipFill>
        <p:spPr>
          <a:xfrm>
            <a:off x="0" y="3184279"/>
            <a:ext cx="4703762" cy="3568700"/>
          </a:xfrm>
          <a:scene3d>
            <a:camera prst="orthographicFront"/>
            <a:lightRig rig="threePt" dir="t"/>
          </a:scene3d>
          <a:sp3d>
            <a:bevelT/>
          </a:sp3d>
        </p:spPr>
      </p:pic>
      <p:pic>
        <p:nvPicPr>
          <p:cNvPr id="10" name="Picture 9">
            <a:extLst>
              <a:ext uri="{FF2B5EF4-FFF2-40B4-BE49-F238E27FC236}">
                <a16:creationId xmlns:a16="http://schemas.microsoft.com/office/drawing/2014/main" id="{EFB5D5D9-21B6-4AB2-9510-CCB0BE02B3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2551" y="4186098"/>
            <a:ext cx="2466975" cy="1847850"/>
          </a:xfrm>
          <a:prstGeom prst="rect">
            <a:avLst/>
          </a:prstGeom>
          <a:scene3d>
            <a:camera prst="orthographicFront"/>
            <a:lightRig rig="threePt" dir="t"/>
          </a:scene3d>
          <a:sp3d>
            <a:bevelT/>
          </a:sp3d>
        </p:spPr>
      </p:pic>
      <p:pic>
        <p:nvPicPr>
          <p:cNvPr id="14" name="Picture 13">
            <a:extLst>
              <a:ext uri="{FF2B5EF4-FFF2-40B4-BE49-F238E27FC236}">
                <a16:creationId xmlns:a16="http://schemas.microsoft.com/office/drawing/2014/main" id="{CBB83F4C-DD51-4836-B2F1-23BB73954F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13537" y="266283"/>
            <a:ext cx="2945005" cy="2885243"/>
          </a:xfrm>
          <a:prstGeom prst="rect">
            <a:avLst/>
          </a:prstGeom>
          <a:effectLst>
            <a:glow rad="139700">
              <a:schemeClr val="accent2">
                <a:satMod val="175000"/>
                <a:alpha val="40000"/>
              </a:schemeClr>
            </a:glow>
          </a:effectLst>
          <a:scene3d>
            <a:camera prst="orthographicFront"/>
            <a:lightRig rig="threePt" dir="t"/>
          </a:scene3d>
          <a:sp3d>
            <a:bevelT/>
          </a:sp3d>
        </p:spPr>
      </p:pic>
      <p:pic>
        <p:nvPicPr>
          <p:cNvPr id="18" name="Picture 17">
            <a:extLst>
              <a:ext uri="{FF2B5EF4-FFF2-40B4-BE49-F238E27FC236}">
                <a16:creationId xmlns:a16="http://schemas.microsoft.com/office/drawing/2014/main" id="{08208FB5-C297-4D0D-B7F0-DF36A8B32B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7971" y="733425"/>
            <a:ext cx="3133724" cy="4862373"/>
          </a:xfrm>
          <a:prstGeom prst="rect">
            <a:avLst/>
          </a:prstGeom>
          <a:scene3d>
            <a:camera prst="orthographicFront"/>
            <a:lightRig rig="threePt" dir="t"/>
          </a:scene3d>
          <a:sp3d>
            <a:bevelT/>
          </a:sp3d>
        </p:spPr>
      </p:pic>
      <p:pic>
        <p:nvPicPr>
          <p:cNvPr id="20" name="Picture 19">
            <a:extLst>
              <a:ext uri="{FF2B5EF4-FFF2-40B4-BE49-F238E27FC236}">
                <a16:creationId xmlns:a16="http://schemas.microsoft.com/office/drawing/2014/main" id="{392CCD4A-A52F-451D-969E-D33ACABCC1D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7781" y="266283"/>
            <a:ext cx="3548200" cy="2619375"/>
          </a:xfrm>
          <a:prstGeom prst="rect">
            <a:avLst/>
          </a:prstGeom>
          <a:scene3d>
            <a:camera prst="orthographicFront"/>
            <a:lightRig rig="threePt" dir="t"/>
          </a:scene3d>
          <a:sp3d>
            <a:bevelT/>
          </a:sp3d>
        </p:spPr>
      </p:pic>
    </p:spTree>
    <p:extLst>
      <p:ext uri="{BB962C8B-B14F-4D97-AF65-F5344CB8AC3E}">
        <p14:creationId xmlns:p14="http://schemas.microsoft.com/office/powerpoint/2010/main" val="2920000538"/>
      </p:ext>
    </p:extLst>
  </p:cSld>
  <p:clrMapOvr>
    <a:masterClrMapping/>
  </p:clrMapOvr>
  <p:transition spd="slow" advClick="0" advTm="1000">
    <p:checker/>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88772" y="457200"/>
            <a:ext cx="5469835" cy="761310"/>
          </a:xfrm>
          <a:solidFill>
            <a:schemeClr val="accent5">
              <a:lumMod val="60000"/>
              <a:lumOff val="40000"/>
            </a:schemeClr>
          </a:solidFill>
          <a:scene3d>
            <a:camera prst="orthographicFront"/>
            <a:lightRig rig="threePt" dir="t"/>
          </a:scene3d>
          <a:sp3d>
            <a:bevelT/>
          </a:sp3d>
        </p:spPr>
        <p:txBody>
          <a:bodyPr>
            <a:normAutofit/>
          </a:bodyPr>
          <a:lstStyle/>
          <a:p>
            <a:pPr algn="ctr"/>
            <a:r>
              <a:rPr lang="ar-LB" sz="4800" b="1" dirty="0">
                <a:effectLst>
                  <a:outerShdw blurRad="38100" dist="38100" dir="2700000" algn="tl">
                    <a:srgbClr val="000000">
                      <a:alpha val="43137"/>
                    </a:srgbClr>
                  </a:outerShdw>
                </a:effectLst>
              </a:rPr>
              <a:t> حياة نزار قبّاني</a:t>
            </a:r>
            <a:endParaRPr lang="en-US" sz="48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825625"/>
            <a:ext cx="10515600" cy="4768850"/>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rgbClr val="0070C0"/>
            </a:solidFill>
          </a:ln>
          <a:scene3d>
            <a:camera prst="orthographicFront"/>
            <a:lightRig rig="threePt" dir="t"/>
          </a:scene3d>
          <a:sp3d>
            <a:bevelT/>
          </a:sp3d>
        </p:spPr>
        <p:txBody>
          <a:bodyPr>
            <a:normAutofit/>
          </a:bodyPr>
          <a:lstStyle/>
          <a:p>
            <a:pPr marL="0" indent="0" algn="r">
              <a:buNone/>
            </a:pPr>
            <a:r>
              <a:rPr lang="ar-LB" dirty="0"/>
              <a:t>      هو دبلوماسيّ وشاعر سوري، ولد في </a:t>
            </a:r>
            <a:r>
              <a:rPr lang="ar-LB" i="1" dirty="0"/>
              <a:t>21 آذار 1923</a:t>
            </a:r>
            <a:r>
              <a:rPr lang="ar-LB" dirty="0"/>
              <a:t> . نزار من أسرة عربيّة دمشقيّة عريقة إذ يعتبر جدَّه" أبو خليل القبّاني" من روّاد المسرح العربيّ. درس الحقوق في الجامعة السّورية وفور تخرّجه منها عام </a:t>
            </a:r>
            <a:r>
              <a:rPr lang="ar-LB" i="1" dirty="0"/>
              <a:t>1945</a:t>
            </a:r>
            <a:r>
              <a:rPr lang="ar-LB" dirty="0"/>
              <a:t> انخرط في السّلك الدّبلوماسي متنقّلًا بين عواصم مختلفة حتى قدّم استقالته عام </a:t>
            </a:r>
            <a:r>
              <a:rPr lang="ar-LB" i="1" dirty="0"/>
              <a:t>1966</a:t>
            </a:r>
            <a:r>
              <a:rPr lang="ar-LB" dirty="0"/>
              <a:t>.</a:t>
            </a:r>
          </a:p>
          <a:p>
            <a:pPr marL="0" indent="0" algn="r">
              <a:buNone/>
            </a:pPr>
            <a:r>
              <a:rPr lang="ar-LB" dirty="0"/>
              <a:t>      أحدثت حرب </a:t>
            </a:r>
            <a:r>
              <a:rPr lang="ar-LB" i="1" dirty="0"/>
              <a:t>1967</a:t>
            </a:r>
            <a:r>
              <a:rPr lang="ar-LB" dirty="0"/>
              <a:t> والتي أسماها العرب "النّكسة" مفترقًا حاسمًا في تجربته الشّعرية والأدبيّة، إذ أخرجته من نمطه التّقليدي بوصفه "شاعر الحبّ والمرأة" لتدخله معترك السّياسة، وقد أثارت قصيدته "هوامش على دفتر "النّكسة" عاصفة في الوطن العربيّ وصلت إلى حدّ منع أشعاره في وسائل الإعلام.</a:t>
            </a:r>
          </a:p>
          <a:p>
            <a:pPr marL="0" indent="0" algn="r">
              <a:buNone/>
            </a:pPr>
            <a:r>
              <a:rPr lang="ar-LB" dirty="0"/>
              <a:t>      تُوفّي سنة 1998</a:t>
            </a:r>
            <a:endParaRPr lang="en-US" dirty="0"/>
          </a:p>
        </p:txBody>
      </p:sp>
      <p:pic>
        <p:nvPicPr>
          <p:cNvPr id="2052" name="Picture 4" descr="https://upload.wikimedia.org/wikipedia/commons/thumb/6/62/Nizar_Kabbani_-_1935.jpg/150px-Nizar_Kabbani_-_19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8301" y="139700"/>
            <a:ext cx="1428750" cy="1562100"/>
          </a:xfrm>
          <a:prstGeom prst="ellipse">
            <a:avLst/>
          </a:prstGeom>
          <a:ln>
            <a:noFill/>
          </a:ln>
          <a:effectLst>
            <a:softEdge rad="1125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0912B67-9A67-4002-9475-21D00D3F102E}"/>
              </a:ext>
            </a:extLst>
          </p:cNvPr>
          <p:cNvSpPr txBox="1"/>
          <p:nvPr/>
        </p:nvSpPr>
        <p:spPr>
          <a:xfrm rot="5400000" flipH="1">
            <a:off x="-1542022" y="4029588"/>
            <a:ext cx="4760442"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
        <p:nvSpPr>
          <p:cNvPr id="8" name="TextBox 7">
            <a:extLst>
              <a:ext uri="{FF2B5EF4-FFF2-40B4-BE49-F238E27FC236}">
                <a16:creationId xmlns:a16="http://schemas.microsoft.com/office/drawing/2014/main" id="{15A93A20-3D99-4AB6-80C8-40F64D5BBA4D}"/>
              </a:ext>
            </a:extLst>
          </p:cNvPr>
          <p:cNvSpPr txBox="1"/>
          <p:nvPr/>
        </p:nvSpPr>
        <p:spPr>
          <a:xfrm rot="5400000" flipH="1">
            <a:off x="9158246" y="4021180"/>
            <a:ext cx="4760442"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Tree>
    <p:extLst>
      <p:ext uri="{BB962C8B-B14F-4D97-AF65-F5344CB8AC3E}">
        <p14:creationId xmlns:p14="http://schemas.microsoft.com/office/powerpoint/2010/main" val="2727385008"/>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2052"/>
                                        </p:tgtEl>
                                        <p:attrNameLst>
                                          <p:attrName>style.visibility</p:attrName>
                                        </p:attrNameLst>
                                      </p:cBhvr>
                                      <p:to>
                                        <p:strVal val="visible"/>
                                      </p:to>
                                    </p:set>
                                    <p:animEffect transition="in" filter="wheel(1)">
                                      <p:cBhvr>
                                        <p:cTn id="10" dur="2000"/>
                                        <p:tgtEl>
                                          <p:spTgt spid="2052"/>
                                        </p:tgtEl>
                                      </p:cBhvr>
                                    </p:animEffect>
                                  </p:childTnLst>
                                </p:cTn>
                              </p:par>
                            </p:childTnLst>
                          </p:cTn>
                        </p:par>
                        <p:par>
                          <p:cTn id="11" fill="hold">
                            <p:stCondLst>
                              <p:cond delay="2000"/>
                            </p:stCondLst>
                            <p:childTnLst>
                              <p:par>
                                <p:cTn id="12" presetID="14" presetClass="entr" presetSubtype="1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randombar(horizontal)">
                                      <p:cBhvr>
                                        <p:cTn id="14" dur="3000"/>
                                        <p:tgtEl>
                                          <p:spTgt spid="3">
                                            <p:bg/>
                                          </p:spTgt>
                                        </p:tgtEl>
                                      </p:cBhvr>
                                    </p:animEffect>
                                  </p:childTnLst>
                                </p:cTn>
                              </p:par>
                            </p:childTnLst>
                          </p:cTn>
                        </p:par>
                        <p:par>
                          <p:cTn id="15" fill="hold">
                            <p:stCondLst>
                              <p:cond delay="5000"/>
                            </p:stCondLst>
                            <p:childTnLst>
                              <p:par>
                                <p:cTn id="16" presetID="14" presetClass="entr" presetSubtype="10" fill="hold" grpId="0" nodeType="afterEffect">
                                  <p:stCondLst>
                                    <p:cond delay="0"/>
                                  </p:stCondLst>
                                  <p:iterate type="wd">
                                    <p:tmPct val="11000"/>
                                  </p:iterate>
                                  <p:childTnLst>
                                    <p:set>
                                      <p:cBhvr>
                                        <p:cTn id="17"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8" dur="3000"/>
                                        <p:tgtEl>
                                          <p:spTgt spid="3">
                                            <p:txEl>
                                              <p:pRg st="0" end="0"/>
                                            </p:txEl>
                                          </p:spTgt>
                                        </p:tgtEl>
                                      </p:cBhvr>
                                    </p:animEffect>
                                  </p:childTnLst>
                                </p:cTn>
                              </p:par>
                            </p:childTnLst>
                          </p:cTn>
                        </p:par>
                        <p:par>
                          <p:cTn id="19" fill="hold">
                            <p:stCondLst>
                              <p:cond delay="25820"/>
                            </p:stCondLst>
                            <p:childTnLst>
                              <p:par>
                                <p:cTn id="20" presetID="14" presetClass="entr" presetSubtype="10" fill="hold" grpId="0" nodeType="afterEffect">
                                  <p:stCondLst>
                                    <p:cond delay="0"/>
                                  </p:stCondLst>
                                  <p:iterate type="wd">
                                    <p:tmPct val="11000"/>
                                  </p:iterate>
                                  <p:childTnLst>
                                    <p:set>
                                      <p:cBhvr>
                                        <p:cTn id="2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2" dur="3000"/>
                                        <p:tgtEl>
                                          <p:spTgt spid="3">
                                            <p:txEl>
                                              <p:pRg st="1" end="1"/>
                                            </p:txEl>
                                          </p:spTgt>
                                        </p:tgtEl>
                                      </p:cBhvr>
                                    </p:animEffect>
                                  </p:childTnLst>
                                </p:cTn>
                              </p:par>
                            </p:childTnLst>
                          </p:cTn>
                        </p:par>
                        <p:par>
                          <p:cTn id="23" fill="hold">
                            <p:stCondLst>
                              <p:cond delay="46640"/>
                            </p:stCondLst>
                            <p:childTnLst>
                              <p:par>
                                <p:cTn id="24" presetID="14" presetClass="entr" presetSubtype="10" fill="hold" grpId="0" nodeType="afterEffect">
                                  <p:stCondLst>
                                    <p:cond delay="0"/>
                                  </p:stCondLst>
                                  <p:iterate type="wd">
                                    <p:tmPct val="11000"/>
                                  </p:iterate>
                                  <p:childTnLst>
                                    <p:set>
                                      <p:cBhvr>
                                        <p:cTn id="25"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6" dur="3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8DB081C-8611-4C78-BAEF-8228EAAE3E39}"/>
              </a:ext>
            </a:extLst>
          </p:cNvPr>
          <p:cNvSpPr txBox="1"/>
          <p:nvPr/>
        </p:nvSpPr>
        <p:spPr>
          <a:xfrm>
            <a:off x="733425" y="1342668"/>
            <a:ext cx="10525125" cy="5078313"/>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glow rad="63500">
              <a:schemeClr val="accent1">
                <a:satMod val="175000"/>
                <a:alpha val="40000"/>
              </a:schemeClr>
            </a:glow>
          </a:effectLst>
          <a:scene3d>
            <a:camera prst="orthographicFront"/>
            <a:lightRig rig="threePt" dir="t"/>
          </a:scene3d>
          <a:sp3d>
            <a:bevelT/>
          </a:sp3d>
        </p:spPr>
        <p:txBody>
          <a:bodyPr wrap="square">
            <a:spAutoFit/>
          </a:bodyPr>
          <a:lstStyle/>
          <a:p>
            <a:pPr algn="r"/>
            <a:r>
              <a:rPr lang="ar-LB" sz="2400" dirty="0">
                <a:solidFill>
                  <a:srgbClr val="333333"/>
                </a:solidFill>
                <a:latin typeface="DroidArabicKufi-Regular"/>
              </a:rPr>
              <a:t>      </a:t>
            </a:r>
            <a:r>
              <a:rPr lang="ar-LB" sz="2400" b="0" i="0" dirty="0">
                <a:solidFill>
                  <a:srgbClr val="333333"/>
                </a:solidFill>
                <a:effectLst/>
                <a:latin typeface="DroidArabicKufi-Regular"/>
              </a:rPr>
              <a:t>   في حياة نزار عدّة عوامل كان لها أثر عميق في نفسه انعكس على شعره، وقد ذكرها في كتاباته النّثريّة، وهي:</a:t>
            </a:r>
          </a:p>
          <a:p>
            <a:pPr marL="342900" indent="-342900" algn="r">
              <a:buFontTx/>
              <a:buChar char="-"/>
            </a:pPr>
            <a:r>
              <a:rPr lang="ar-LB" sz="2400" b="0" i="0" dirty="0">
                <a:solidFill>
                  <a:srgbClr val="333333"/>
                </a:solidFill>
                <a:effectLst/>
                <a:latin typeface="DroidArabicKufi-Regular"/>
              </a:rPr>
              <a:t>- انتحار شقيقته بسبب رفض أهلها الزّواج بمن تحبّ، فقد كان موتها أحد العوامل النّفسيّة التي دفعته للكتابة عن المرأة والحبّ بكل طاقته، ولذلك أطلق عليه لقب شاعر المرأة. </a:t>
            </a:r>
          </a:p>
          <a:p>
            <a:pPr marL="342900" indent="-342900" algn="r">
              <a:buFontTx/>
              <a:buChar char="-"/>
            </a:pPr>
            <a:r>
              <a:rPr lang="ar-LB" sz="2400" dirty="0">
                <a:solidFill>
                  <a:srgbClr val="333333"/>
                </a:solidFill>
                <a:latin typeface="DroidArabicKufi-Regular"/>
              </a:rPr>
              <a:t>- </a:t>
            </a:r>
            <a:r>
              <a:rPr lang="ar-LB" sz="2400" b="0" i="0" dirty="0">
                <a:solidFill>
                  <a:srgbClr val="333333"/>
                </a:solidFill>
                <a:effectLst/>
                <a:latin typeface="DroidArabicKufi-Regular"/>
              </a:rPr>
              <a:t>وفاة والدته الّتي كانت بالنّسبة له مصدر العطف والحنان إذ كانت تُوليه رعاية خاصّة، فحين فقدها تولّد لديه شعور بالحرمان.</a:t>
            </a:r>
          </a:p>
          <a:p>
            <a:pPr marL="342900" indent="-342900" algn="r">
              <a:buFontTx/>
              <a:buChar char="-"/>
            </a:pPr>
            <a:r>
              <a:rPr lang="ar-LB" sz="2400" dirty="0">
                <a:solidFill>
                  <a:srgbClr val="333333"/>
                </a:solidFill>
                <a:latin typeface="DroidArabicKufi-Regular"/>
              </a:rPr>
              <a:t>- </a:t>
            </a:r>
            <a:r>
              <a:rPr lang="ar-LB" sz="2400" b="0" i="0" dirty="0">
                <a:solidFill>
                  <a:srgbClr val="333333"/>
                </a:solidFill>
                <a:effectLst/>
                <a:latin typeface="DroidArabicKufi-Regular"/>
              </a:rPr>
              <a:t> وفاة والده الّذي كان بالنّسبة إليه رمزاً من رموز الوطن، فموته زَرَع في نفسه الخوف من المستقبل.</a:t>
            </a:r>
          </a:p>
          <a:p>
            <a:pPr marL="342900" indent="-342900" algn="r">
              <a:buFontTx/>
              <a:buChar char="-"/>
            </a:pPr>
            <a:r>
              <a:rPr lang="ar-LB" sz="2400" dirty="0">
                <a:solidFill>
                  <a:srgbClr val="333333"/>
                </a:solidFill>
                <a:latin typeface="DroidArabicKufi-Regular"/>
              </a:rPr>
              <a:t> -</a:t>
            </a:r>
            <a:r>
              <a:rPr lang="ar-LB" sz="2400" b="0" i="0" dirty="0">
                <a:solidFill>
                  <a:srgbClr val="333333"/>
                </a:solidFill>
                <a:effectLst/>
                <a:latin typeface="DroidArabicKufi-Regular"/>
              </a:rPr>
              <a:t> شعوره بعدم الاستقرار نتيجة سفره المستمرّ وإحساسه الدّائم بالغربة والحنين إلى الوطن. </a:t>
            </a:r>
          </a:p>
          <a:p>
            <a:pPr marL="342900" indent="-342900" algn="r">
              <a:buFontTx/>
              <a:buChar char="-"/>
            </a:pPr>
            <a:r>
              <a:rPr lang="ar-LB" sz="2400" b="0" i="0" dirty="0">
                <a:solidFill>
                  <a:srgbClr val="333333"/>
                </a:solidFill>
                <a:effectLst/>
                <a:latin typeface="DroidArabicKufi-Regular"/>
              </a:rPr>
              <a:t>- قضيّة فلسطين لا سيّما أحداث حزيران، كوّنت لديه إحساسًا بالضّياع. </a:t>
            </a:r>
          </a:p>
          <a:p>
            <a:pPr marL="342900" indent="-342900" algn="r">
              <a:buFontTx/>
              <a:buChar char="-"/>
            </a:pPr>
            <a:r>
              <a:rPr lang="ar-LB" sz="2400" dirty="0">
                <a:solidFill>
                  <a:srgbClr val="333333"/>
                </a:solidFill>
                <a:latin typeface="DroidArabicKufi-Regular"/>
              </a:rPr>
              <a:t>- </a:t>
            </a:r>
            <a:r>
              <a:rPr lang="ar-LB" sz="2400" b="0" i="0" dirty="0">
                <a:solidFill>
                  <a:srgbClr val="333333"/>
                </a:solidFill>
                <a:effectLst/>
                <a:latin typeface="DroidArabicKufi-Regular"/>
              </a:rPr>
              <a:t>أحداث بيروت وما حدث فيها من دمار وخراب. </a:t>
            </a:r>
          </a:p>
          <a:p>
            <a:pPr marL="342900" indent="-342900" algn="r">
              <a:buFontTx/>
              <a:buChar char="-"/>
            </a:pPr>
            <a:r>
              <a:rPr lang="ar-LB" sz="2400" dirty="0">
                <a:solidFill>
                  <a:srgbClr val="333333"/>
                </a:solidFill>
                <a:latin typeface="DroidArabicKufi-Regular"/>
              </a:rPr>
              <a:t>- </a:t>
            </a:r>
            <a:r>
              <a:rPr lang="ar-LB" sz="2400" b="0" i="0" dirty="0">
                <a:solidFill>
                  <a:srgbClr val="333333"/>
                </a:solidFill>
                <a:effectLst/>
                <a:latin typeface="DroidArabicKufi-Regular"/>
              </a:rPr>
              <a:t>المرض الّذي أصابه في قلبه، ولّد لديه إحساس بالقلق والخوف من الموت. </a:t>
            </a:r>
          </a:p>
          <a:p>
            <a:pPr marL="342900" indent="-342900" algn="r">
              <a:buFontTx/>
              <a:buChar char="-"/>
            </a:pPr>
            <a:r>
              <a:rPr lang="ar-LB" sz="2400" dirty="0">
                <a:solidFill>
                  <a:srgbClr val="333333"/>
                </a:solidFill>
                <a:latin typeface="DroidArabicKufi-Regular"/>
              </a:rPr>
              <a:t>- </a:t>
            </a:r>
            <a:r>
              <a:rPr lang="ar-LB" sz="2400" b="0" i="0" dirty="0">
                <a:solidFill>
                  <a:srgbClr val="333333"/>
                </a:solidFill>
                <a:effectLst/>
                <a:latin typeface="DroidArabicKufi-Regular"/>
              </a:rPr>
              <a:t>وفاة زوجته بلقيس الّتي أحبّها كثيراً.</a:t>
            </a:r>
            <a:br>
              <a:rPr lang="ar-LB" dirty="0"/>
            </a:br>
            <a:br>
              <a:rPr lang="ar-LB" dirty="0"/>
            </a:br>
            <a:endParaRPr lang="en-US" dirty="0"/>
          </a:p>
        </p:txBody>
      </p:sp>
      <p:sp>
        <p:nvSpPr>
          <p:cNvPr id="8" name="TextBox 7">
            <a:extLst>
              <a:ext uri="{FF2B5EF4-FFF2-40B4-BE49-F238E27FC236}">
                <a16:creationId xmlns:a16="http://schemas.microsoft.com/office/drawing/2014/main" id="{16B5855D-C66D-44A0-9FC9-535FBC056A17}"/>
              </a:ext>
            </a:extLst>
          </p:cNvPr>
          <p:cNvSpPr txBox="1"/>
          <p:nvPr/>
        </p:nvSpPr>
        <p:spPr>
          <a:xfrm>
            <a:off x="1519562" y="197346"/>
            <a:ext cx="9152876" cy="830997"/>
          </a:xfrm>
          <a:prstGeom prst="rect">
            <a:avLst/>
          </a:prstGeom>
          <a:solidFill>
            <a:schemeClr val="accent1">
              <a:lumMod val="40000"/>
              <a:lumOff val="60000"/>
            </a:schemeClr>
          </a:solidFill>
          <a:scene3d>
            <a:camera prst="orthographicFront"/>
            <a:lightRig rig="threePt" dir="t"/>
          </a:scene3d>
          <a:sp3d>
            <a:bevelT/>
          </a:sp3d>
        </p:spPr>
        <p:txBody>
          <a:bodyPr wrap="square" rtlCol="0">
            <a:spAutoFit/>
          </a:bodyPr>
          <a:lstStyle/>
          <a:p>
            <a:r>
              <a:rPr lang="ar-LB" sz="4800" b="0" i="0" dirty="0">
                <a:solidFill>
                  <a:srgbClr val="333333"/>
                </a:solidFill>
                <a:effectLst/>
                <a:latin typeface="DroidArabicKufi-Regular"/>
              </a:rPr>
              <a:t>عوامل مهمّة أثّرت في حياة وشعر نزار قبّاني</a:t>
            </a:r>
            <a:endParaRPr lang="en-US" sz="4800" dirty="0"/>
          </a:p>
        </p:txBody>
      </p:sp>
      <p:sp>
        <p:nvSpPr>
          <p:cNvPr id="9" name="TextBox 8">
            <a:extLst>
              <a:ext uri="{FF2B5EF4-FFF2-40B4-BE49-F238E27FC236}">
                <a16:creationId xmlns:a16="http://schemas.microsoft.com/office/drawing/2014/main" id="{4FB53E79-37C5-4573-A7A9-1DF470F3056A}"/>
              </a:ext>
            </a:extLst>
          </p:cNvPr>
          <p:cNvSpPr txBox="1"/>
          <p:nvPr/>
        </p:nvSpPr>
        <p:spPr>
          <a:xfrm rot="5400000" flipH="1">
            <a:off x="8919418" y="3697158"/>
            <a:ext cx="5078313"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
        <p:nvSpPr>
          <p:cNvPr id="10" name="TextBox 9">
            <a:extLst>
              <a:ext uri="{FF2B5EF4-FFF2-40B4-BE49-F238E27FC236}">
                <a16:creationId xmlns:a16="http://schemas.microsoft.com/office/drawing/2014/main" id="{E9A0CDDC-1AE5-4934-86B8-33F1B078E8A9}"/>
              </a:ext>
            </a:extLst>
          </p:cNvPr>
          <p:cNvSpPr txBox="1"/>
          <p:nvPr/>
        </p:nvSpPr>
        <p:spPr>
          <a:xfrm rot="5400000" flipH="1">
            <a:off x="-1790373" y="3697157"/>
            <a:ext cx="5078313"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Tree>
    <p:extLst>
      <p:ext uri="{BB962C8B-B14F-4D97-AF65-F5344CB8AC3E}">
        <p14:creationId xmlns:p14="http://schemas.microsoft.com/office/powerpoint/2010/main" val="1315660332"/>
      </p:ext>
    </p:extLst>
  </p:cSld>
  <p:clrMapOvr>
    <a:masterClrMapping/>
  </p:clrMapOvr>
  <mc:AlternateContent xmlns:mc="http://schemas.openxmlformats.org/markup-compatibility/2006" xmlns:p14="http://schemas.microsoft.com/office/powerpoint/2010/main">
    <mc:Choice Requires="p14">
      <p:transition spd="slow" p14:dur="1400" advClick="0" advTm="10000">
        <p14:ripple/>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par>
                          <p:cTn id="21" fill="hold">
                            <p:stCondLst>
                              <p:cond delay="2000"/>
                            </p:stCondLst>
                            <p:childTnLst>
                              <p:par>
                                <p:cTn id="22" presetID="53" presetClass="entr" presetSubtype="16" fill="hold" grpId="0" nodeType="afterEffect">
                                  <p:stCondLst>
                                    <p:cond delay="0"/>
                                  </p:stCondLst>
                                  <p:iterate type="wd">
                                    <p:tmPct val="39000"/>
                                  </p:iterate>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par>
                          <p:cTn id="27" fill="hold">
                            <p:stCondLst>
                              <p:cond delay="33505"/>
                            </p:stCondLst>
                            <p:childTnLst>
                              <p:par>
                                <p:cTn id="28" presetID="5" presetClass="entr" presetSubtype="1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checkerboard(across)">
                                      <p:cBhvr>
                                        <p:cTn id="30" dur="20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6126B93-2069-440B-8193-A77D44A2D8BF}"/>
              </a:ext>
            </a:extLst>
          </p:cNvPr>
          <p:cNvSpPr txBox="1"/>
          <p:nvPr/>
        </p:nvSpPr>
        <p:spPr>
          <a:xfrm>
            <a:off x="1314450" y="1630472"/>
            <a:ext cx="9563100" cy="2492990"/>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glow rad="228600">
              <a:schemeClr val="accent1">
                <a:satMod val="175000"/>
                <a:alpha val="40000"/>
              </a:schemeClr>
            </a:glow>
          </a:effectLst>
          <a:scene3d>
            <a:camera prst="orthographicFront"/>
            <a:lightRig rig="threePt" dir="t"/>
          </a:scene3d>
          <a:sp3d>
            <a:bevelT/>
          </a:sp3d>
        </p:spPr>
        <p:txBody>
          <a:bodyPr wrap="square">
            <a:spAutoFit/>
          </a:bodyPr>
          <a:lstStyle/>
          <a:p>
            <a:pPr algn="r"/>
            <a:r>
              <a:rPr lang="ar-LB" sz="2400" dirty="0">
                <a:solidFill>
                  <a:srgbClr val="333333"/>
                </a:solidFill>
                <a:latin typeface="DroidArabicKufi-Regular"/>
              </a:rPr>
              <a:t>   </a:t>
            </a:r>
            <a:r>
              <a:rPr lang="ar-LB" sz="2400" b="0" i="0" dirty="0">
                <a:solidFill>
                  <a:srgbClr val="333333"/>
                </a:solidFill>
                <a:effectLst/>
                <a:latin typeface="DroidArabicKufi-Regular"/>
              </a:rPr>
              <a:t>اهتمّ نزار قبّاني بلغته الشّعريّة اهتمامًا بالغًا، فمن الأمور الّتي شغلت باله عندما بدأ الكتابة هي اللّغة الّتي يكتب بها، فاختار لغةً تكون وسطًا بين لغة الفصاحة المتقنة ولغة المشافهة اليوميّة الجارية على الألسن، فجاء بلغةٍ بسيطةٍ سلسةٍ تُحاكي لغة الشّارع العربيّ، واستمدّت مفرداتها من الحياة اليوميّة، فامتازت ألفاظها بالبعد عن التّعقيد والغرابة، إذ لا تحتاج إلى شرحٍ لفهم ما ترمي إليه من معانٍ، وقد مزج نزار في شعره بين اللّغة الفصحى المكتوبة واللّغة المحكيّة.</a:t>
            </a:r>
            <a:br>
              <a:rPr lang="ar-LB" dirty="0"/>
            </a:br>
            <a:br>
              <a:rPr lang="ar-LB" dirty="0"/>
            </a:br>
            <a:endParaRPr lang="en-US" dirty="0"/>
          </a:p>
        </p:txBody>
      </p:sp>
      <p:sp>
        <p:nvSpPr>
          <p:cNvPr id="9" name="TextBox 8">
            <a:extLst>
              <a:ext uri="{FF2B5EF4-FFF2-40B4-BE49-F238E27FC236}">
                <a16:creationId xmlns:a16="http://schemas.microsoft.com/office/drawing/2014/main" id="{D95A82FA-1CC5-4A9D-84B9-CBB11CCB6C6A}"/>
              </a:ext>
            </a:extLst>
          </p:cNvPr>
          <p:cNvSpPr txBox="1"/>
          <p:nvPr/>
        </p:nvSpPr>
        <p:spPr>
          <a:xfrm>
            <a:off x="466432" y="255537"/>
            <a:ext cx="10477548" cy="830997"/>
          </a:xfrm>
          <a:prstGeom prst="rect">
            <a:avLst/>
          </a:prstGeom>
          <a:solidFill>
            <a:schemeClr val="accent1">
              <a:lumMod val="40000"/>
              <a:lumOff val="60000"/>
            </a:schemeClr>
          </a:solidFill>
          <a:scene3d>
            <a:camera prst="orthographicFront"/>
            <a:lightRig rig="threePt" dir="t"/>
          </a:scene3d>
          <a:sp3d>
            <a:bevelT/>
          </a:sp3d>
        </p:spPr>
        <p:txBody>
          <a:bodyPr wrap="none" rtlCol="0">
            <a:spAutoFit/>
          </a:bodyPr>
          <a:lstStyle/>
          <a:p>
            <a:r>
              <a:rPr lang="ar-LB" sz="4800" b="0" i="0" dirty="0">
                <a:solidFill>
                  <a:srgbClr val="333333"/>
                </a:solidFill>
                <a:effectLst/>
                <a:latin typeface="DroidArabicKufi-Regular"/>
              </a:rPr>
              <a:t>خصائص شعر نزار قبّاني: الأسلوب واللّغة الشّعريّة</a:t>
            </a:r>
            <a:endParaRPr lang="en-US" sz="4800" dirty="0"/>
          </a:p>
        </p:txBody>
      </p:sp>
      <p:pic>
        <p:nvPicPr>
          <p:cNvPr id="10" name="Picture 9">
            <a:extLst>
              <a:ext uri="{FF2B5EF4-FFF2-40B4-BE49-F238E27FC236}">
                <a16:creationId xmlns:a16="http://schemas.microsoft.com/office/drawing/2014/main" id="{32C21121-A970-48AD-9A7F-89240071F6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4495" y="4495801"/>
            <a:ext cx="5336271" cy="2106662"/>
          </a:xfrm>
          <a:prstGeom prst="rect">
            <a:avLst/>
          </a:prstGeom>
          <a:ln w="228600" cap="sq" cmpd="thickThin">
            <a:solidFill>
              <a:srgbClr val="000000"/>
            </a:solidFill>
            <a:prstDash val="solid"/>
            <a:miter lim="800000"/>
          </a:ln>
          <a:effectLst>
            <a:innerShdw blurRad="76200">
              <a:srgbClr val="000000"/>
            </a:innerShdw>
          </a:effectLst>
        </p:spPr>
      </p:pic>
      <p:sp>
        <p:nvSpPr>
          <p:cNvPr id="11" name="TextBox 10">
            <a:extLst>
              <a:ext uri="{FF2B5EF4-FFF2-40B4-BE49-F238E27FC236}">
                <a16:creationId xmlns:a16="http://schemas.microsoft.com/office/drawing/2014/main" id="{A603F37D-C756-4D95-9B86-281878BAFB95}"/>
              </a:ext>
            </a:extLst>
          </p:cNvPr>
          <p:cNvSpPr txBox="1"/>
          <p:nvPr/>
        </p:nvSpPr>
        <p:spPr>
          <a:xfrm rot="5400000" flipH="1">
            <a:off x="9636641" y="2692301"/>
            <a:ext cx="2851150"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
        <p:nvSpPr>
          <p:cNvPr id="12" name="TextBox 11">
            <a:extLst>
              <a:ext uri="{FF2B5EF4-FFF2-40B4-BE49-F238E27FC236}">
                <a16:creationId xmlns:a16="http://schemas.microsoft.com/office/drawing/2014/main" id="{B85FD1D6-6A5D-429D-908D-219E190C2B43}"/>
              </a:ext>
            </a:extLst>
          </p:cNvPr>
          <p:cNvSpPr txBox="1"/>
          <p:nvPr/>
        </p:nvSpPr>
        <p:spPr>
          <a:xfrm rot="5400000" flipH="1">
            <a:off x="-295791" y="2692301"/>
            <a:ext cx="2851150"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Tree>
    <p:extLst>
      <p:ext uri="{BB962C8B-B14F-4D97-AF65-F5344CB8AC3E}">
        <p14:creationId xmlns:p14="http://schemas.microsoft.com/office/powerpoint/2010/main" val="2935965074"/>
      </p:ext>
    </p:extLst>
  </p:cSld>
  <p:clrMapOvr>
    <a:masterClrMapping/>
  </p:clrMapOvr>
  <mc:AlternateContent xmlns:mc="http://schemas.openxmlformats.org/markup-compatibility/2006">
    <mc:Choice xmlns:p14="http://schemas.microsoft.com/office/powerpoint/2010/main" Requires="p14">
      <p:transition spd="slow" p14:dur="4400" advClick="0" advTm="2000">
        <p14:honeycomb/>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1000"/>
                            </p:stCondLst>
                            <p:childTnLst>
                              <p:par>
                                <p:cTn id="15" presetID="42" presetClass="entr" presetSubtype="0" fill="hold" grpId="0" nodeType="afterEffect">
                                  <p:stCondLst>
                                    <p:cond delay="0"/>
                                  </p:stCondLst>
                                  <p:iterate type="wd">
                                    <p:tmPct val="18000"/>
                                  </p:iterate>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14" presetClass="entr" presetSubtype="1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par>
                          <p:cTn id="23" fill="hold">
                            <p:stCondLst>
                              <p:cond delay="16940"/>
                            </p:stCondLst>
                            <p:childTnLst>
                              <p:par>
                                <p:cTn id="24" presetID="12" presetClass="entr" presetSubtype="4"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15000"/>
                                        <p:tgtEl>
                                          <p:spTgt spid="12"/>
                                        </p:tgtEl>
                                        <p:attrNameLst>
                                          <p:attrName>ppt_y</p:attrName>
                                        </p:attrNameLst>
                                      </p:cBhvr>
                                      <p:tavLst>
                                        <p:tav tm="0">
                                          <p:val>
                                            <p:strVal val="#ppt_y+#ppt_h*1.125000"/>
                                          </p:val>
                                        </p:tav>
                                        <p:tav tm="100000">
                                          <p:val>
                                            <p:strVal val="#ppt_y"/>
                                          </p:val>
                                        </p:tav>
                                      </p:tavLst>
                                    </p:anim>
                                    <p:animEffect transition="in" filter="wipe(up)">
                                      <p:cBhvr>
                                        <p:cTn id="27" dur="15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EBA388C-363E-4781-AD47-A3334E24713B}"/>
              </a:ext>
            </a:extLst>
          </p:cNvPr>
          <p:cNvSpPr txBox="1"/>
          <p:nvPr/>
        </p:nvSpPr>
        <p:spPr>
          <a:xfrm>
            <a:off x="1724025" y="2078149"/>
            <a:ext cx="8743950" cy="4647426"/>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wrap="square">
            <a:spAutoFit/>
          </a:bodyPr>
          <a:lstStyle/>
          <a:p>
            <a:pPr algn="r"/>
            <a:r>
              <a:rPr lang="ar-LB" sz="2000" b="0" i="0" dirty="0">
                <a:solidFill>
                  <a:srgbClr val="333333"/>
                </a:solidFill>
                <a:effectLst/>
                <a:latin typeface="DroidArabicKufi-Regular"/>
              </a:rPr>
              <a:t>     نال نزار قبّاني العديد من الجوائز والأوسمة العربيّة والعالميّة، منها:</a:t>
            </a:r>
          </a:p>
          <a:p>
            <a:pPr algn="r"/>
            <a:r>
              <a:rPr lang="ar-LB" sz="2000" b="0" i="0" dirty="0">
                <a:solidFill>
                  <a:srgbClr val="333333"/>
                </a:solidFill>
                <a:effectLst/>
                <a:latin typeface="DroidArabicKufi-Regular"/>
              </a:rPr>
              <a:t>وسام الجمهور من المحيط إلى الخليج وهو أرفع وسام حصل عليه. </a:t>
            </a:r>
            <a:endParaRPr lang="ar-LB" sz="2000" dirty="0">
              <a:solidFill>
                <a:srgbClr val="333333"/>
              </a:solidFill>
              <a:latin typeface="DroidArabicKufi-Regular"/>
            </a:endParaRPr>
          </a:p>
          <a:p>
            <a:pPr lvl="1" algn="r"/>
            <a:r>
              <a:rPr lang="ar-LB" sz="2000" b="0" i="0" dirty="0">
                <a:solidFill>
                  <a:srgbClr val="333333"/>
                </a:solidFill>
                <a:effectLst/>
                <a:latin typeface="DroidArabicKufi-Regular"/>
              </a:rPr>
              <a:t>وسام الاستحقاق الثّقافي الإسباني عام 1964م، وقد حصل على هذا الوسام تقديرًا لجهوده في إقامة الصّلات الثّقافية بين العرب وإسبانيا. </a:t>
            </a:r>
          </a:p>
          <a:p>
            <a:pPr lvl="2" algn="r"/>
            <a:r>
              <a:rPr lang="ar-LB" sz="2000" b="0" i="0" dirty="0">
                <a:solidFill>
                  <a:srgbClr val="333333"/>
                </a:solidFill>
                <a:effectLst/>
                <a:latin typeface="DroidArabicKufi-Regular"/>
              </a:rPr>
              <a:t>جائزة سلطان بن علي العویص للإنجاز العلميّ والثقافيّ، حصل عليها في دبي في 24 آذار/مارس عام 1994م. </a:t>
            </a:r>
            <a:endParaRPr lang="ar-LB" sz="2000" dirty="0">
              <a:solidFill>
                <a:srgbClr val="333333"/>
              </a:solidFill>
              <a:latin typeface="DroidArabicKufi-Regular"/>
            </a:endParaRPr>
          </a:p>
          <a:p>
            <a:pPr lvl="1" algn="r"/>
            <a:endParaRPr lang="ar-LB" sz="2000" dirty="0">
              <a:solidFill>
                <a:srgbClr val="333333"/>
              </a:solidFill>
              <a:latin typeface="DroidArabicKufi-Regular"/>
            </a:endParaRPr>
          </a:p>
          <a:p>
            <a:pPr lvl="1" algn="r"/>
            <a:r>
              <a:rPr lang="ar-LB" sz="2000" b="0" i="0" dirty="0">
                <a:solidFill>
                  <a:srgbClr val="333333"/>
                </a:solidFill>
                <a:effectLst/>
                <a:latin typeface="DroidArabicKufi-Regular"/>
              </a:rPr>
              <a:t>وسام الغار قدّمه له النّادي السّوري الأمریكي في بلدیّة دمشق (24 أيّار/مايو عام 1994م.) </a:t>
            </a:r>
          </a:p>
          <a:p>
            <a:pPr lvl="1" algn="r"/>
            <a:r>
              <a:rPr lang="ar-LB" sz="2000" b="0" i="0" dirty="0">
                <a:solidFill>
                  <a:srgbClr val="333333"/>
                </a:solidFill>
                <a:effectLst/>
                <a:latin typeface="DroidArabicKufi-Regular"/>
              </a:rPr>
              <a:t>میدالیّة التّقدیر الثّقافي قدّمتها له الجمعیّة الطّبیّة العربیّة الأمریكیّة، لجنة الثّقافة والتّرك لكیفلان بونیه عام 1994م. </a:t>
            </a:r>
          </a:p>
          <a:p>
            <a:pPr lvl="1" algn="r"/>
            <a:r>
              <a:rPr lang="ar-LB" sz="2000" b="0" i="0" dirty="0">
                <a:solidFill>
                  <a:srgbClr val="333333"/>
                </a:solidFill>
                <a:effectLst/>
                <a:latin typeface="DroidArabicKufi-Regular"/>
              </a:rPr>
              <a:t>عضویّة شرفیّة في جمعیّة خریجي الجامعة الأمریكیّة في بیروت، وحصل على درع الجمعيّة في 30 تشرين الثّاني/نوفمبر عام 1995م.</a:t>
            </a:r>
          </a:p>
          <a:p>
            <a:pPr lvl="1" algn="r"/>
            <a:r>
              <a:rPr lang="ar-LB" sz="2000" b="0" i="0" dirty="0">
                <a:solidFill>
                  <a:srgbClr val="333333"/>
                </a:solidFill>
                <a:effectLst/>
                <a:latin typeface="DroidArabicKufi-Regular"/>
              </a:rPr>
              <a:t> جائزة جبران العالمیّة، قدّمتها له رابطة إحیاء التّراث العربيّ، في سیدني، أسترالیا.</a:t>
            </a:r>
            <a:br>
              <a:rPr lang="ar-LB" dirty="0"/>
            </a:br>
            <a:br>
              <a:rPr lang="ar-LB" dirty="0"/>
            </a:br>
            <a:endParaRPr lang="en-US" dirty="0"/>
          </a:p>
        </p:txBody>
      </p:sp>
      <p:sp>
        <p:nvSpPr>
          <p:cNvPr id="5" name="TextBox 4">
            <a:extLst>
              <a:ext uri="{FF2B5EF4-FFF2-40B4-BE49-F238E27FC236}">
                <a16:creationId xmlns:a16="http://schemas.microsoft.com/office/drawing/2014/main" id="{2ADE9FA1-1692-47A0-9EA1-6DCFFA62222B}"/>
              </a:ext>
            </a:extLst>
          </p:cNvPr>
          <p:cNvSpPr txBox="1"/>
          <p:nvPr/>
        </p:nvSpPr>
        <p:spPr>
          <a:xfrm>
            <a:off x="4915239" y="631649"/>
            <a:ext cx="3964577" cy="830997"/>
          </a:xfrm>
          <a:prstGeom prst="rect">
            <a:avLst/>
          </a:prstGeom>
          <a:solidFill>
            <a:schemeClr val="accent1">
              <a:lumMod val="40000"/>
              <a:lumOff val="60000"/>
            </a:schemeClr>
          </a:solidFill>
          <a:effectLst>
            <a:reflection blurRad="6350" stA="50000" endA="300" endPos="55500" dist="101600" dir="5400000" sy="-100000" algn="bl" rotWithShape="0"/>
          </a:effectLst>
          <a:scene3d>
            <a:camera prst="isometricOffAxis1Right"/>
            <a:lightRig rig="threePt" dir="t"/>
          </a:scene3d>
          <a:sp3d>
            <a:bevelT/>
          </a:sp3d>
        </p:spPr>
        <p:txBody>
          <a:bodyPr wrap="square" rtlCol="0">
            <a:spAutoFit/>
          </a:bodyPr>
          <a:lstStyle/>
          <a:p>
            <a:r>
              <a:rPr lang="ar-LB" sz="4800" dirty="0"/>
              <a:t>الجوائز والأوسمة </a:t>
            </a:r>
            <a:endParaRPr lang="en-US" sz="4800" dirty="0"/>
          </a:p>
        </p:txBody>
      </p:sp>
      <p:sp>
        <p:nvSpPr>
          <p:cNvPr id="6" name="TextBox 5">
            <a:extLst>
              <a:ext uri="{FF2B5EF4-FFF2-40B4-BE49-F238E27FC236}">
                <a16:creationId xmlns:a16="http://schemas.microsoft.com/office/drawing/2014/main" id="{793146CE-231E-4EC4-B9CC-6327949029A2}"/>
              </a:ext>
            </a:extLst>
          </p:cNvPr>
          <p:cNvSpPr txBox="1"/>
          <p:nvPr/>
        </p:nvSpPr>
        <p:spPr>
          <a:xfrm rot="5400000" flipH="1">
            <a:off x="8328928" y="4217196"/>
            <a:ext cx="4647426"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
        <p:nvSpPr>
          <p:cNvPr id="7" name="TextBox 6">
            <a:extLst>
              <a:ext uri="{FF2B5EF4-FFF2-40B4-BE49-F238E27FC236}">
                <a16:creationId xmlns:a16="http://schemas.microsoft.com/office/drawing/2014/main" id="{12267E5B-AAA0-4893-97F5-A3D9A8310D2A}"/>
              </a:ext>
            </a:extLst>
          </p:cNvPr>
          <p:cNvSpPr txBox="1"/>
          <p:nvPr/>
        </p:nvSpPr>
        <p:spPr>
          <a:xfrm rot="5400000" flipH="1">
            <a:off x="-784354" y="4217196"/>
            <a:ext cx="4647426"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pic>
        <p:nvPicPr>
          <p:cNvPr id="8" name="Picture 5" descr="A picture containing text, book, person&#10;&#10;Description automatically generated">
            <a:extLst>
              <a:ext uri="{FF2B5EF4-FFF2-40B4-BE49-F238E27FC236}">
                <a16:creationId xmlns:a16="http://schemas.microsoft.com/office/drawing/2014/main" id="{A270D11B-DF7F-4745-AB12-F6055426C7CC}"/>
              </a:ext>
            </a:extLst>
          </p:cNvPr>
          <p:cNvPicPr>
            <a:picLocks noChangeAspect="1"/>
          </p:cNvPicPr>
          <p:nvPr/>
        </p:nvPicPr>
        <p:blipFill rotWithShape="1">
          <a:blip r:embed="rId3"/>
          <a:srcRect l="2187" t="28387" r="4801" b="25205"/>
          <a:stretch/>
        </p:blipFill>
        <p:spPr>
          <a:xfrm>
            <a:off x="58438" y="7084"/>
            <a:ext cx="2985225" cy="1955840"/>
          </a:xfrm>
          <a:prstGeom prst="rect">
            <a:avLst/>
          </a:prstGeom>
          <a:scene3d>
            <a:camera prst="orthographicFront"/>
            <a:lightRig rig="threePt" dir="t"/>
          </a:scene3d>
          <a:sp3d>
            <a:bevelT/>
          </a:sp3d>
        </p:spPr>
      </p:pic>
    </p:spTree>
    <p:extLst>
      <p:ext uri="{BB962C8B-B14F-4D97-AF65-F5344CB8AC3E}">
        <p14:creationId xmlns:p14="http://schemas.microsoft.com/office/powerpoint/2010/main" val="6698268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2500"/>
                            </p:stCondLst>
                            <p:childTnLst>
                              <p:par>
                                <p:cTn id="15" presetID="3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style.rotation</p:attrName>
                                        </p:attrNameLst>
                                      </p:cBhvr>
                                      <p:tavLst>
                                        <p:tav tm="0">
                                          <p:val>
                                            <p:fltVal val="90"/>
                                          </p:val>
                                        </p:tav>
                                        <p:tav tm="100000">
                                          <p:val>
                                            <p:fltVal val="0"/>
                                          </p:val>
                                        </p:tav>
                                      </p:tavLst>
                                    </p:anim>
                                    <p:animEffect transition="in" filter="fade">
                                      <p:cBhvr>
                                        <p:cTn id="20" dur="1000"/>
                                        <p:tgtEl>
                                          <p:spTgt spid="6"/>
                                        </p:tgtEl>
                                      </p:cBhvr>
                                    </p:animEffect>
                                  </p:childTnLst>
                                </p:cTn>
                              </p:par>
                            </p:childTnLst>
                          </p:cTn>
                        </p:par>
                        <p:par>
                          <p:cTn id="21" fill="hold">
                            <p:stCondLst>
                              <p:cond delay="3500"/>
                            </p:stCondLst>
                            <p:childTnLst>
                              <p:par>
                                <p:cTn id="22" presetID="22" presetClass="entr" presetSubtype="4" fill="hold" grpId="0" nodeType="afterEffect">
                                  <p:stCondLst>
                                    <p:cond delay="0"/>
                                  </p:stCondLst>
                                  <p:iterate type="wd">
                                    <p:tmPct val="17000"/>
                                  </p:iterate>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childTnLst>
                          </p:cTn>
                        </p:par>
                        <p:par>
                          <p:cTn id="25" fill="hold">
                            <p:stCondLst>
                              <p:cond delay="16155"/>
                            </p:stCondLst>
                            <p:childTnLst>
                              <p:par>
                                <p:cTn id="26" presetID="53" presetClass="entr" presetSubtype="1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20000" fill="hold"/>
                                        <p:tgtEl>
                                          <p:spTgt spid="7"/>
                                        </p:tgtEl>
                                        <p:attrNameLst>
                                          <p:attrName>ppt_w</p:attrName>
                                        </p:attrNameLst>
                                      </p:cBhvr>
                                      <p:tavLst>
                                        <p:tav tm="0">
                                          <p:val>
                                            <p:fltVal val="0"/>
                                          </p:val>
                                        </p:tav>
                                        <p:tav tm="100000">
                                          <p:val>
                                            <p:strVal val="#ppt_w"/>
                                          </p:val>
                                        </p:tav>
                                      </p:tavLst>
                                    </p:anim>
                                    <p:anim calcmode="lin" valueType="num">
                                      <p:cBhvr>
                                        <p:cTn id="29" dur="20000" fill="hold"/>
                                        <p:tgtEl>
                                          <p:spTgt spid="7"/>
                                        </p:tgtEl>
                                        <p:attrNameLst>
                                          <p:attrName>ppt_h</p:attrName>
                                        </p:attrNameLst>
                                      </p:cBhvr>
                                      <p:tavLst>
                                        <p:tav tm="0">
                                          <p:val>
                                            <p:fltVal val="0"/>
                                          </p:val>
                                        </p:tav>
                                        <p:tav tm="100000">
                                          <p:val>
                                            <p:strVal val="#ppt_h"/>
                                          </p:val>
                                        </p:tav>
                                      </p:tavLst>
                                    </p:anim>
                                    <p:animEffect transition="in" filter="fade">
                                      <p:cBhvr>
                                        <p:cTn id="30" dur="20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20615" y="248193"/>
            <a:ext cx="5675735" cy="1014957"/>
          </a:xfrm>
          <a:solidFill>
            <a:schemeClr val="accent1">
              <a:lumMod val="40000"/>
              <a:lumOff val="60000"/>
            </a:schemeClr>
          </a:solidFill>
          <a:scene3d>
            <a:camera prst="orthographicFront"/>
            <a:lightRig rig="threePt" dir="t"/>
          </a:scene3d>
          <a:sp3d>
            <a:bevelT/>
          </a:sp3d>
        </p:spPr>
        <p:txBody>
          <a:bodyPr>
            <a:normAutofit/>
          </a:bodyPr>
          <a:lstStyle/>
          <a:p>
            <a:r>
              <a:rPr lang="ar-LB" sz="4000" b="1" dirty="0">
                <a:solidFill>
                  <a:schemeClr val="bg2">
                    <a:lumMod val="25000"/>
                  </a:schemeClr>
                </a:solidFill>
              </a:rPr>
              <a:t>أبرز مؤلّفاته</a:t>
            </a:r>
            <a:endParaRPr lang="en-US" sz="4000" b="1" dirty="0">
              <a:solidFill>
                <a:schemeClr val="bg2">
                  <a:lumMod val="25000"/>
                </a:schemeClr>
              </a:solidFill>
            </a:endParaRPr>
          </a:p>
        </p:txBody>
      </p:sp>
      <p:pic>
        <p:nvPicPr>
          <p:cNvPr id="3" name="Picture 2"/>
          <p:cNvPicPr>
            <a:picLocks noChangeAspect="1"/>
          </p:cNvPicPr>
          <p:nvPr/>
        </p:nvPicPr>
        <p:blipFill>
          <a:blip r:embed="rId3"/>
          <a:stretch>
            <a:fillRect/>
          </a:stretch>
        </p:blipFill>
        <p:spPr>
          <a:xfrm>
            <a:off x="468578" y="2027606"/>
            <a:ext cx="1133748" cy="1621260"/>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p:cNvPicPr>
            <a:picLocks noChangeAspect="1"/>
          </p:cNvPicPr>
          <p:nvPr/>
        </p:nvPicPr>
        <p:blipFill>
          <a:blip r:embed="rId4"/>
          <a:stretch>
            <a:fillRect/>
          </a:stretch>
        </p:blipFill>
        <p:spPr>
          <a:xfrm>
            <a:off x="2112607" y="4136440"/>
            <a:ext cx="1156798" cy="1654221"/>
          </a:xfrm>
          <a:prstGeom prst="rect">
            <a:avLst/>
          </a:prstGeom>
          <a:ln w="228600" cap="sq" cmpd="thickThin">
            <a:solidFill>
              <a:srgbClr val="000000"/>
            </a:solidFill>
            <a:prstDash val="solid"/>
            <a:miter lim="800000"/>
          </a:ln>
          <a:effectLst>
            <a:innerShdw blurRad="76200">
              <a:srgbClr val="000000"/>
            </a:innerShdw>
          </a:effectLst>
        </p:spPr>
      </p:pic>
      <p:pic>
        <p:nvPicPr>
          <p:cNvPr id="5" name="Picture 4"/>
          <p:cNvPicPr>
            <a:picLocks noChangeAspect="1"/>
          </p:cNvPicPr>
          <p:nvPr/>
        </p:nvPicPr>
        <p:blipFill>
          <a:blip r:embed="rId5"/>
          <a:stretch>
            <a:fillRect/>
          </a:stretch>
        </p:blipFill>
        <p:spPr>
          <a:xfrm>
            <a:off x="3874877" y="1943293"/>
            <a:ext cx="1251668" cy="1789885"/>
          </a:xfrm>
          <a:prstGeom prst="rect">
            <a:avLst/>
          </a:prstGeom>
          <a:ln w="228600" cap="sq" cmpd="thickThin">
            <a:solidFill>
              <a:srgbClr val="000000"/>
            </a:solidFill>
            <a:prstDash val="solid"/>
            <a:miter lim="800000"/>
          </a:ln>
          <a:effectLst>
            <a:innerShdw blurRad="76200">
              <a:srgbClr val="000000"/>
            </a:innerShdw>
          </a:effectLst>
        </p:spPr>
      </p:pic>
      <p:pic>
        <p:nvPicPr>
          <p:cNvPr id="6" name="Picture 5"/>
          <p:cNvPicPr>
            <a:picLocks noChangeAspect="1"/>
          </p:cNvPicPr>
          <p:nvPr/>
        </p:nvPicPr>
        <p:blipFill>
          <a:blip r:embed="rId6"/>
          <a:stretch>
            <a:fillRect/>
          </a:stretch>
        </p:blipFill>
        <p:spPr>
          <a:xfrm>
            <a:off x="7399096" y="2027606"/>
            <a:ext cx="1189074" cy="1700376"/>
          </a:xfrm>
          <a:prstGeom prst="rect">
            <a:avLst/>
          </a:prstGeom>
          <a:ln w="228600" cap="sq" cmpd="thickThin">
            <a:solidFill>
              <a:srgbClr val="000000"/>
            </a:solidFill>
            <a:prstDash val="solid"/>
            <a:miter lim="800000"/>
          </a:ln>
          <a:effectLst>
            <a:innerShdw blurRad="76200">
              <a:srgbClr val="000000"/>
            </a:innerShdw>
          </a:effectLst>
        </p:spPr>
      </p:pic>
      <p:pic>
        <p:nvPicPr>
          <p:cNvPr id="7" name="Picture 6"/>
          <p:cNvPicPr>
            <a:picLocks noChangeAspect="1"/>
          </p:cNvPicPr>
          <p:nvPr/>
        </p:nvPicPr>
        <p:blipFill>
          <a:blip r:embed="rId7"/>
          <a:stretch>
            <a:fillRect/>
          </a:stretch>
        </p:blipFill>
        <p:spPr>
          <a:xfrm>
            <a:off x="10690822" y="1971568"/>
            <a:ext cx="1172936" cy="1677298"/>
          </a:xfrm>
          <a:prstGeom prst="rect">
            <a:avLst/>
          </a:prstGeom>
          <a:ln w="228600" cap="sq" cmpd="thickThin">
            <a:solidFill>
              <a:srgbClr val="000000"/>
            </a:solidFill>
            <a:prstDash val="solid"/>
            <a:miter lim="800000"/>
          </a:ln>
          <a:effectLst>
            <a:innerShdw blurRad="76200">
              <a:srgbClr val="000000"/>
            </a:innerShdw>
          </a:effectLst>
        </p:spPr>
      </p:pic>
      <p:pic>
        <p:nvPicPr>
          <p:cNvPr id="8" name="Picture 7"/>
          <p:cNvPicPr>
            <a:picLocks noChangeAspect="1"/>
          </p:cNvPicPr>
          <p:nvPr/>
        </p:nvPicPr>
        <p:blipFill>
          <a:blip r:embed="rId8"/>
          <a:stretch>
            <a:fillRect/>
          </a:stretch>
        </p:blipFill>
        <p:spPr>
          <a:xfrm>
            <a:off x="5729046" y="4184877"/>
            <a:ext cx="1089053" cy="1557346"/>
          </a:xfrm>
          <a:prstGeom prst="rect">
            <a:avLst/>
          </a:prstGeom>
          <a:ln w="228600" cap="sq" cmpd="thickThin">
            <a:solidFill>
              <a:srgbClr val="000000"/>
            </a:solidFill>
            <a:prstDash val="solid"/>
            <a:miter lim="800000"/>
          </a:ln>
          <a:effectLst>
            <a:innerShdw blurRad="76200">
              <a:srgbClr val="000000"/>
            </a:innerShdw>
          </a:effectLst>
        </p:spPr>
      </p:pic>
      <p:pic>
        <p:nvPicPr>
          <p:cNvPr id="9" name="Picture 8"/>
          <p:cNvPicPr>
            <a:picLocks noChangeAspect="1"/>
          </p:cNvPicPr>
          <p:nvPr/>
        </p:nvPicPr>
        <p:blipFill>
          <a:blip r:embed="rId9"/>
          <a:stretch>
            <a:fillRect/>
          </a:stretch>
        </p:blipFill>
        <p:spPr>
          <a:xfrm>
            <a:off x="9087241" y="4184877"/>
            <a:ext cx="1188575" cy="1699662"/>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701795501"/>
      </p:ext>
    </p:extLst>
  </p:cSld>
  <p:clrMapOvr>
    <a:masterClrMapping/>
  </p:clrMapOvr>
  <mc:AlternateContent xmlns:mc="http://schemas.openxmlformats.org/markup-compatibility/2006" xmlns:p14="http://schemas.microsoft.com/office/powerpoint/2010/main">
    <mc:Choice Requires="p14">
      <p:transition spd="slow" p14:dur="1200" advClick="0" advTm="2000">
        <p:dissolve/>
      </p:transition>
    </mc:Choice>
    <mc:Fallback xmlns="">
      <p:transition spd="slow" advClick="0" advTm="2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2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edge">
                                      <p:cBhvr>
                                        <p:cTn id="13" dur="2000"/>
                                        <p:tgtEl>
                                          <p:spTgt spid="7"/>
                                        </p:tgtEl>
                                      </p:cBhvr>
                                    </p:animEffect>
                                  </p:childTnLst>
                                </p:cTn>
                              </p:par>
                            </p:childTnLst>
                          </p:cTn>
                        </p:par>
                        <p:par>
                          <p:cTn id="14" fill="hold">
                            <p:stCondLst>
                              <p:cond delay="2000"/>
                            </p:stCondLst>
                            <p:childTnLst>
                              <p:par>
                                <p:cTn id="15" presetID="20"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edge">
                                      <p:cBhvr>
                                        <p:cTn id="17" dur="2000"/>
                                        <p:tgtEl>
                                          <p:spTgt spid="9"/>
                                        </p:tgtEl>
                                      </p:cBhvr>
                                    </p:animEffect>
                                  </p:childTnLst>
                                </p:cTn>
                              </p:par>
                            </p:childTnLst>
                          </p:cTn>
                        </p:par>
                        <p:par>
                          <p:cTn id="18" fill="hold">
                            <p:stCondLst>
                              <p:cond delay="4000"/>
                            </p:stCondLst>
                            <p:childTnLst>
                              <p:par>
                                <p:cTn id="19" presetID="20"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edge">
                                      <p:cBhvr>
                                        <p:cTn id="21" dur="2000"/>
                                        <p:tgtEl>
                                          <p:spTgt spid="6"/>
                                        </p:tgtEl>
                                      </p:cBhvr>
                                    </p:animEffect>
                                  </p:childTnLst>
                                </p:cTn>
                              </p:par>
                            </p:childTnLst>
                          </p:cTn>
                        </p:par>
                        <p:par>
                          <p:cTn id="22" fill="hold">
                            <p:stCondLst>
                              <p:cond delay="6000"/>
                            </p:stCondLst>
                            <p:childTnLst>
                              <p:par>
                                <p:cTn id="23" presetID="2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edge">
                                      <p:cBhvr>
                                        <p:cTn id="25" dur="2000"/>
                                        <p:tgtEl>
                                          <p:spTgt spid="8"/>
                                        </p:tgtEl>
                                      </p:cBhvr>
                                    </p:animEffect>
                                  </p:childTnLst>
                                </p:cTn>
                              </p:par>
                            </p:childTnLst>
                          </p:cTn>
                        </p:par>
                        <p:par>
                          <p:cTn id="26" fill="hold">
                            <p:stCondLst>
                              <p:cond delay="8000"/>
                            </p:stCondLst>
                            <p:childTnLst>
                              <p:par>
                                <p:cTn id="27" presetID="20"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edge">
                                      <p:cBhvr>
                                        <p:cTn id="29" dur="2000"/>
                                        <p:tgtEl>
                                          <p:spTgt spid="5"/>
                                        </p:tgtEl>
                                      </p:cBhvr>
                                    </p:animEffect>
                                  </p:childTnLst>
                                </p:cTn>
                              </p:par>
                            </p:childTnLst>
                          </p:cTn>
                        </p:par>
                        <p:par>
                          <p:cTn id="30" fill="hold">
                            <p:stCondLst>
                              <p:cond delay="10000"/>
                            </p:stCondLst>
                            <p:childTnLst>
                              <p:par>
                                <p:cTn id="31" presetID="20" presetClass="entr" presetSubtype="0"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edge">
                                      <p:cBhvr>
                                        <p:cTn id="33" dur="2000"/>
                                        <p:tgtEl>
                                          <p:spTgt spid="4"/>
                                        </p:tgtEl>
                                      </p:cBhvr>
                                    </p:animEffect>
                                  </p:childTnLst>
                                </p:cTn>
                              </p:par>
                            </p:childTnLst>
                          </p:cTn>
                        </p:par>
                        <p:par>
                          <p:cTn id="34" fill="hold">
                            <p:stCondLst>
                              <p:cond delay="12000"/>
                            </p:stCondLst>
                            <p:childTnLst>
                              <p:par>
                                <p:cTn id="35" presetID="20" presetClass="entr" presetSubtype="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edge">
                                      <p:cBhvr>
                                        <p:cTn id="3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E07F4FF-DF1A-40F7-97E7-6182EE532162}"/>
              </a:ext>
            </a:extLst>
          </p:cNvPr>
          <p:cNvSpPr>
            <a:spLocks noGrp="1"/>
          </p:cNvSpPr>
          <p:nvPr>
            <p:ph idx="1"/>
          </p:nvPr>
        </p:nvSpPr>
        <p:spPr>
          <a:xfrm>
            <a:off x="865539" y="594176"/>
            <a:ext cx="4049484" cy="5997123"/>
          </a:xfrm>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p:spPr>
        <p:txBody>
          <a:bodyPr>
            <a:noAutofit/>
          </a:bodyPr>
          <a:lstStyle/>
          <a:p>
            <a:pPr marL="0" indent="0" algn="ctr">
              <a:lnSpc>
                <a:spcPct val="100000"/>
              </a:lnSpc>
              <a:buNone/>
            </a:pPr>
            <a:r>
              <a:rPr lang="ar-LB" sz="3200" b="1" dirty="0"/>
              <a:t>حب بلا حدود</a:t>
            </a:r>
          </a:p>
          <a:p>
            <a:pPr marL="0" indent="0" algn="ctr">
              <a:lnSpc>
                <a:spcPct val="100000"/>
              </a:lnSpc>
              <a:buNone/>
            </a:pPr>
            <a:r>
              <a:rPr lang="ar-LB" sz="2400" b="1" dirty="0"/>
              <a:t>يا سيِّدتي:</a:t>
            </a:r>
          </a:p>
          <a:p>
            <a:pPr marL="0" indent="0" algn="ctr">
              <a:lnSpc>
                <a:spcPct val="100000"/>
              </a:lnSpc>
              <a:buNone/>
            </a:pPr>
            <a:r>
              <a:rPr lang="ar-LB" sz="2400" b="1" dirty="0"/>
              <a:t>كنتِ أهم امرأةٍ في تاريخي </a:t>
            </a:r>
          </a:p>
          <a:p>
            <a:pPr marL="0" indent="0" algn="ctr">
              <a:lnSpc>
                <a:spcPct val="100000"/>
              </a:lnSpc>
              <a:buNone/>
            </a:pPr>
            <a:r>
              <a:rPr lang="ar-LB" sz="2400" b="1" dirty="0"/>
              <a:t>قبل رحيل العامْ.</a:t>
            </a:r>
          </a:p>
          <a:p>
            <a:pPr marL="0" indent="0" algn="ctr">
              <a:lnSpc>
                <a:spcPct val="100000"/>
              </a:lnSpc>
              <a:buNone/>
            </a:pPr>
            <a:r>
              <a:rPr lang="ar-LB" sz="2400" b="1" dirty="0"/>
              <a:t>أنتِ الآنَ.. أهمُّ امرأةٍ </a:t>
            </a:r>
          </a:p>
          <a:p>
            <a:pPr marL="0" indent="0" algn="ctr">
              <a:lnSpc>
                <a:spcPct val="100000"/>
              </a:lnSpc>
              <a:buNone/>
            </a:pPr>
            <a:r>
              <a:rPr lang="ar-LB" sz="2400" b="1" dirty="0"/>
              <a:t>بعد ولادة هذا العامْ..</a:t>
            </a:r>
          </a:p>
          <a:p>
            <a:pPr marL="0" indent="0" algn="ctr">
              <a:lnSpc>
                <a:spcPct val="100000"/>
              </a:lnSpc>
              <a:buNone/>
            </a:pPr>
            <a:r>
              <a:rPr lang="ar-LB" sz="2400" b="1" dirty="0"/>
              <a:t>أنتِ امرأةٌ لا أحسبها بالساعاتِ وبالأيَّامْ.</a:t>
            </a:r>
          </a:p>
          <a:p>
            <a:pPr marL="0" indent="0" algn="ctr">
              <a:lnSpc>
                <a:spcPct val="100000"/>
              </a:lnSpc>
              <a:buNone/>
            </a:pPr>
            <a:r>
              <a:rPr lang="ar-LB" sz="2400" b="1" dirty="0"/>
              <a:t> أنتِ امرأةٌ..</a:t>
            </a:r>
          </a:p>
          <a:p>
            <a:pPr marL="0" indent="0" algn="ctr">
              <a:lnSpc>
                <a:spcPct val="100000"/>
              </a:lnSpc>
              <a:buNone/>
            </a:pPr>
            <a:r>
              <a:rPr lang="ar-LB" sz="2400" b="1" dirty="0"/>
              <a:t> صُنعَت من فاكهة الشِّعرِ.. </a:t>
            </a:r>
          </a:p>
          <a:p>
            <a:pPr marL="0" indent="0" algn="ctr">
              <a:lnSpc>
                <a:spcPct val="100000"/>
              </a:lnSpc>
              <a:buNone/>
            </a:pPr>
            <a:r>
              <a:rPr lang="ar-LB" sz="2400" b="1" dirty="0"/>
              <a:t>ومن ذهب الأحلامْ.. </a:t>
            </a:r>
          </a:p>
          <a:p>
            <a:pPr marL="0" indent="0" algn="ctr">
              <a:lnSpc>
                <a:spcPct val="100000"/>
              </a:lnSpc>
              <a:buNone/>
            </a:pPr>
            <a:r>
              <a:rPr lang="ar-LB" sz="2400" b="1" dirty="0"/>
              <a:t>أنتِ امرأةٌ.. </a:t>
            </a:r>
          </a:p>
          <a:p>
            <a:pPr marL="0" indent="0" algn="ctr">
              <a:lnSpc>
                <a:spcPct val="100000"/>
              </a:lnSpc>
              <a:buNone/>
            </a:pPr>
            <a:r>
              <a:rPr lang="ar-LB" sz="2400" b="1" dirty="0"/>
              <a:t>أنت تسكن جسدي قبل ملايين الأعوامْ..</a:t>
            </a:r>
            <a:br>
              <a:rPr lang="ar-LB" sz="2400" b="1" dirty="0"/>
            </a:br>
            <a:br>
              <a:rPr lang="ar-LB" sz="2400" b="1" dirty="0"/>
            </a:br>
            <a:br>
              <a:rPr lang="ar-LB" sz="2400" b="1" dirty="0"/>
            </a:br>
            <a:br>
              <a:rPr lang="ar-LB" sz="2400" b="1" dirty="0"/>
            </a:br>
            <a:br>
              <a:rPr lang="ar-LB" sz="2400" b="1" dirty="0"/>
            </a:br>
            <a:br>
              <a:rPr lang="ar-LB" sz="2400" b="1" dirty="0"/>
            </a:br>
            <a:br>
              <a:rPr lang="ar-LB" sz="2400" b="1" dirty="0"/>
            </a:br>
            <a:br>
              <a:rPr lang="ar-LB" sz="2400" b="1" dirty="0"/>
            </a:br>
            <a:br>
              <a:rPr lang="ar-LB" sz="2400" b="1" dirty="0"/>
            </a:br>
            <a:br>
              <a:rPr lang="ar-LB" sz="2400" b="1" dirty="0"/>
            </a:br>
            <a:endParaRPr lang="en-US" sz="2400" b="1" dirty="0"/>
          </a:p>
        </p:txBody>
      </p:sp>
      <p:sp>
        <p:nvSpPr>
          <p:cNvPr id="8" name="TextBox 7">
            <a:extLst>
              <a:ext uri="{FF2B5EF4-FFF2-40B4-BE49-F238E27FC236}">
                <a16:creationId xmlns:a16="http://schemas.microsoft.com/office/drawing/2014/main" id="{577AFBE1-604C-4B95-A18A-BB85B43A0230}"/>
              </a:ext>
            </a:extLst>
          </p:cNvPr>
          <p:cNvSpPr txBox="1"/>
          <p:nvPr/>
        </p:nvSpPr>
        <p:spPr>
          <a:xfrm>
            <a:off x="6932174" y="235828"/>
            <a:ext cx="3459601" cy="830997"/>
          </a:xfrm>
          <a:prstGeom prst="rect">
            <a:avLst/>
          </a:prstGeom>
          <a:solidFill>
            <a:schemeClr val="accent1">
              <a:lumMod val="40000"/>
              <a:lumOff val="60000"/>
            </a:schemeClr>
          </a:solidFill>
          <a:scene3d>
            <a:camera prst="orthographicFront"/>
            <a:lightRig rig="threePt" dir="t"/>
          </a:scene3d>
          <a:sp3d>
            <a:bevelT/>
          </a:sp3d>
        </p:spPr>
        <p:txBody>
          <a:bodyPr wrap="none" rtlCol="0">
            <a:spAutoFit/>
          </a:bodyPr>
          <a:lstStyle/>
          <a:p>
            <a:r>
              <a:rPr lang="ar-LB" sz="4800" dirty="0"/>
              <a:t>من أجمل قصائده</a:t>
            </a:r>
            <a:endParaRPr lang="en-US" sz="4800" dirty="0"/>
          </a:p>
        </p:txBody>
      </p:sp>
      <p:pic>
        <p:nvPicPr>
          <p:cNvPr id="10" name="Picture 9">
            <a:extLst>
              <a:ext uri="{FF2B5EF4-FFF2-40B4-BE49-F238E27FC236}">
                <a16:creationId xmlns:a16="http://schemas.microsoft.com/office/drawing/2014/main" id="{7B961936-08A7-45AC-95FB-D5BE205A95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3225" y="1495424"/>
            <a:ext cx="4305300" cy="452437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1" name="TextBox 10">
            <a:extLst>
              <a:ext uri="{FF2B5EF4-FFF2-40B4-BE49-F238E27FC236}">
                <a16:creationId xmlns:a16="http://schemas.microsoft.com/office/drawing/2014/main" id="{20D5CF8B-CE0D-4445-B7B3-301EAAC1FA4E}"/>
              </a:ext>
            </a:extLst>
          </p:cNvPr>
          <p:cNvSpPr txBox="1"/>
          <p:nvPr/>
        </p:nvSpPr>
        <p:spPr>
          <a:xfrm rot="5400000" flipH="1">
            <a:off x="2101128" y="3408071"/>
            <a:ext cx="5997123"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
        <p:nvSpPr>
          <p:cNvPr id="12" name="TextBox 11">
            <a:extLst>
              <a:ext uri="{FF2B5EF4-FFF2-40B4-BE49-F238E27FC236}">
                <a16:creationId xmlns:a16="http://schemas.microsoft.com/office/drawing/2014/main" id="{1E70C4FC-7EBC-4AC5-8C99-DE6185123ADD}"/>
              </a:ext>
            </a:extLst>
          </p:cNvPr>
          <p:cNvSpPr txBox="1"/>
          <p:nvPr/>
        </p:nvSpPr>
        <p:spPr>
          <a:xfrm rot="5400000" flipH="1">
            <a:off x="-2317689" y="3408071"/>
            <a:ext cx="5997123"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Tree>
    <p:extLst>
      <p:ext uri="{BB962C8B-B14F-4D97-AF65-F5344CB8AC3E}">
        <p14:creationId xmlns:p14="http://schemas.microsoft.com/office/powerpoint/2010/main" val="1292775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2000">
        <p15:prstTrans prst="origami"/>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2000"/>
                                        <p:tgtEl>
                                          <p:spTgt spid="10"/>
                                        </p:tgtEl>
                                      </p:cBhvr>
                                    </p:animEffect>
                                  </p:childTnLst>
                                </p:cTn>
                              </p:par>
                            </p:childTnLst>
                          </p:cTn>
                        </p:par>
                        <p:par>
                          <p:cTn id="12" fill="hold">
                            <p:stCondLst>
                              <p:cond delay="4000"/>
                            </p:stCondLst>
                            <p:childTnLst>
                              <p:par>
                                <p:cTn id="13" presetID="2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4500"/>
                            </p:stCondLst>
                            <p:childTnLst>
                              <p:par>
                                <p:cTn id="17" presetID="55" presetClass="entr" presetSubtype="0" fill="hold" grpId="0" nodeType="afterEffect">
                                  <p:stCondLst>
                                    <p:cond delay="0"/>
                                  </p:stCondLst>
                                  <p:childTnLst>
                                    <p:set>
                                      <p:cBhvr>
                                        <p:cTn id="18" dur="1" fill="hold">
                                          <p:stCondLst>
                                            <p:cond delay="0"/>
                                          </p:stCondLst>
                                        </p:cTn>
                                        <p:tgtEl>
                                          <p:spTgt spid="5">
                                            <p:bg/>
                                          </p:spTgt>
                                        </p:tgtEl>
                                        <p:attrNameLst>
                                          <p:attrName>style.visibility</p:attrName>
                                        </p:attrNameLst>
                                      </p:cBhvr>
                                      <p:to>
                                        <p:strVal val="visible"/>
                                      </p:to>
                                    </p:set>
                                    <p:anim calcmode="lin" valueType="num">
                                      <p:cBhvr>
                                        <p:cTn id="19" dur="1000" fill="hold"/>
                                        <p:tgtEl>
                                          <p:spTgt spid="5">
                                            <p:bg/>
                                          </p:spTgt>
                                        </p:tgtEl>
                                        <p:attrNameLst>
                                          <p:attrName>ppt_w</p:attrName>
                                        </p:attrNameLst>
                                      </p:cBhvr>
                                      <p:tavLst>
                                        <p:tav tm="0">
                                          <p:val>
                                            <p:strVal val="#ppt_w*0.70"/>
                                          </p:val>
                                        </p:tav>
                                        <p:tav tm="100000">
                                          <p:val>
                                            <p:strVal val="#ppt_w"/>
                                          </p:val>
                                        </p:tav>
                                      </p:tavLst>
                                    </p:anim>
                                    <p:anim calcmode="lin" valueType="num">
                                      <p:cBhvr>
                                        <p:cTn id="20" dur="1000" fill="hold"/>
                                        <p:tgtEl>
                                          <p:spTgt spid="5">
                                            <p:bg/>
                                          </p:spTgt>
                                        </p:tgtEl>
                                        <p:attrNameLst>
                                          <p:attrName>ppt_h</p:attrName>
                                        </p:attrNameLst>
                                      </p:cBhvr>
                                      <p:tavLst>
                                        <p:tav tm="0">
                                          <p:val>
                                            <p:strVal val="#ppt_h"/>
                                          </p:val>
                                        </p:tav>
                                        <p:tav tm="100000">
                                          <p:val>
                                            <p:strVal val="#ppt_h"/>
                                          </p:val>
                                        </p:tav>
                                      </p:tavLst>
                                    </p:anim>
                                    <p:animEffect transition="in" filter="fade">
                                      <p:cBhvr>
                                        <p:cTn id="21" dur="1000"/>
                                        <p:tgtEl>
                                          <p:spTgt spid="5">
                                            <p:bg/>
                                          </p:spTgt>
                                        </p:tgtEl>
                                      </p:cBhvr>
                                    </p:animEffect>
                                  </p:childTnLst>
                                </p:cTn>
                              </p:par>
                            </p:childTnLst>
                          </p:cTn>
                        </p:par>
                        <p:par>
                          <p:cTn id="22" fill="hold">
                            <p:stCondLst>
                              <p:cond delay="5500"/>
                            </p:stCondLst>
                            <p:childTnLst>
                              <p:par>
                                <p:cTn id="23" presetID="55" presetClass="entr" presetSubtype="0" fill="hold" grpId="0" nodeType="after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p:cTn id="25"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26"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27" dur="1000"/>
                                        <p:tgtEl>
                                          <p:spTgt spid="5">
                                            <p:txEl>
                                              <p:pRg st="0" end="0"/>
                                            </p:txEl>
                                          </p:spTgt>
                                        </p:tgtEl>
                                      </p:cBhvr>
                                    </p:animEffect>
                                  </p:childTnLst>
                                </p:cTn>
                              </p:par>
                            </p:childTnLst>
                          </p:cTn>
                        </p:par>
                        <p:par>
                          <p:cTn id="28" fill="hold">
                            <p:stCondLst>
                              <p:cond delay="6500"/>
                            </p:stCondLst>
                            <p:childTnLst>
                              <p:par>
                                <p:cTn id="29" presetID="55" presetClass="entr" presetSubtype="0" fill="hold" grpId="0" nodeType="after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anim calcmode="lin" valueType="num">
                                      <p:cBhvr>
                                        <p:cTn id="31"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32"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33" dur="1000"/>
                                        <p:tgtEl>
                                          <p:spTgt spid="5">
                                            <p:txEl>
                                              <p:pRg st="1" end="1"/>
                                            </p:txEl>
                                          </p:spTgt>
                                        </p:tgtEl>
                                      </p:cBhvr>
                                    </p:animEffect>
                                  </p:childTnLst>
                                </p:cTn>
                              </p:par>
                            </p:childTnLst>
                          </p:cTn>
                        </p:par>
                        <p:par>
                          <p:cTn id="34" fill="hold">
                            <p:stCondLst>
                              <p:cond delay="7500"/>
                            </p:stCondLst>
                            <p:childTnLst>
                              <p:par>
                                <p:cTn id="35" presetID="55" presetClass="entr" presetSubtype="0" fill="hold" grpId="0" nodeType="after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anim calcmode="lin" valueType="num">
                                      <p:cBhvr>
                                        <p:cTn id="37"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38"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39" dur="1000"/>
                                        <p:tgtEl>
                                          <p:spTgt spid="5">
                                            <p:txEl>
                                              <p:pRg st="2" end="2"/>
                                            </p:txEl>
                                          </p:spTgt>
                                        </p:tgtEl>
                                      </p:cBhvr>
                                    </p:animEffect>
                                  </p:childTnLst>
                                </p:cTn>
                              </p:par>
                            </p:childTnLst>
                          </p:cTn>
                        </p:par>
                        <p:par>
                          <p:cTn id="40" fill="hold">
                            <p:stCondLst>
                              <p:cond delay="8500"/>
                            </p:stCondLst>
                            <p:childTnLst>
                              <p:par>
                                <p:cTn id="41" presetID="55" presetClass="entr" presetSubtype="0" fill="hold" grpId="0" nodeType="after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anim calcmode="lin" valueType="num">
                                      <p:cBhvr>
                                        <p:cTn id="43"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44"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45" dur="1000"/>
                                        <p:tgtEl>
                                          <p:spTgt spid="5">
                                            <p:txEl>
                                              <p:pRg st="3" end="3"/>
                                            </p:txEl>
                                          </p:spTgt>
                                        </p:tgtEl>
                                      </p:cBhvr>
                                    </p:animEffect>
                                  </p:childTnLst>
                                </p:cTn>
                              </p:par>
                            </p:childTnLst>
                          </p:cTn>
                        </p:par>
                        <p:par>
                          <p:cTn id="46" fill="hold">
                            <p:stCondLst>
                              <p:cond delay="9500"/>
                            </p:stCondLst>
                            <p:childTnLst>
                              <p:par>
                                <p:cTn id="47" presetID="55" presetClass="entr" presetSubtype="0" fill="hold" grpId="0" nodeType="afterEffect">
                                  <p:stCondLst>
                                    <p:cond delay="0"/>
                                  </p:stCondLst>
                                  <p:childTnLst>
                                    <p:set>
                                      <p:cBhvr>
                                        <p:cTn id="48" dur="1" fill="hold">
                                          <p:stCondLst>
                                            <p:cond delay="0"/>
                                          </p:stCondLst>
                                        </p:cTn>
                                        <p:tgtEl>
                                          <p:spTgt spid="5">
                                            <p:txEl>
                                              <p:pRg st="4" end="4"/>
                                            </p:txEl>
                                          </p:spTgt>
                                        </p:tgtEl>
                                        <p:attrNameLst>
                                          <p:attrName>style.visibility</p:attrName>
                                        </p:attrNameLst>
                                      </p:cBhvr>
                                      <p:to>
                                        <p:strVal val="visible"/>
                                      </p:to>
                                    </p:set>
                                    <p:anim calcmode="lin" valueType="num">
                                      <p:cBhvr>
                                        <p:cTn id="49"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50"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51" dur="1000"/>
                                        <p:tgtEl>
                                          <p:spTgt spid="5">
                                            <p:txEl>
                                              <p:pRg st="4" end="4"/>
                                            </p:txEl>
                                          </p:spTgt>
                                        </p:tgtEl>
                                      </p:cBhvr>
                                    </p:animEffect>
                                  </p:childTnLst>
                                </p:cTn>
                              </p:par>
                            </p:childTnLst>
                          </p:cTn>
                        </p:par>
                        <p:par>
                          <p:cTn id="52" fill="hold">
                            <p:stCondLst>
                              <p:cond delay="10500"/>
                            </p:stCondLst>
                            <p:childTnLst>
                              <p:par>
                                <p:cTn id="53" presetID="55" presetClass="entr" presetSubtype="0" fill="hold" grpId="0" nodeType="afterEffect">
                                  <p:stCondLst>
                                    <p:cond delay="0"/>
                                  </p:stCondLst>
                                  <p:childTnLst>
                                    <p:set>
                                      <p:cBhvr>
                                        <p:cTn id="54" dur="1" fill="hold">
                                          <p:stCondLst>
                                            <p:cond delay="0"/>
                                          </p:stCondLst>
                                        </p:cTn>
                                        <p:tgtEl>
                                          <p:spTgt spid="5">
                                            <p:txEl>
                                              <p:pRg st="5" end="5"/>
                                            </p:txEl>
                                          </p:spTgt>
                                        </p:tgtEl>
                                        <p:attrNameLst>
                                          <p:attrName>style.visibility</p:attrName>
                                        </p:attrNameLst>
                                      </p:cBhvr>
                                      <p:to>
                                        <p:strVal val="visible"/>
                                      </p:to>
                                    </p:set>
                                    <p:anim calcmode="lin" valueType="num">
                                      <p:cBhvr>
                                        <p:cTn id="55" dur="1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56" dur="1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57" dur="1000"/>
                                        <p:tgtEl>
                                          <p:spTgt spid="5">
                                            <p:txEl>
                                              <p:pRg st="5" end="5"/>
                                            </p:txEl>
                                          </p:spTgt>
                                        </p:tgtEl>
                                      </p:cBhvr>
                                    </p:animEffect>
                                  </p:childTnLst>
                                </p:cTn>
                              </p:par>
                            </p:childTnLst>
                          </p:cTn>
                        </p:par>
                        <p:par>
                          <p:cTn id="58" fill="hold">
                            <p:stCondLst>
                              <p:cond delay="11500"/>
                            </p:stCondLst>
                            <p:childTnLst>
                              <p:par>
                                <p:cTn id="59" presetID="55" presetClass="entr" presetSubtype="0" fill="hold" grpId="0" nodeType="afterEffect">
                                  <p:stCondLst>
                                    <p:cond delay="0"/>
                                  </p:stCondLst>
                                  <p:childTnLst>
                                    <p:set>
                                      <p:cBhvr>
                                        <p:cTn id="60" dur="1" fill="hold">
                                          <p:stCondLst>
                                            <p:cond delay="0"/>
                                          </p:stCondLst>
                                        </p:cTn>
                                        <p:tgtEl>
                                          <p:spTgt spid="5">
                                            <p:txEl>
                                              <p:pRg st="6" end="6"/>
                                            </p:txEl>
                                          </p:spTgt>
                                        </p:tgtEl>
                                        <p:attrNameLst>
                                          <p:attrName>style.visibility</p:attrName>
                                        </p:attrNameLst>
                                      </p:cBhvr>
                                      <p:to>
                                        <p:strVal val="visible"/>
                                      </p:to>
                                    </p:set>
                                    <p:anim calcmode="lin" valueType="num">
                                      <p:cBhvr>
                                        <p:cTn id="61" dur="1000" fill="hold"/>
                                        <p:tgtEl>
                                          <p:spTgt spid="5">
                                            <p:txEl>
                                              <p:pRg st="6" end="6"/>
                                            </p:txEl>
                                          </p:spTgt>
                                        </p:tgtEl>
                                        <p:attrNameLst>
                                          <p:attrName>ppt_w</p:attrName>
                                        </p:attrNameLst>
                                      </p:cBhvr>
                                      <p:tavLst>
                                        <p:tav tm="0">
                                          <p:val>
                                            <p:strVal val="#ppt_w*0.70"/>
                                          </p:val>
                                        </p:tav>
                                        <p:tav tm="100000">
                                          <p:val>
                                            <p:strVal val="#ppt_w"/>
                                          </p:val>
                                        </p:tav>
                                      </p:tavLst>
                                    </p:anim>
                                    <p:anim calcmode="lin" valueType="num">
                                      <p:cBhvr>
                                        <p:cTn id="62" dur="1000" fill="hold"/>
                                        <p:tgtEl>
                                          <p:spTgt spid="5">
                                            <p:txEl>
                                              <p:pRg st="6" end="6"/>
                                            </p:txEl>
                                          </p:spTgt>
                                        </p:tgtEl>
                                        <p:attrNameLst>
                                          <p:attrName>ppt_h</p:attrName>
                                        </p:attrNameLst>
                                      </p:cBhvr>
                                      <p:tavLst>
                                        <p:tav tm="0">
                                          <p:val>
                                            <p:strVal val="#ppt_h"/>
                                          </p:val>
                                        </p:tav>
                                        <p:tav tm="100000">
                                          <p:val>
                                            <p:strVal val="#ppt_h"/>
                                          </p:val>
                                        </p:tav>
                                      </p:tavLst>
                                    </p:anim>
                                    <p:animEffect transition="in" filter="fade">
                                      <p:cBhvr>
                                        <p:cTn id="63" dur="1000"/>
                                        <p:tgtEl>
                                          <p:spTgt spid="5">
                                            <p:txEl>
                                              <p:pRg st="6" end="6"/>
                                            </p:txEl>
                                          </p:spTgt>
                                        </p:tgtEl>
                                      </p:cBhvr>
                                    </p:animEffect>
                                  </p:childTnLst>
                                </p:cTn>
                              </p:par>
                            </p:childTnLst>
                          </p:cTn>
                        </p:par>
                        <p:par>
                          <p:cTn id="64" fill="hold">
                            <p:stCondLst>
                              <p:cond delay="12500"/>
                            </p:stCondLst>
                            <p:childTnLst>
                              <p:par>
                                <p:cTn id="65" presetID="55" presetClass="entr" presetSubtype="0" fill="hold" grpId="0" nodeType="afterEffect">
                                  <p:stCondLst>
                                    <p:cond delay="0"/>
                                  </p:stCondLst>
                                  <p:childTnLst>
                                    <p:set>
                                      <p:cBhvr>
                                        <p:cTn id="66" dur="1" fill="hold">
                                          <p:stCondLst>
                                            <p:cond delay="0"/>
                                          </p:stCondLst>
                                        </p:cTn>
                                        <p:tgtEl>
                                          <p:spTgt spid="5">
                                            <p:txEl>
                                              <p:pRg st="7" end="7"/>
                                            </p:txEl>
                                          </p:spTgt>
                                        </p:tgtEl>
                                        <p:attrNameLst>
                                          <p:attrName>style.visibility</p:attrName>
                                        </p:attrNameLst>
                                      </p:cBhvr>
                                      <p:to>
                                        <p:strVal val="visible"/>
                                      </p:to>
                                    </p:set>
                                    <p:anim calcmode="lin" valueType="num">
                                      <p:cBhvr>
                                        <p:cTn id="67" dur="1000" fill="hold"/>
                                        <p:tgtEl>
                                          <p:spTgt spid="5">
                                            <p:txEl>
                                              <p:pRg st="7" end="7"/>
                                            </p:txEl>
                                          </p:spTgt>
                                        </p:tgtEl>
                                        <p:attrNameLst>
                                          <p:attrName>ppt_w</p:attrName>
                                        </p:attrNameLst>
                                      </p:cBhvr>
                                      <p:tavLst>
                                        <p:tav tm="0">
                                          <p:val>
                                            <p:strVal val="#ppt_w*0.70"/>
                                          </p:val>
                                        </p:tav>
                                        <p:tav tm="100000">
                                          <p:val>
                                            <p:strVal val="#ppt_w"/>
                                          </p:val>
                                        </p:tav>
                                      </p:tavLst>
                                    </p:anim>
                                    <p:anim calcmode="lin" valueType="num">
                                      <p:cBhvr>
                                        <p:cTn id="68" dur="1000" fill="hold"/>
                                        <p:tgtEl>
                                          <p:spTgt spid="5">
                                            <p:txEl>
                                              <p:pRg st="7" end="7"/>
                                            </p:txEl>
                                          </p:spTgt>
                                        </p:tgtEl>
                                        <p:attrNameLst>
                                          <p:attrName>ppt_h</p:attrName>
                                        </p:attrNameLst>
                                      </p:cBhvr>
                                      <p:tavLst>
                                        <p:tav tm="0">
                                          <p:val>
                                            <p:strVal val="#ppt_h"/>
                                          </p:val>
                                        </p:tav>
                                        <p:tav tm="100000">
                                          <p:val>
                                            <p:strVal val="#ppt_h"/>
                                          </p:val>
                                        </p:tav>
                                      </p:tavLst>
                                    </p:anim>
                                    <p:animEffect transition="in" filter="fade">
                                      <p:cBhvr>
                                        <p:cTn id="69" dur="1000"/>
                                        <p:tgtEl>
                                          <p:spTgt spid="5">
                                            <p:txEl>
                                              <p:pRg st="7" end="7"/>
                                            </p:txEl>
                                          </p:spTgt>
                                        </p:tgtEl>
                                      </p:cBhvr>
                                    </p:animEffect>
                                  </p:childTnLst>
                                </p:cTn>
                              </p:par>
                            </p:childTnLst>
                          </p:cTn>
                        </p:par>
                        <p:par>
                          <p:cTn id="70" fill="hold">
                            <p:stCondLst>
                              <p:cond delay="13500"/>
                            </p:stCondLst>
                            <p:childTnLst>
                              <p:par>
                                <p:cTn id="71" presetID="55" presetClass="entr" presetSubtype="0" fill="hold" grpId="0" nodeType="afterEffect">
                                  <p:stCondLst>
                                    <p:cond delay="0"/>
                                  </p:stCondLst>
                                  <p:childTnLst>
                                    <p:set>
                                      <p:cBhvr>
                                        <p:cTn id="72" dur="1" fill="hold">
                                          <p:stCondLst>
                                            <p:cond delay="0"/>
                                          </p:stCondLst>
                                        </p:cTn>
                                        <p:tgtEl>
                                          <p:spTgt spid="5">
                                            <p:txEl>
                                              <p:pRg st="8" end="8"/>
                                            </p:txEl>
                                          </p:spTgt>
                                        </p:tgtEl>
                                        <p:attrNameLst>
                                          <p:attrName>style.visibility</p:attrName>
                                        </p:attrNameLst>
                                      </p:cBhvr>
                                      <p:to>
                                        <p:strVal val="visible"/>
                                      </p:to>
                                    </p:set>
                                    <p:anim calcmode="lin" valueType="num">
                                      <p:cBhvr>
                                        <p:cTn id="73" dur="1000" fill="hold"/>
                                        <p:tgtEl>
                                          <p:spTgt spid="5">
                                            <p:txEl>
                                              <p:pRg st="8" end="8"/>
                                            </p:txEl>
                                          </p:spTgt>
                                        </p:tgtEl>
                                        <p:attrNameLst>
                                          <p:attrName>ppt_w</p:attrName>
                                        </p:attrNameLst>
                                      </p:cBhvr>
                                      <p:tavLst>
                                        <p:tav tm="0">
                                          <p:val>
                                            <p:strVal val="#ppt_w*0.70"/>
                                          </p:val>
                                        </p:tav>
                                        <p:tav tm="100000">
                                          <p:val>
                                            <p:strVal val="#ppt_w"/>
                                          </p:val>
                                        </p:tav>
                                      </p:tavLst>
                                    </p:anim>
                                    <p:anim calcmode="lin" valueType="num">
                                      <p:cBhvr>
                                        <p:cTn id="74" dur="1000" fill="hold"/>
                                        <p:tgtEl>
                                          <p:spTgt spid="5">
                                            <p:txEl>
                                              <p:pRg st="8" end="8"/>
                                            </p:txEl>
                                          </p:spTgt>
                                        </p:tgtEl>
                                        <p:attrNameLst>
                                          <p:attrName>ppt_h</p:attrName>
                                        </p:attrNameLst>
                                      </p:cBhvr>
                                      <p:tavLst>
                                        <p:tav tm="0">
                                          <p:val>
                                            <p:strVal val="#ppt_h"/>
                                          </p:val>
                                        </p:tav>
                                        <p:tav tm="100000">
                                          <p:val>
                                            <p:strVal val="#ppt_h"/>
                                          </p:val>
                                        </p:tav>
                                      </p:tavLst>
                                    </p:anim>
                                    <p:animEffect transition="in" filter="fade">
                                      <p:cBhvr>
                                        <p:cTn id="75" dur="1000"/>
                                        <p:tgtEl>
                                          <p:spTgt spid="5">
                                            <p:txEl>
                                              <p:pRg st="8" end="8"/>
                                            </p:txEl>
                                          </p:spTgt>
                                        </p:tgtEl>
                                      </p:cBhvr>
                                    </p:animEffect>
                                  </p:childTnLst>
                                </p:cTn>
                              </p:par>
                            </p:childTnLst>
                          </p:cTn>
                        </p:par>
                        <p:par>
                          <p:cTn id="76" fill="hold">
                            <p:stCondLst>
                              <p:cond delay="14500"/>
                            </p:stCondLst>
                            <p:childTnLst>
                              <p:par>
                                <p:cTn id="77" presetID="55" presetClass="entr" presetSubtype="0" fill="hold" grpId="0" nodeType="afterEffect">
                                  <p:stCondLst>
                                    <p:cond delay="0"/>
                                  </p:stCondLst>
                                  <p:childTnLst>
                                    <p:set>
                                      <p:cBhvr>
                                        <p:cTn id="78" dur="1" fill="hold">
                                          <p:stCondLst>
                                            <p:cond delay="0"/>
                                          </p:stCondLst>
                                        </p:cTn>
                                        <p:tgtEl>
                                          <p:spTgt spid="5">
                                            <p:txEl>
                                              <p:pRg st="9" end="9"/>
                                            </p:txEl>
                                          </p:spTgt>
                                        </p:tgtEl>
                                        <p:attrNameLst>
                                          <p:attrName>style.visibility</p:attrName>
                                        </p:attrNameLst>
                                      </p:cBhvr>
                                      <p:to>
                                        <p:strVal val="visible"/>
                                      </p:to>
                                    </p:set>
                                    <p:anim calcmode="lin" valueType="num">
                                      <p:cBhvr>
                                        <p:cTn id="79" dur="1000" fill="hold"/>
                                        <p:tgtEl>
                                          <p:spTgt spid="5">
                                            <p:txEl>
                                              <p:pRg st="9" end="9"/>
                                            </p:txEl>
                                          </p:spTgt>
                                        </p:tgtEl>
                                        <p:attrNameLst>
                                          <p:attrName>ppt_w</p:attrName>
                                        </p:attrNameLst>
                                      </p:cBhvr>
                                      <p:tavLst>
                                        <p:tav tm="0">
                                          <p:val>
                                            <p:strVal val="#ppt_w*0.70"/>
                                          </p:val>
                                        </p:tav>
                                        <p:tav tm="100000">
                                          <p:val>
                                            <p:strVal val="#ppt_w"/>
                                          </p:val>
                                        </p:tav>
                                      </p:tavLst>
                                    </p:anim>
                                    <p:anim calcmode="lin" valueType="num">
                                      <p:cBhvr>
                                        <p:cTn id="80" dur="1000" fill="hold"/>
                                        <p:tgtEl>
                                          <p:spTgt spid="5">
                                            <p:txEl>
                                              <p:pRg st="9" end="9"/>
                                            </p:txEl>
                                          </p:spTgt>
                                        </p:tgtEl>
                                        <p:attrNameLst>
                                          <p:attrName>ppt_h</p:attrName>
                                        </p:attrNameLst>
                                      </p:cBhvr>
                                      <p:tavLst>
                                        <p:tav tm="0">
                                          <p:val>
                                            <p:strVal val="#ppt_h"/>
                                          </p:val>
                                        </p:tav>
                                        <p:tav tm="100000">
                                          <p:val>
                                            <p:strVal val="#ppt_h"/>
                                          </p:val>
                                        </p:tav>
                                      </p:tavLst>
                                    </p:anim>
                                    <p:animEffect transition="in" filter="fade">
                                      <p:cBhvr>
                                        <p:cTn id="81" dur="1000"/>
                                        <p:tgtEl>
                                          <p:spTgt spid="5">
                                            <p:txEl>
                                              <p:pRg st="9" end="9"/>
                                            </p:txEl>
                                          </p:spTgt>
                                        </p:tgtEl>
                                      </p:cBhvr>
                                    </p:animEffect>
                                  </p:childTnLst>
                                </p:cTn>
                              </p:par>
                            </p:childTnLst>
                          </p:cTn>
                        </p:par>
                        <p:par>
                          <p:cTn id="82" fill="hold">
                            <p:stCondLst>
                              <p:cond delay="15500"/>
                            </p:stCondLst>
                            <p:childTnLst>
                              <p:par>
                                <p:cTn id="83" presetID="55" presetClass="entr" presetSubtype="0" fill="hold" grpId="0" nodeType="afterEffect">
                                  <p:stCondLst>
                                    <p:cond delay="0"/>
                                  </p:stCondLst>
                                  <p:childTnLst>
                                    <p:set>
                                      <p:cBhvr>
                                        <p:cTn id="84" dur="1" fill="hold">
                                          <p:stCondLst>
                                            <p:cond delay="0"/>
                                          </p:stCondLst>
                                        </p:cTn>
                                        <p:tgtEl>
                                          <p:spTgt spid="5">
                                            <p:txEl>
                                              <p:pRg st="10" end="10"/>
                                            </p:txEl>
                                          </p:spTgt>
                                        </p:tgtEl>
                                        <p:attrNameLst>
                                          <p:attrName>style.visibility</p:attrName>
                                        </p:attrNameLst>
                                      </p:cBhvr>
                                      <p:to>
                                        <p:strVal val="visible"/>
                                      </p:to>
                                    </p:set>
                                    <p:anim calcmode="lin" valueType="num">
                                      <p:cBhvr>
                                        <p:cTn id="85" dur="1000" fill="hold"/>
                                        <p:tgtEl>
                                          <p:spTgt spid="5">
                                            <p:txEl>
                                              <p:pRg st="10" end="10"/>
                                            </p:txEl>
                                          </p:spTgt>
                                        </p:tgtEl>
                                        <p:attrNameLst>
                                          <p:attrName>ppt_w</p:attrName>
                                        </p:attrNameLst>
                                      </p:cBhvr>
                                      <p:tavLst>
                                        <p:tav tm="0">
                                          <p:val>
                                            <p:strVal val="#ppt_w*0.70"/>
                                          </p:val>
                                        </p:tav>
                                        <p:tav tm="100000">
                                          <p:val>
                                            <p:strVal val="#ppt_w"/>
                                          </p:val>
                                        </p:tav>
                                      </p:tavLst>
                                    </p:anim>
                                    <p:anim calcmode="lin" valueType="num">
                                      <p:cBhvr>
                                        <p:cTn id="86" dur="1000" fill="hold"/>
                                        <p:tgtEl>
                                          <p:spTgt spid="5">
                                            <p:txEl>
                                              <p:pRg st="10" end="10"/>
                                            </p:txEl>
                                          </p:spTgt>
                                        </p:tgtEl>
                                        <p:attrNameLst>
                                          <p:attrName>ppt_h</p:attrName>
                                        </p:attrNameLst>
                                      </p:cBhvr>
                                      <p:tavLst>
                                        <p:tav tm="0">
                                          <p:val>
                                            <p:strVal val="#ppt_h"/>
                                          </p:val>
                                        </p:tav>
                                        <p:tav tm="100000">
                                          <p:val>
                                            <p:strVal val="#ppt_h"/>
                                          </p:val>
                                        </p:tav>
                                      </p:tavLst>
                                    </p:anim>
                                    <p:animEffect transition="in" filter="fade">
                                      <p:cBhvr>
                                        <p:cTn id="87" dur="1000"/>
                                        <p:tgtEl>
                                          <p:spTgt spid="5">
                                            <p:txEl>
                                              <p:pRg st="10" end="10"/>
                                            </p:txEl>
                                          </p:spTgt>
                                        </p:tgtEl>
                                      </p:cBhvr>
                                    </p:animEffect>
                                  </p:childTnLst>
                                </p:cTn>
                              </p:par>
                            </p:childTnLst>
                          </p:cTn>
                        </p:par>
                        <p:par>
                          <p:cTn id="88" fill="hold">
                            <p:stCondLst>
                              <p:cond delay="16500"/>
                            </p:stCondLst>
                            <p:childTnLst>
                              <p:par>
                                <p:cTn id="89" presetID="55" presetClass="entr" presetSubtype="0" fill="hold" grpId="0" nodeType="afterEffect">
                                  <p:stCondLst>
                                    <p:cond delay="0"/>
                                  </p:stCondLst>
                                  <p:childTnLst>
                                    <p:set>
                                      <p:cBhvr>
                                        <p:cTn id="90" dur="1" fill="hold">
                                          <p:stCondLst>
                                            <p:cond delay="0"/>
                                          </p:stCondLst>
                                        </p:cTn>
                                        <p:tgtEl>
                                          <p:spTgt spid="5">
                                            <p:txEl>
                                              <p:pRg st="11" end="11"/>
                                            </p:txEl>
                                          </p:spTgt>
                                        </p:tgtEl>
                                        <p:attrNameLst>
                                          <p:attrName>style.visibility</p:attrName>
                                        </p:attrNameLst>
                                      </p:cBhvr>
                                      <p:to>
                                        <p:strVal val="visible"/>
                                      </p:to>
                                    </p:set>
                                    <p:anim calcmode="lin" valueType="num">
                                      <p:cBhvr>
                                        <p:cTn id="91" dur="1000" fill="hold"/>
                                        <p:tgtEl>
                                          <p:spTgt spid="5">
                                            <p:txEl>
                                              <p:pRg st="11" end="11"/>
                                            </p:txEl>
                                          </p:spTgt>
                                        </p:tgtEl>
                                        <p:attrNameLst>
                                          <p:attrName>ppt_w</p:attrName>
                                        </p:attrNameLst>
                                      </p:cBhvr>
                                      <p:tavLst>
                                        <p:tav tm="0">
                                          <p:val>
                                            <p:strVal val="#ppt_w*0.70"/>
                                          </p:val>
                                        </p:tav>
                                        <p:tav tm="100000">
                                          <p:val>
                                            <p:strVal val="#ppt_w"/>
                                          </p:val>
                                        </p:tav>
                                      </p:tavLst>
                                    </p:anim>
                                    <p:anim calcmode="lin" valueType="num">
                                      <p:cBhvr>
                                        <p:cTn id="92" dur="1000" fill="hold"/>
                                        <p:tgtEl>
                                          <p:spTgt spid="5">
                                            <p:txEl>
                                              <p:pRg st="11" end="11"/>
                                            </p:txEl>
                                          </p:spTgt>
                                        </p:tgtEl>
                                        <p:attrNameLst>
                                          <p:attrName>ppt_h</p:attrName>
                                        </p:attrNameLst>
                                      </p:cBhvr>
                                      <p:tavLst>
                                        <p:tav tm="0">
                                          <p:val>
                                            <p:strVal val="#ppt_h"/>
                                          </p:val>
                                        </p:tav>
                                        <p:tav tm="100000">
                                          <p:val>
                                            <p:strVal val="#ppt_h"/>
                                          </p:val>
                                        </p:tav>
                                      </p:tavLst>
                                    </p:anim>
                                    <p:animEffect transition="in" filter="fade">
                                      <p:cBhvr>
                                        <p:cTn id="93" dur="10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8"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4"/>
          <a:srcRect l="26709" r="26709"/>
          <a:stretch>
            <a:fillRect/>
          </a:stretch>
        </p:blipFill>
        <p:spPr>
          <a:xfrm>
            <a:off x="923924" y="961685"/>
            <a:ext cx="3381375" cy="509621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Text Placeholder 3"/>
          <p:cNvSpPr>
            <a:spLocks noGrp="1"/>
          </p:cNvSpPr>
          <p:nvPr>
            <p:ph type="body" sz="half" idx="2"/>
          </p:nvPr>
        </p:nvSpPr>
        <p:spPr>
          <a:xfrm>
            <a:off x="824547" y="1711960"/>
            <a:ext cx="3932237" cy="3811588"/>
          </a:xfrm>
        </p:spPr>
        <p:txBody>
          <a:bodyPr/>
          <a:lstStyle/>
          <a:p>
            <a:pPr algn="ctr"/>
            <a:r>
              <a:rPr lang="ar-LB" dirty="0"/>
              <a:t>:</a:t>
            </a:r>
          </a:p>
          <a:p>
            <a:pPr algn="ct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13645189"/>
              </p:ext>
            </p:extLst>
          </p:nvPr>
        </p:nvGraphicFramePr>
        <p:xfrm>
          <a:off x="5671821" y="800100"/>
          <a:ext cx="4988560" cy="5715000"/>
        </p:xfrm>
        <a:graphic>
          <a:graphicData uri="http://schemas.openxmlformats.org/drawingml/2006/table">
            <a:tbl>
              <a:tblPr firstRow="1" bandRow="1">
                <a:tableStyleId>{5C22544A-7EE6-4342-B048-85BDC9FD1C3A}</a:tableStyleId>
              </a:tblPr>
              <a:tblGrid>
                <a:gridCol w="2494280">
                  <a:extLst>
                    <a:ext uri="{9D8B030D-6E8A-4147-A177-3AD203B41FA5}">
                      <a16:colId xmlns:a16="http://schemas.microsoft.com/office/drawing/2014/main" val="2778503856"/>
                    </a:ext>
                  </a:extLst>
                </a:gridCol>
                <a:gridCol w="2494280">
                  <a:extLst>
                    <a:ext uri="{9D8B030D-6E8A-4147-A177-3AD203B41FA5}">
                      <a16:colId xmlns:a16="http://schemas.microsoft.com/office/drawing/2014/main" val="3570253545"/>
                    </a:ext>
                  </a:extLst>
                </a:gridCol>
              </a:tblGrid>
              <a:tr h="5715000">
                <a:tc>
                  <a:txBody>
                    <a:bodyPr/>
                    <a:lstStyle/>
                    <a:p>
                      <a:r>
                        <a:rPr lang="ar-LB" sz="1800" b="0" i="0" kern="1200" dirty="0">
                          <a:solidFill>
                            <a:schemeClr val="lt1"/>
                          </a:solidFill>
                          <a:effectLst/>
                          <a:latin typeface="+mn-lt"/>
                          <a:ea typeface="+mn-ea"/>
                          <a:cs typeface="+mn-cs"/>
                        </a:rPr>
                        <a:t>يا بيروت</a:t>
                      </a:r>
                    </a:p>
                    <a:p>
                      <a:r>
                        <a:rPr lang="ar-LB" sz="1800" b="0" i="0" kern="1200" dirty="0">
                          <a:solidFill>
                            <a:schemeClr val="lt1"/>
                          </a:solidFill>
                          <a:effectLst/>
                          <a:latin typeface="+mn-lt"/>
                          <a:ea typeface="+mn-ea"/>
                          <a:cs typeface="+mn-cs"/>
                        </a:rPr>
                        <a:t>يا ستّ الدّنيا... يا بيروت</a:t>
                      </a:r>
                    </a:p>
                    <a:p>
                      <a:r>
                        <a:rPr lang="ar-LB" sz="1800" b="0" i="0" kern="1200" dirty="0">
                          <a:solidFill>
                            <a:schemeClr val="lt1"/>
                          </a:solidFill>
                          <a:effectLst/>
                          <a:latin typeface="+mn-lt"/>
                          <a:ea typeface="+mn-ea"/>
                          <a:cs typeface="+mn-cs"/>
                        </a:rPr>
                        <a:t>نعترف أمام الله الواحد</a:t>
                      </a:r>
                    </a:p>
                    <a:p>
                      <a:r>
                        <a:rPr lang="ar-LB" sz="1800" b="0" i="0" kern="1200" dirty="0">
                          <a:solidFill>
                            <a:schemeClr val="lt1"/>
                          </a:solidFill>
                          <a:effectLst/>
                          <a:latin typeface="+mn-lt"/>
                          <a:ea typeface="+mn-ea"/>
                          <a:cs typeface="+mn-cs"/>
                        </a:rPr>
                        <a:t>أنّْا كنا منك نغار</a:t>
                      </a:r>
                    </a:p>
                    <a:p>
                      <a:r>
                        <a:rPr lang="ar-LB" sz="1800" b="0" i="0" kern="1200" dirty="0">
                          <a:solidFill>
                            <a:schemeClr val="lt1"/>
                          </a:solidFill>
                          <a:effectLst/>
                          <a:latin typeface="+mn-lt"/>
                          <a:ea typeface="+mn-ea"/>
                          <a:cs typeface="+mn-cs"/>
                        </a:rPr>
                        <a:t>وكان جمالك يؤذينا</a:t>
                      </a:r>
                    </a:p>
                    <a:p>
                      <a:r>
                        <a:rPr lang="ar-LB" sz="1800" b="0" i="0" kern="1200" dirty="0">
                          <a:solidFill>
                            <a:schemeClr val="lt1"/>
                          </a:solidFill>
                          <a:effectLst/>
                          <a:latin typeface="+mn-lt"/>
                          <a:ea typeface="+mn-ea"/>
                          <a:cs typeface="+mn-cs"/>
                        </a:rPr>
                        <a:t>نعترف الآن</a:t>
                      </a:r>
                    </a:p>
                    <a:p>
                      <a:r>
                        <a:rPr lang="ar-LB" sz="1800" b="0" i="0" kern="1200" dirty="0">
                          <a:solidFill>
                            <a:schemeClr val="lt1"/>
                          </a:solidFill>
                          <a:effectLst/>
                          <a:latin typeface="+mn-lt"/>
                          <a:ea typeface="+mn-ea"/>
                          <a:cs typeface="+mn-cs"/>
                        </a:rPr>
                        <a:t>بأنّْا لم ننصفك ولم نرحمك</a:t>
                      </a:r>
                    </a:p>
                    <a:p>
                      <a:r>
                        <a:rPr lang="ar-LB" sz="1800" b="0" i="0" kern="1200" dirty="0">
                          <a:solidFill>
                            <a:schemeClr val="lt1"/>
                          </a:solidFill>
                          <a:effectLst/>
                          <a:latin typeface="+mn-lt"/>
                          <a:ea typeface="+mn-ea"/>
                          <a:cs typeface="+mn-cs"/>
                        </a:rPr>
                        <a:t>بأنّْا لم نفهمك ولم نعذرك</a:t>
                      </a:r>
                    </a:p>
                    <a:p>
                      <a:r>
                        <a:rPr lang="ar-LB" sz="1800" b="0" i="0" kern="1200" dirty="0">
                          <a:solidFill>
                            <a:schemeClr val="lt1"/>
                          </a:solidFill>
                          <a:effectLst/>
                          <a:latin typeface="+mn-lt"/>
                          <a:ea typeface="+mn-ea"/>
                          <a:cs typeface="+mn-cs"/>
                        </a:rPr>
                        <a:t>وأهديناك مكان الوردة سكيناً</a:t>
                      </a:r>
                    </a:p>
                    <a:p>
                      <a:r>
                        <a:rPr lang="ar-LB" sz="1800" b="0" i="0" kern="1200" dirty="0">
                          <a:solidFill>
                            <a:schemeClr val="lt1"/>
                          </a:solidFill>
                          <a:effectLst/>
                          <a:latin typeface="+mn-lt"/>
                          <a:ea typeface="+mn-ea"/>
                          <a:cs typeface="+mn-cs"/>
                        </a:rPr>
                        <a:t>نعترف أمام الله العادل</a:t>
                      </a:r>
                    </a:p>
                    <a:p>
                      <a:r>
                        <a:rPr lang="ar-LB" sz="1800" b="0" i="0" kern="1200" dirty="0">
                          <a:solidFill>
                            <a:schemeClr val="lt1"/>
                          </a:solidFill>
                          <a:effectLst/>
                          <a:latin typeface="+mn-lt"/>
                          <a:ea typeface="+mn-ea"/>
                          <a:cs typeface="+mn-cs"/>
                        </a:rPr>
                        <a:t>بأنّْا جرحناك واتعبناك</a:t>
                      </a:r>
                    </a:p>
                    <a:p>
                      <a:r>
                        <a:rPr lang="ar-LB" sz="1800" b="0" i="0" kern="1200" dirty="0">
                          <a:solidFill>
                            <a:schemeClr val="lt1"/>
                          </a:solidFill>
                          <a:effectLst/>
                          <a:latin typeface="+mn-lt"/>
                          <a:ea typeface="+mn-ea"/>
                          <a:cs typeface="+mn-cs"/>
                        </a:rPr>
                        <a:t>بأنّْا أحرقناك وأبكيناك</a:t>
                      </a:r>
                    </a:p>
                    <a:p>
                      <a:r>
                        <a:rPr lang="ar-LB" sz="1800" b="0" i="0" kern="1200" dirty="0">
                          <a:solidFill>
                            <a:schemeClr val="lt1"/>
                          </a:solidFill>
                          <a:effectLst/>
                          <a:latin typeface="+mn-lt"/>
                          <a:ea typeface="+mn-ea"/>
                          <a:cs typeface="+mn-cs"/>
                        </a:rPr>
                        <a:t>وحملناك أيا بيروت معاصينا</a:t>
                      </a:r>
                    </a:p>
                    <a:p>
                      <a:r>
                        <a:rPr lang="ar-LB" sz="1800" b="0" i="0" kern="1200" dirty="0">
                          <a:solidFill>
                            <a:schemeClr val="lt1"/>
                          </a:solidFill>
                          <a:effectLst/>
                          <a:latin typeface="+mn-lt"/>
                          <a:ea typeface="+mn-ea"/>
                          <a:cs typeface="+mn-cs"/>
                        </a:rPr>
                        <a:t>يا بيروت</a:t>
                      </a:r>
                    </a:p>
                    <a:p>
                      <a:r>
                        <a:rPr lang="ar-LB" sz="1800" b="0" i="0" kern="1200" dirty="0">
                          <a:solidFill>
                            <a:schemeClr val="lt1"/>
                          </a:solidFill>
                          <a:effectLst/>
                          <a:latin typeface="+mn-lt"/>
                          <a:ea typeface="+mn-ea"/>
                          <a:cs typeface="+mn-cs"/>
                        </a:rPr>
                        <a:t>إنّ الدّنيا بعد ليست تكفينا</a:t>
                      </a:r>
                    </a:p>
                    <a:p>
                      <a:r>
                        <a:rPr lang="ar-LB" sz="1800" b="0" i="0" kern="1200" dirty="0">
                          <a:solidFill>
                            <a:schemeClr val="lt1"/>
                          </a:solidFill>
                          <a:effectLst/>
                          <a:latin typeface="+mn-lt"/>
                          <a:ea typeface="+mn-ea"/>
                          <a:cs typeface="+mn-cs"/>
                        </a:rPr>
                        <a:t>الآن عرفنا أنّ جذورك ضاربة فينا</a:t>
                      </a:r>
                    </a:p>
                  </a:txBody>
                  <a:tcPr/>
                </a:tc>
                <a:tc>
                  <a:txBody>
                    <a:bodyPr/>
                    <a:lstStyle/>
                    <a:p>
                      <a:r>
                        <a:rPr lang="ar-LB" sz="1800" b="0" i="0" kern="1200" dirty="0">
                          <a:solidFill>
                            <a:schemeClr val="lt1"/>
                          </a:solidFill>
                          <a:effectLst/>
                          <a:latin typeface="+mn-lt"/>
                          <a:ea typeface="+mn-ea"/>
                          <a:cs typeface="+mn-cs"/>
                        </a:rPr>
                        <a:t>قومي... قومي... قومي</a:t>
                      </a:r>
                    </a:p>
                    <a:p>
                      <a:r>
                        <a:rPr lang="ar-LB" sz="1800" b="0" i="0" kern="1200" dirty="0">
                          <a:solidFill>
                            <a:schemeClr val="lt1"/>
                          </a:solidFill>
                          <a:effectLst/>
                          <a:latin typeface="+mn-lt"/>
                          <a:ea typeface="+mn-ea"/>
                          <a:cs typeface="+mn-cs"/>
                        </a:rPr>
                        <a:t>قومي من تحت الرّدم</a:t>
                      </a:r>
                    </a:p>
                    <a:p>
                      <a:r>
                        <a:rPr lang="ar-LB" sz="1800" b="0" i="0" kern="1200" dirty="0">
                          <a:solidFill>
                            <a:schemeClr val="lt1"/>
                          </a:solidFill>
                          <a:effectLst/>
                          <a:latin typeface="+mn-lt"/>
                          <a:ea typeface="+mn-ea"/>
                          <a:cs typeface="+mn-cs"/>
                        </a:rPr>
                        <a:t>كزهرة لوزٍ في نيسان</a:t>
                      </a:r>
                    </a:p>
                    <a:p>
                      <a:r>
                        <a:rPr lang="ar-LB" sz="1800" b="0" i="0" kern="1200" dirty="0">
                          <a:solidFill>
                            <a:schemeClr val="lt1"/>
                          </a:solidFill>
                          <a:effectLst/>
                          <a:latin typeface="+mn-lt"/>
                          <a:ea typeface="+mn-ea"/>
                          <a:cs typeface="+mn-cs"/>
                        </a:rPr>
                        <a:t>قومي من حزنك قومي</a:t>
                      </a:r>
                    </a:p>
                    <a:p>
                      <a:r>
                        <a:rPr lang="ar-LB" sz="1800" b="0" i="0" kern="1200" dirty="0">
                          <a:solidFill>
                            <a:schemeClr val="lt1"/>
                          </a:solidFill>
                          <a:effectLst/>
                          <a:latin typeface="+mn-lt"/>
                          <a:ea typeface="+mn-ea"/>
                          <a:cs typeface="+mn-cs"/>
                        </a:rPr>
                        <a:t>إنّ الثّورة تولد من رحم الاحزان</a:t>
                      </a:r>
                    </a:p>
                    <a:p>
                      <a:r>
                        <a:rPr lang="ar-LB" sz="1800" b="0" i="0" kern="1200" dirty="0">
                          <a:solidFill>
                            <a:schemeClr val="lt1"/>
                          </a:solidFill>
                          <a:effectLst/>
                          <a:latin typeface="+mn-lt"/>
                          <a:ea typeface="+mn-ea"/>
                          <a:cs typeface="+mn-cs"/>
                        </a:rPr>
                        <a:t>قومي من تحت الرّدم</a:t>
                      </a:r>
                    </a:p>
                    <a:p>
                      <a:r>
                        <a:rPr lang="ar-LB" sz="1800" b="0" i="0" kern="1200" dirty="0">
                          <a:solidFill>
                            <a:schemeClr val="lt1"/>
                          </a:solidFill>
                          <a:effectLst/>
                          <a:latin typeface="+mn-lt"/>
                          <a:ea typeface="+mn-ea"/>
                          <a:cs typeface="+mn-cs"/>
                        </a:rPr>
                        <a:t>قومي إكراماً للغابات</a:t>
                      </a:r>
                    </a:p>
                    <a:p>
                      <a:r>
                        <a:rPr lang="ar-LB" sz="1800" b="0" i="0" kern="1200" dirty="0">
                          <a:solidFill>
                            <a:schemeClr val="lt1"/>
                          </a:solidFill>
                          <a:effectLst/>
                          <a:latin typeface="+mn-lt"/>
                          <a:ea typeface="+mn-ea"/>
                          <a:cs typeface="+mn-cs"/>
                        </a:rPr>
                        <a:t>قومي إكراماً للأنهار</a:t>
                      </a:r>
                    </a:p>
                    <a:p>
                      <a:r>
                        <a:rPr lang="ar-LB" sz="1800" b="0" i="0" kern="1200" dirty="0">
                          <a:solidFill>
                            <a:schemeClr val="lt1"/>
                          </a:solidFill>
                          <a:effectLst/>
                          <a:latin typeface="+mn-lt"/>
                          <a:ea typeface="+mn-ea"/>
                          <a:cs typeface="+mn-cs"/>
                        </a:rPr>
                        <a:t>قومي إكراماً للأنهار والوديان... والإنسان</a:t>
                      </a:r>
                    </a:p>
                    <a:p>
                      <a:r>
                        <a:rPr lang="ar-LB" sz="1800" b="0" i="0" kern="1200" dirty="0">
                          <a:solidFill>
                            <a:schemeClr val="lt1"/>
                          </a:solidFill>
                          <a:effectLst/>
                          <a:latin typeface="+mn-lt"/>
                          <a:ea typeface="+mn-ea"/>
                          <a:cs typeface="+mn-cs"/>
                        </a:rPr>
                        <a:t>قومي إكراماً للإنسان</a:t>
                      </a:r>
                    </a:p>
                    <a:p>
                      <a:r>
                        <a:rPr lang="ar-LB" sz="1800" b="0" i="0" kern="1200" dirty="0">
                          <a:solidFill>
                            <a:schemeClr val="lt1"/>
                          </a:solidFill>
                          <a:effectLst/>
                          <a:latin typeface="+mn-lt"/>
                          <a:ea typeface="+mn-ea"/>
                          <a:cs typeface="+mn-cs"/>
                        </a:rPr>
                        <a:t>قومي يا بيروت... قومي</a:t>
                      </a:r>
                    </a:p>
                    <a:p>
                      <a:r>
                        <a:rPr lang="ar-LB" sz="1800" b="0" i="0" kern="1200" dirty="0">
                          <a:solidFill>
                            <a:schemeClr val="lt1"/>
                          </a:solidFill>
                          <a:effectLst/>
                          <a:latin typeface="+mn-lt"/>
                          <a:ea typeface="+mn-ea"/>
                          <a:cs typeface="+mn-cs"/>
                        </a:rPr>
                        <a:t>إنّ الثّورة تولد من رحم الاحزان</a:t>
                      </a:r>
                    </a:p>
                    <a:p>
                      <a:r>
                        <a:rPr lang="ar-LB" sz="1800" b="0" i="0" kern="1200" dirty="0">
                          <a:solidFill>
                            <a:schemeClr val="lt1"/>
                          </a:solidFill>
                          <a:effectLst/>
                          <a:latin typeface="+mn-lt"/>
                          <a:ea typeface="+mn-ea"/>
                          <a:cs typeface="+mn-cs"/>
                        </a:rPr>
                        <a:t>يا بيروت... يا بيروت</a:t>
                      </a:r>
                    </a:p>
                  </a:txBody>
                  <a:tcPr/>
                </a:tc>
                <a:extLst>
                  <a:ext uri="{0D108BD9-81ED-4DB2-BD59-A6C34878D82A}">
                    <a16:rowId xmlns:a16="http://schemas.microsoft.com/office/drawing/2014/main" val="2919628213"/>
                  </a:ext>
                </a:extLst>
              </a:tr>
            </a:tbl>
          </a:graphicData>
        </a:graphic>
      </p:graphicFrame>
      <p:sp>
        <p:nvSpPr>
          <p:cNvPr id="9" name="TextBox 8">
            <a:extLst>
              <a:ext uri="{FF2B5EF4-FFF2-40B4-BE49-F238E27FC236}">
                <a16:creationId xmlns:a16="http://schemas.microsoft.com/office/drawing/2014/main" id="{9760BAA6-F534-4A0C-A6EB-4C9A787C5DAB}"/>
              </a:ext>
            </a:extLst>
          </p:cNvPr>
          <p:cNvSpPr txBox="1"/>
          <p:nvPr/>
        </p:nvSpPr>
        <p:spPr>
          <a:xfrm rot="5400000" flipH="1">
            <a:off x="2488593" y="3472933"/>
            <a:ext cx="5997123"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
        <p:nvSpPr>
          <p:cNvPr id="10" name="TextBox 9">
            <a:extLst>
              <a:ext uri="{FF2B5EF4-FFF2-40B4-BE49-F238E27FC236}">
                <a16:creationId xmlns:a16="http://schemas.microsoft.com/office/drawing/2014/main" id="{84277E99-C8C9-4E60-85B5-097B3B6C4043}"/>
              </a:ext>
            </a:extLst>
          </p:cNvPr>
          <p:cNvSpPr txBox="1"/>
          <p:nvPr/>
        </p:nvSpPr>
        <p:spPr>
          <a:xfrm rot="5400000" flipH="1">
            <a:off x="7846487" y="3472934"/>
            <a:ext cx="5997123"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Tree>
    <p:extLst>
      <p:ext uri="{BB962C8B-B14F-4D97-AF65-F5344CB8AC3E}">
        <p14:creationId xmlns:p14="http://schemas.microsoft.com/office/powerpoint/2010/main" val="40176561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2000">
        <p15:prstTrans prst="fallOver"/>
        <p:sndAc>
          <p:stSnd>
            <p:snd r:embed="rId2" name="suction.wav"/>
          </p:stSnd>
        </p:sndAc>
      </p:transition>
    </mc:Choice>
    <mc:Fallback>
      <p:transition spd="slow" advClick="0" advTm="2000">
        <p:fade/>
        <p:sndAc>
          <p:stSnd>
            <p:snd r:embed="rId2" name="suctio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8"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amond(in)">
                                      <p:cBhvr>
                                        <p:cTn id="13" dur="2000"/>
                                        <p:tgtEl>
                                          <p:spTgt spid="6"/>
                                        </p:tgtEl>
                                      </p:cBhvr>
                                    </p:animEffect>
                                  </p:childTnLst>
                                </p:cTn>
                              </p:par>
                            </p:childTnLst>
                          </p:cTn>
                        </p:par>
                        <p:par>
                          <p:cTn id="14" fill="hold">
                            <p:stCondLst>
                              <p:cond delay="4000"/>
                            </p:stCondLst>
                            <p:childTnLst>
                              <p:par>
                                <p:cTn id="15" presetID="21"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heel(1)">
                                      <p:cBhvr>
                                        <p:cTn id="17" dur="5000"/>
                                        <p:tgtEl>
                                          <p:spTgt spid="10"/>
                                        </p:tgtEl>
                                      </p:cBhvr>
                                    </p:animEffect>
                                  </p:childTnLst>
                                </p:cTn>
                              </p:par>
                            </p:childTnLst>
                          </p:cTn>
                        </p:par>
                        <p:par>
                          <p:cTn id="18" fill="hold">
                            <p:stCondLst>
                              <p:cond delay="9000"/>
                            </p:stCondLst>
                            <p:childTnLst>
                              <p:par>
                                <p:cTn id="19" presetID="21" presetClass="entr" presetSubtype="1"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heel(1)">
                                      <p:cBhvr>
                                        <p:cTn id="21" dur="20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911BFCB-3AA8-4B17-AEAF-FBE3B55E2FB1}"/>
              </a:ext>
            </a:extLst>
          </p:cNvPr>
          <p:cNvSpPr txBox="1"/>
          <p:nvPr/>
        </p:nvSpPr>
        <p:spPr>
          <a:xfrm>
            <a:off x="4781551" y="142875"/>
            <a:ext cx="2362199" cy="830997"/>
          </a:xfrm>
          <a:prstGeom prst="rect">
            <a:avLst/>
          </a:prstGeom>
          <a:solidFill>
            <a:schemeClr val="accent1">
              <a:lumMod val="40000"/>
              <a:lumOff val="60000"/>
            </a:schemeClr>
          </a:solidFill>
          <a:scene3d>
            <a:camera prst="orthographicFront"/>
            <a:lightRig rig="threePt" dir="t"/>
          </a:scene3d>
          <a:sp3d>
            <a:bevelT/>
          </a:sp3d>
        </p:spPr>
        <p:txBody>
          <a:bodyPr wrap="square" rtlCol="0">
            <a:spAutoFit/>
          </a:bodyPr>
          <a:lstStyle/>
          <a:p>
            <a:r>
              <a:rPr lang="ar-LB" sz="4800" dirty="0"/>
              <a:t>من أقواله</a:t>
            </a:r>
            <a:endParaRPr lang="en-US" sz="4800" dirty="0"/>
          </a:p>
        </p:txBody>
      </p:sp>
      <p:pic>
        <p:nvPicPr>
          <p:cNvPr id="8" name="Image 5">
            <a:extLst>
              <a:ext uri="{FF2B5EF4-FFF2-40B4-BE49-F238E27FC236}">
                <a16:creationId xmlns:a16="http://schemas.microsoft.com/office/drawing/2014/main" id="{8E0ACF34-3ED4-41C5-A1FD-9F1CEAE3AAAA}"/>
              </a:ext>
            </a:extLst>
          </p:cNvPr>
          <p:cNvPicPr>
            <a:picLocks noChangeAspect="1"/>
          </p:cNvPicPr>
          <p:nvPr/>
        </p:nvPicPr>
        <p:blipFill rotWithShape="1">
          <a:blip r:embed="rId3">
            <a:extLst>
              <a:ext uri="{28A0092B-C50C-407E-A947-70E740481C1C}">
                <a14:useLocalDpi xmlns:a14="http://schemas.microsoft.com/office/drawing/2010/main" val="0"/>
              </a:ext>
            </a:extLst>
          </a:blip>
          <a:srcRect r="18950" b="3"/>
          <a:stretch/>
        </p:blipFill>
        <p:spPr>
          <a:xfrm rot="20240322">
            <a:off x="-48358" y="591013"/>
            <a:ext cx="4521971" cy="3375342"/>
          </a:xfrm>
          <a:custGeom>
            <a:avLst/>
            <a:gdLst/>
            <a:ahLst/>
            <a:cxnLst/>
            <a:rect l="l" t="t" r="r" b="b"/>
            <a:pathLst>
              <a:path w="5001415" h="3733214">
                <a:moveTo>
                  <a:pt x="3044952" y="0"/>
                </a:moveTo>
                <a:cubicBezTo>
                  <a:pt x="3780687" y="0"/>
                  <a:pt x="4455477" y="260939"/>
                  <a:pt x="4981824" y="695319"/>
                </a:cubicBezTo>
                <a:lnTo>
                  <a:pt x="5001415" y="713124"/>
                </a:lnTo>
                <a:lnTo>
                  <a:pt x="5001415" y="3733214"/>
                </a:lnTo>
                <a:lnTo>
                  <a:pt x="81043" y="3733214"/>
                </a:lnTo>
                <a:lnTo>
                  <a:pt x="61862" y="3658617"/>
                </a:lnTo>
                <a:cubicBezTo>
                  <a:pt x="21301" y="3460397"/>
                  <a:pt x="0" y="3255162"/>
                  <a:pt x="0" y="3044952"/>
                </a:cubicBezTo>
                <a:cubicBezTo>
                  <a:pt x="0" y="1363271"/>
                  <a:pt x="1363271" y="0"/>
                  <a:pt x="3044952" y="0"/>
                </a:cubicBezTo>
                <a:close/>
              </a:path>
            </a:pathLst>
          </a:custGeom>
          <a:effectLst>
            <a:outerShdw blurRad="76200" dist="12700" dir="8100000" sy="-23000" kx="800400" algn="br" rotWithShape="0">
              <a:prstClr val="black">
                <a:alpha val="20000"/>
              </a:prstClr>
            </a:outerShdw>
          </a:effectLst>
          <a:scene3d>
            <a:camera prst="orthographicFront"/>
            <a:lightRig rig="threePt" dir="t"/>
          </a:scene3d>
          <a:sp3d>
            <a:bevelT/>
          </a:sp3d>
        </p:spPr>
      </p:pic>
      <p:pic>
        <p:nvPicPr>
          <p:cNvPr id="9" name="Image 4">
            <a:extLst>
              <a:ext uri="{FF2B5EF4-FFF2-40B4-BE49-F238E27FC236}">
                <a16:creationId xmlns:a16="http://schemas.microsoft.com/office/drawing/2014/main" id="{C1669D20-9793-4A08-A395-869B7871B196}"/>
              </a:ext>
            </a:extLst>
          </p:cNvPr>
          <p:cNvPicPr>
            <a:picLocks noChangeAspect="1"/>
          </p:cNvPicPr>
          <p:nvPr/>
        </p:nvPicPr>
        <p:blipFill rotWithShape="1">
          <a:blip r:embed="rId4">
            <a:extLst>
              <a:ext uri="{28A0092B-C50C-407E-A947-70E740481C1C}">
                <a14:useLocalDpi xmlns:a14="http://schemas.microsoft.com/office/drawing/2010/main" val="0"/>
              </a:ext>
            </a:extLst>
          </a:blip>
          <a:srcRect b="12949"/>
          <a:stretch/>
        </p:blipFill>
        <p:spPr>
          <a:xfrm rot="1126751">
            <a:off x="3558998" y="4253088"/>
            <a:ext cx="4926281" cy="2378022"/>
          </a:xfrm>
          <a:custGeom>
            <a:avLst/>
            <a:gdLst/>
            <a:ahLst/>
            <a:cxnLst/>
            <a:rect l="l" t="t" r="r" b="b"/>
            <a:pathLst>
              <a:path w="6069184" h="2839783">
                <a:moveTo>
                  <a:pt x="0" y="0"/>
                </a:moveTo>
                <a:lnTo>
                  <a:pt x="6069184" y="0"/>
                </a:lnTo>
                <a:lnTo>
                  <a:pt x="6063823" y="106160"/>
                </a:lnTo>
                <a:cubicBezTo>
                  <a:pt x="5907891" y="1641596"/>
                  <a:pt x="4611168" y="2839783"/>
                  <a:pt x="3034592" y="2839783"/>
                </a:cubicBezTo>
                <a:cubicBezTo>
                  <a:pt x="1458016" y="2839783"/>
                  <a:pt x="161292" y="1641596"/>
                  <a:pt x="5360" y="106160"/>
                </a:cubicBezTo>
                <a:close/>
              </a:path>
            </a:pathLst>
          </a:custGeom>
          <a:effectLst>
            <a:outerShdw blurRad="76200" dir="13500000" sy="23000" kx="1200000" algn="br" rotWithShape="0">
              <a:prstClr val="black">
                <a:alpha val="20000"/>
              </a:prstClr>
            </a:outerShdw>
          </a:effectLst>
        </p:spPr>
      </p:pic>
      <p:pic>
        <p:nvPicPr>
          <p:cNvPr id="10" name="Picture 9">
            <a:extLst>
              <a:ext uri="{FF2B5EF4-FFF2-40B4-BE49-F238E27FC236}">
                <a16:creationId xmlns:a16="http://schemas.microsoft.com/office/drawing/2014/main" id="{10504F03-76C8-4D1C-80D2-C464CE84A240}"/>
              </a:ext>
            </a:extLst>
          </p:cNvPr>
          <p:cNvPicPr>
            <a:picLocks noChangeAspect="1"/>
          </p:cNvPicPr>
          <p:nvPr/>
        </p:nvPicPr>
        <p:blipFill>
          <a:blip r:embed="rId5"/>
          <a:stretch>
            <a:fillRect/>
          </a:stretch>
        </p:blipFill>
        <p:spPr>
          <a:xfrm>
            <a:off x="6958254" y="1208211"/>
            <a:ext cx="4495316" cy="278347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1855652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fractur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anim calcmode="lin" valueType="num">
                                      <p:cBhvr>
                                        <p:cTn id="8" dur="2000" fill="hold"/>
                                        <p:tgtEl>
                                          <p:spTgt spid="10"/>
                                        </p:tgtEl>
                                        <p:attrNameLst>
                                          <p:attrName>ppt_w</p:attrName>
                                        </p:attrNameLst>
                                      </p:cBhvr>
                                      <p:tavLst>
                                        <p:tav tm="0" fmla="#ppt_w*sin(2.5*pi*$)">
                                          <p:val>
                                            <p:fltVal val="0"/>
                                          </p:val>
                                        </p:tav>
                                        <p:tav tm="100000">
                                          <p:val>
                                            <p:fltVal val="1"/>
                                          </p:val>
                                        </p:tav>
                                      </p:tavLst>
                                    </p:anim>
                                    <p:anim calcmode="lin" valueType="num">
                                      <p:cBhvr>
                                        <p:cTn id="9" dur="2000" fill="hold"/>
                                        <p:tgtEl>
                                          <p:spTgt spid="10"/>
                                        </p:tgtEl>
                                        <p:attrNameLst>
                                          <p:attrName>ppt_h</p:attrName>
                                        </p:attrNameLst>
                                      </p:cBhvr>
                                      <p:tavLst>
                                        <p:tav tm="0">
                                          <p:val>
                                            <p:strVal val="#ppt_h"/>
                                          </p:val>
                                        </p:tav>
                                        <p:tav tm="100000">
                                          <p:val>
                                            <p:strVal val="#ppt_h"/>
                                          </p:val>
                                        </p:tav>
                                      </p:tavLst>
                                    </p:anim>
                                  </p:childTnLst>
                                </p:cTn>
                              </p:par>
                              <p:par>
                                <p:cTn id="10" presetID="3" presetClass="entr" presetSubtype="1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par>
                          <p:cTn id="13" fill="hold">
                            <p:stCondLst>
                              <p:cond delay="2000"/>
                            </p:stCondLst>
                            <p:childTnLst>
                              <p:par>
                                <p:cTn id="14" presetID="16" presetClass="entr" presetSubtype="21"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p:stCondLst>
                              <p:cond delay="2500"/>
                            </p:stCondLst>
                            <p:childTnLst>
                              <p:par>
                                <p:cTn id="18" presetID="50" presetClass="entr" presetSubtype="0" decel="10000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0" fill="hold"/>
                                        <p:tgtEl>
                                          <p:spTgt spid="9"/>
                                        </p:tgtEl>
                                        <p:attrNameLst>
                                          <p:attrName>ppt_w</p:attrName>
                                        </p:attrNameLst>
                                      </p:cBhvr>
                                      <p:tavLst>
                                        <p:tav tm="0">
                                          <p:val>
                                            <p:strVal val="#ppt_w+.3"/>
                                          </p:val>
                                        </p:tav>
                                        <p:tav tm="100000">
                                          <p:val>
                                            <p:strVal val="#ppt_w"/>
                                          </p:val>
                                        </p:tav>
                                      </p:tavLst>
                                    </p:anim>
                                    <p:anim calcmode="lin" valueType="num">
                                      <p:cBhvr>
                                        <p:cTn id="21" dur="5000" fill="hold"/>
                                        <p:tgtEl>
                                          <p:spTgt spid="9"/>
                                        </p:tgtEl>
                                        <p:attrNameLst>
                                          <p:attrName>ppt_h</p:attrName>
                                        </p:attrNameLst>
                                      </p:cBhvr>
                                      <p:tavLst>
                                        <p:tav tm="0">
                                          <p:val>
                                            <p:strVal val="#ppt_h"/>
                                          </p:val>
                                        </p:tav>
                                        <p:tav tm="100000">
                                          <p:val>
                                            <p:strVal val="#ppt_h"/>
                                          </p:val>
                                        </p:tav>
                                      </p:tavLst>
                                    </p:anim>
                                    <p:animEffect transition="in" filter="fade">
                                      <p:cBhvr>
                                        <p:cTn id="22" dur="5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305902-A789-477C-AA12-1FDA055DC7EC}"/>
              </a:ext>
            </a:extLst>
          </p:cNvPr>
          <p:cNvPicPr>
            <a:picLocks noChangeAspect="1"/>
          </p:cNvPicPr>
          <p:nvPr/>
        </p:nvPicPr>
        <p:blipFill>
          <a:blip r:embed="rId3"/>
          <a:stretch>
            <a:fillRect/>
          </a:stretch>
        </p:blipFill>
        <p:spPr>
          <a:xfrm>
            <a:off x="3720125" y="1006344"/>
            <a:ext cx="5354139" cy="278460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reflection blurRad="6350" stA="50000" endA="295" endPos="92000" dist="101600" dir="5400000" sy="-100000" algn="bl" rotWithShape="0"/>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BFFBF5A6-1F94-4A30-81B9-D34C64AB90AD}"/>
              </a:ext>
            </a:extLst>
          </p:cNvPr>
          <p:cNvPicPr>
            <a:picLocks noChangeAspect="1"/>
          </p:cNvPicPr>
          <p:nvPr/>
        </p:nvPicPr>
        <p:blipFill>
          <a:blip r:embed="rId4"/>
          <a:stretch>
            <a:fillRect/>
          </a:stretch>
        </p:blipFill>
        <p:spPr>
          <a:xfrm>
            <a:off x="259761" y="231710"/>
            <a:ext cx="3306808" cy="3728848"/>
          </a:xfrm>
          <a:prstGeom prst="rect">
            <a:avLst/>
          </a:prstGeom>
          <a:ln>
            <a:noFill/>
          </a:ln>
          <a:effectLst>
            <a:reflection blurRad="6350" stA="50000" endA="295" endPos="92000" dist="1016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Picture 4">
            <a:extLst>
              <a:ext uri="{FF2B5EF4-FFF2-40B4-BE49-F238E27FC236}">
                <a16:creationId xmlns:a16="http://schemas.microsoft.com/office/drawing/2014/main" id="{2FD97FCA-8638-4C65-895D-213FF73E5CB6}"/>
              </a:ext>
            </a:extLst>
          </p:cNvPr>
          <p:cNvPicPr>
            <a:picLocks noChangeAspect="1"/>
          </p:cNvPicPr>
          <p:nvPr/>
        </p:nvPicPr>
        <p:blipFill>
          <a:blip r:embed="rId5"/>
          <a:stretch>
            <a:fillRect/>
          </a:stretch>
        </p:blipFill>
        <p:spPr>
          <a:xfrm>
            <a:off x="9227820" y="434844"/>
            <a:ext cx="2819399" cy="352571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reflection blurRad="6350" stA="50000" endA="300" endPos="90000" dist="508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31251071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2000">
        <p15:prstTrans prst="curtains"/>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5" descr="Text, letter&#10;&#10;Description automatically generated">
            <a:extLst>
              <a:ext uri="{FF2B5EF4-FFF2-40B4-BE49-F238E27FC236}">
                <a16:creationId xmlns:a16="http://schemas.microsoft.com/office/drawing/2014/main" id="{9F42E0E2-8161-4B7B-B919-D954A13E8C26}"/>
              </a:ext>
            </a:extLst>
          </p:cNvPr>
          <p:cNvPicPr>
            <a:picLocks noChangeAspect="1"/>
          </p:cNvPicPr>
          <p:nvPr/>
        </p:nvPicPr>
        <p:blipFill rotWithShape="1">
          <a:blip r:embed="rId3"/>
          <a:srcRect l="993" t="40026" r="284" b="-1158"/>
          <a:stretch/>
        </p:blipFill>
        <p:spPr>
          <a:xfrm>
            <a:off x="4505325" y="952499"/>
            <a:ext cx="6515224" cy="5391150"/>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pic>
        <p:nvPicPr>
          <p:cNvPr id="5" name="Picture 5">
            <a:extLst>
              <a:ext uri="{FF2B5EF4-FFF2-40B4-BE49-F238E27FC236}">
                <a16:creationId xmlns:a16="http://schemas.microsoft.com/office/drawing/2014/main" id="{841DE174-E0E4-4C37-B319-BAD0C6FE4D56}"/>
              </a:ext>
            </a:extLst>
          </p:cNvPr>
          <p:cNvPicPr>
            <a:picLocks noChangeAspect="1"/>
          </p:cNvPicPr>
          <p:nvPr/>
        </p:nvPicPr>
        <p:blipFill rotWithShape="1">
          <a:blip r:embed="rId4">
            <a:extLst>
              <a:ext uri="{28A0092B-C50C-407E-A947-70E740481C1C}">
                <a14:useLocalDpi xmlns:a14="http://schemas.microsoft.com/office/drawing/2010/main" val="0"/>
              </a:ext>
            </a:extLst>
          </a:blip>
          <a:srcRect t="10339" r="59816" b="11028"/>
          <a:stretch/>
        </p:blipFill>
        <p:spPr>
          <a:xfrm>
            <a:off x="1523876" y="1847849"/>
            <a:ext cx="2105149" cy="3752851"/>
          </a:xfrm>
          <a:prstGeom prst="rect">
            <a:avLst/>
          </a:prstGeom>
        </p:spPr>
      </p:pic>
      <p:sp>
        <p:nvSpPr>
          <p:cNvPr id="6" name="TextBox 5">
            <a:extLst>
              <a:ext uri="{FF2B5EF4-FFF2-40B4-BE49-F238E27FC236}">
                <a16:creationId xmlns:a16="http://schemas.microsoft.com/office/drawing/2014/main" id="{E75C6F0D-65FA-49F7-869A-83B3582B0621}"/>
              </a:ext>
            </a:extLst>
          </p:cNvPr>
          <p:cNvSpPr txBox="1"/>
          <p:nvPr/>
        </p:nvSpPr>
        <p:spPr>
          <a:xfrm rot="5400000" flipH="1">
            <a:off x="8835162" y="3463408"/>
            <a:ext cx="5657850"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
        <p:nvSpPr>
          <p:cNvPr id="7" name="TextBox 6">
            <a:extLst>
              <a:ext uri="{FF2B5EF4-FFF2-40B4-BE49-F238E27FC236}">
                <a16:creationId xmlns:a16="http://schemas.microsoft.com/office/drawing/2014/main" id="{E7AA6F31-1DC8-4E8A-9FBC-F154BC7BEA9E}"/>
              </a:ext>
            </a:extLst>
          </p:cNvPr>
          <p:cNvSpPr txBox="1"/>
          <p:nvPr/>
        </p:nvSpPr>
        <p:spPr>
          <a:xfrm rot="5400000" flipH="1">
            <a:off x="-2236356" y="3463408"/>
            <a:ext cx="5657850"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Tree>
    <p:extLst>
      <p:ext uri="{BB962C8B-B14F-4D97-AF65-F5344CB8AC3E}">
        <p14:creationId xmlns:p14="http://schemas.microsoft.com/office/powerpoint/2010/main" val="712699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ageCurlDoubl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6"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ircle(in)">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0" fill="hold"/>
                                        <p:tgtEl>
                                          <p:spTgt spid="5"/>
                                        </p:tgtEl>
                                        <p:attrNameLst>
                                          <p:attrName>ppt_w</p:attrName>
                                        </p:attrNameLst>
                                      </p:cBhvr>
                                      <p:tavLst>
                                        <p:tav tm="0">
                                          <p:val>
                                            <p:fltVal val="0"/>
                                          </p:val>
                                        </p:tav>
                                        <p:tav tm="100000">
                                          <p:val>
                                            <p:strVal val="#ppt_w"/>
                                          </p:val>
                                        </p:tav>
                                      </p:tavLst>
                                    </p:anim>
                                    <p:anim calcmode="lin" valueType="num">
                                      <p:cBhvr>
                                        <p:cTn id="22" dur="5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FE8A51-13EF-4E60-8A6C-A22A54125EC1}"/>
              </a:ext>
            </a:extLst>
          </p:cNvPr>
          <p:cNvPicPr>
            <a:picLocks noChangeAspect="1"/>
          </p:cNvPicPr>
          <p:nvPr/>
        </p:nvPicPr>
        <p:blipFill rotWithShape="1">
          <a:blip r:embed="rId3">
            <a:extLst>
              <a:ext uri="{28A0092B-C50C-407E-A947-70E740481C1C}">
                <a14:useLocalDpi xmlns:a14="http://schemas.microsoft.com/office/drawing/2010/main" val="0"/>
              </a:ext>
            </a:extLst>
          </a:blip>
          <a:srcRect l="1" r="-1721" b="8977"/>
          <a:stretch/>
        </p:blipFill>
        <p:spPr>
          <a:xfrm>
            <a:off x="1523999" y="514351"/>
            <a:ext cx="8448675" cy="5505450"/>
          </a:xfrm>
          <a:prstGeom prst="rect">
            <a:avLst/>
          </a:prstGeom>
          <a:scene3d>
            <a:camera prst="perspectiveLeft"/>
            <a:lightRig rig="threePt" dir="t"/>
          </a:scene3d>
        </p:spPr>
      </p:pic>
      <p:sp>
        <p:nvSpPr>
          <p:cNvPr id="7" name="TextBox 6">
            <a:extLst>
              <a:ext uri="{FF2B5EF4-FFF2-40B4-BE49-F238E27FC236}">
                <a16:creationId xmlns:a16="http://schemas.microsoft.com/office/drawing/2014/main" id="{8847740E-800A-40C5-9DB2-D6E5B29BF382}"/>
              </a:ext>
            </a:extLst>
          </p:cNvPr>
          <p:cNvSpPr txBox="1"/>
          <p:nvPr/>
        </p:nvSpPr>
        <p:spPr>
          <a:xfrm rot="5400000" flipH="1">
            <a:off x="7339704" y="3082409"/>
            <a:ext cx="6446611"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
        <p:nvSpPr>
          <p:cNvPr id="8" name="TextBox 7">
            <a:extLst>
              <a:ext uri="{FF2B5EF4-FFF2-40B4-BE49-F238E27FC236}">
                <a16:creationId xmlns:a16="http://schemas.microsoft.com/office/drawing/2014/main" id="{2A2B0DDF-64E5-45EC-BA96-C7D7F12A3D11}"/>
              </a:ext>
            </a:extLst>
          </p:cNvPr>
          <p:cNvSpPr txBox="1"/>
          <p:nvPr/>
        </p:nvSpPr>
        <p:spPr>
          <a:xfrm rot="5400000" flipH="1">
            <a:off x="-1199934" y="3330058"/>
            <a:ext cx="5657850" cy="369332"/>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pic>
        <p:nvPicPr>
          <p:cNvPr id="9" name="Picture 5">
            <a:extLst>
              <a:ext uri="{FF2B5EF4-FFF2-40B4-BE49-F238E27FC236}">
                <a16:creationId xmlns:a16="http://schemas.microsoft.com/office/drawing/2014/main" id="{88AD3B47-01D3-4E3B-B1A6-487D66476D26}"/>
              </a:ext>
            </a:extLst>
          </p:cNvPr>
          <p:cNvPicPr>
            <a:picLocks noChangeAspect="1"/>
          </p:cNvPicPr>
          <p:nvPr/>
        </p:nvPicPr>
        <p:blipFill rotWithShape="1">
          <a:blip r:embed="rId4"/>
          <a:srcRect l="-2108" t="26657" r="3941" b="870"/>
          <a:stretch/>
        </p:blipFill>
        <p:spPr>
          <a:xfrm>
            <a:off x="2074741" y="4760584"/>
            <a:ext cx="2153222" cy="14211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877851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2000">
        <p15:prstTrans prst="cru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0" fill="hold"/>
                                        <p:tgtEl>
                                          <p:spTgt spid="5"/>
                                        </p:tgtEl>
                                        <p:attrNameLst>
                                          <p:attrName>ppt_w</p:attrName>
                                        </p:attrNameLst>
                                      </p:cBhvr>
                                      <p:tavLst>
                                        <p:tav tm="0">
                                          <p:val>
                                            <p:fltVal val="0"/>
                                          </p:val>
                                        </p:tav>
                                        <p:tav tm="100000">
                                          <p:val>
                                            <p:strVal val="#ppt_w"/>
                                          </p:val>
                                        </p:tav>
                                      </p:tavLst>
                                    </p:anim>
                                    <p:anim calcmode="lin" valueType="num">
                                      <p:cBhvr>
                                        <p:cTn id="8" dur="20000" fill="hold"/>
                                        <p:tgtEl>
                                          <p:spTgt spid="5"/>
                                        </p:tgtEl>
                                        <p:attrNameLst>
                                          <p:attrName>ppt_h</p:attrName>
                                        </p:attrNameLst>
                                      </p:cBhvr>
                                      <p:tavLst>
                                        <p:tav tm="0">
                                          <p:val>
                                            <p:fltVal val="0"/>
                                          </p:val>
                                        </p:tav>
                                        <p:tav tm="100000">
                                          <p:val>
                                            <p:strVal val="#ppt_h"/>
                                          </p:val>
                                        </p:tav>
                                      </p:tavLst>
                                    </p:anim>
                                    <p:animEffect transition="in" filter="fade">
                                      <p:cBhvr>
                                        <p:cTn id="9" dur="20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2650488-7AA5-4250-B7B3-BDAC05AEE2E6}"/>
              </a:ext>
            </a:extLst>
          </p:cNvPr>
          <p:cNvPicPr>
            <a:picLocks noGrp="1" noChangeAspect="1"/>
          </p:cNvPicPr>
          <p:nvPr>
            <p:ph idx="1"/>
          </p:nvPr>
        </p:nvPicPr>
        <p:blipFill>
          <a:blip r:embed="rId3"/>
          <a:stretch>
            <a:fillRect/>
          </a:stretch>
        </p:blipFill>
        <p:spPr>
          <a:xfrm>
            <a:off x="2424113" y="659458"/>
            <a:ext cx="9877424" cy="5556050"/>
          </a:xfrm>
          <a:prstGeom prst="rect">
            <a:avLst/>
          </a:prstGeom>
          <a:effectLst/>
          <a:scene3d>
            <a:camera prst="isometricOffAxis1Righ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pic>
      <p:sp>
        <p:nvSpPr>
          <p:cNvPr id="5" name="TextBox 4">
            <a:extLst>
              <a:ext uri="{FF2B5EF4-FFF2-40B4-BE49-F238E27FC236}">
                <a16:creationId xmlns:a16="http://schemas.microsoft.com/office/drawing/2014/main" id="{35E709FC-E103-4560-8AF2-C8C97EE68A66}"/>
              </a:ext>
            </a:extLst>
          </p:cNvPr>
          <p:cNvSpPr txBox="1"/>
          <p:nvPr/>
        </p:nvSpPr>
        <p:spPr>
          <a:xfrm>
            <a:off x="247650" y="148710"/>
            <a:ext cx="4729180" cy="830997"/>
          </a:xfrm>
          <a:prstGeom prst="rect">
            <a:avLst/>
          </a:prstGeom>
          <a:solidFill>
            <a:schemeClr val="accent1">
              <a:lumMod val="40000"/>
              <a:lumOff val="60000"/>
            </a:schemeClr>
          </a:solidFill>
          <a:scene3d>
            <a:camera prst="orthographicFront"/>
            <a:lightRig rig="threePt" dir="t"/>
          </a:scene3d>
          <a:sp3d>
            <a:bevelT/>
          </a:sp3d>
        </p:spPr>
        <p:txBody>
          <a:bodyPr wrap="none" rtlCol="0">
            <a:spAutoFit/>
          </a:bodyPr>
          <a:lstStyle/>
          <a:p>
            <a:r>
              <a:rPr lang="ar-LB" sz="4800" dirty="0"/>
              <a:t>نزار قبّاني يُصنّف نفسه</a:t>
            </a:r>
          </a:p>
        </p:txBody>
      </p:sp>
      <p:pic>
        <p:nvPicPr>
          <p:cNvPr id="6" name="Picture 4" descr="A picture containing indoor, text, table, photo&#10;&#10;Description automatically generated">
            <a:extLst>
              <a:ext uri="{FF2B5EF4-FFF2-40B4-BE49-F238E27FC236}">
                <a16:creationId xmlns:a16="http://schemas.microsoft.com/office/drawing/2014/main" id="{DACE7347-E478-4AD3-81E4-2AFA93BF3684}"/>
              </a:ext>
            </a:extLst>
          </p:cNvPr>
          <p:cNvPicPr>
            <a:picLocks noChangeAspect="1"/>
          </p:cNvPicPr>
          <p:nvPr/>
        </p:nvPicPr>
        <p:blipFill rotWithShape="1">
          <a:blip r:embed="rId4"/>
          <a:srcRect l="197" t="5839" r="14922" b="44399"/>
          <a:stretch/>
        </p:blipFill>
        <p:spPr>
          <a:xfrm>
            <a:off x="161735" y="2152650"/>
            <a:ext cx="2348293" cy="3648075"/>
          </a:xfrm>
          <a:prstGeom prst="rect">
            <a:avLst/>
          </a:prstGeom>
        </p:spPr>
      </p:pic>
    </p:spTree>
    <p:extLst>
      <p:ext uri="{BB962C8B-B14F-4D97-AF65-F5344CB8AC3E}">
        <p14:creationId xmlns:p14="http://schemas.microsoft.com/office/powerpoint/2010/main" val="3618271873"/>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par>
                                <p:cTn id="10" presetID="31"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1" presetClass="entr" presetSubtype="1"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heel(1)">
                                      <p:cBhvr>
                                        <p:cTn id="25" dur="20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F9DB4-B320-6A43-BF08-23274A5FDCFC}"/>
              </a:ext>
            </a:extLst>
          </p:cNvPr>
          <p:cNvSpPr>
            <a:spLocks noGrp="1"/>
          </p:cNvSpPr>
          <p:nvPr>
            <p:ph type="title"/>
          </p:nvPr>
        </p:nvSpPr>
        <p:spPr>
          <a:xfrm>
            <a:off x="1998860" y="434471"/>
            <a:ext cx="7879030" cy="1325563"/>
          </a:xfrm>
          <a:solidFill>
            <a:schemeClr val="accent1">
              <a:lumMod val="40000"/>
              <a:lumOff val="60000"/>
            </a:schemeClr>
          </a:solidFill>
          <a:scene3d>
            <a:camera prst="orthographicFront"/>
            <a:lightRig rig="threePt" dir="t"/>
          </a:scene3d>
          <a:sp3d>
            <a:bevelT/>
          </a:sp3d>
        </p:spPr>
        <p:txBody>
          <a:bodyPr>
            <a:normAutofit fontScale="90000"/>
          </a:bodyPr>
          <a:lstStyle/>
          <a:p>
            <a:pPr rtl="1"/>
            <a:br>
              <a:rPr lang="ar-LB" sz="2800" b="0" i="0" u="none" strike="noStrike" dirty="0">
                <a:effectLst/>
                <a:latin typeface="Arial" panose="020B0604020202020204" pitchFamily="34" charset="0"/>
              </a:rPr>
            </a:br>
            <a:r>
              <a:rPr lang="ar-LB" sz="5300" b="1" i="0" u="none" strike="noStrike" dirty="0">
                <a:effectLst/>
                <a:latin typeface="Arial" panose="020B0604020202020204" pitchFamily="34" charset="0"/>
              </a:rPr>
              <a:t>من</a:t>
            </a:r>
            <a:r>
              <a:rPr lang="ar-LB" sz="5300" b="0" i="0" u="none" strike="noStrike" dirty="0">
                <a:effectLst/>
                <a:latin typeface="Arial" panose="020B0604020202020204" pitchFamily="34" charset="0"/>
              </a:rPr>
              <a:t> </a:t>
            </a:r>
            <a:r>
              <a:rPr lang="ar-LB" sz="5300" b="1" i="0" u="none" strike="noStrike" dirty="0">
                <a:effectLst/>
                <a:latin typeface="Arial" panose="020B0604020202020204" pitchFamily="34" charset="0"/>
              </a:rPr>
              <a:t>القصائد المغنّاة للشّاعر نزار قبّاني</a:t>
            </a:r>
            <a:br>
              <a:rPr lang="ar-LB" sz="2800" b="1" i="0" u="none" strike="noStrike" dirty="0">
                <a:effectLst/>
                <a:latin typeface="Arial" panose="020B0604020202020204" pitchFamily="34" charset="0"/>
              </a:rPr>
            </a:br>
            <a:endParaRPr lang="fr-LB" sz="2800" dirty="0"/>
          </a:p>
        </p:txBody>
      </p:sp>
      <p:sp>
        <p:nvSpPr>
          <p:cNvPr id="3" name="Espace réservé du contenu 2">
            <a:extLst>
              <a:ext uri="{FF2B5EF4-FFF2-40B4-BE49-F238E27FC236}">
                <a16:creationId xmlns:a16="http://schemas.microsoft.com/office/drawing/2014/main" id="{12230FB4-11CE-3041-8690-0C4EB5FAB588}"/>
              </a:ext>
            </a:extLst>
          </p:cNvPr>
          <p:cNvSpPr>
            <a:spLocks noGrp="1"/>
          </p:cNvSpPr>
          <p:nvPr>
            <p:ph idx="1"/>
          </p:nvPr>
        </p:nvSpPr>
        <p:spPr>
          <a:xfrm>
            <a:off x="1356850" y="2062356"/>
            <a:ext cx="9163050" cy="4557518"/>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chor="t">
            <a:normAutofit fontScale="25000" lnSpcReduction="20000"/>
          </a:bodyPr>
          <a:lstStyle/>
          <a:p>
            <a:pPr algn="r" rtl="1"/>
            <a:r>
              <a:rPr lang="ar-LB" sz="11100" b="0" i="0" u="none" strike="noStrike" dirty="0">
                <a:effectLst/>
                <a:latin typeface="Arial" panose="020B0604020202020204" pitchFamily="34" charset="0"/>
              </a:rPr>
              <a:t>إنّي خيّرتك فاختاري.</a:t>
            </a:r>
          </a:p>
          <a:p>
            <a:pPr algn="r" rtl="1"/>
            <a:r>
              <a:rPr lang="ar-LB" sz="11100" b="0" i="0" u="none" strike="noStrike" dirty="0">
                <a:effectLst/>
                <a:latin typeface="Arial" panose="020B0604020202020204" pitchFamily="34" charset="0"/>
              </a:rPr>
              <a:t>زيديني عشقًا.</a:t>
            </a:r>
          </a:p>
          <a:p>
            <a:pPr algn="r" rtl="1"/>
            <a:r>
              <a:rPr lang="ar-LB" sz="11100" b="0" i="0" u="none" strike="noStrike" dirty="0">
                <a:effectLst/>
                <a:latin typeface="Arial" panose="020B0604020202020204" pitchFamily="34" charset="0"/>
              </a:rPr>
              <a:t>مدرسة الحبّ.</a:t>
            </a:r>
          </a:p>
          <a:p>
            <a:pPr algn="r" rtl="1"/>
            <a:r>
              <a:rPr lang="ar-LB" sz="11100" b="0" i="0" u="none" strike="noStrike" dirty="0">
                <a:effectLst/>
                <a:latin typeface="Arial" panose="020B0604020202020204" pitchFamily="34" charset="0"/>
              </a:rPr>
              <a:t>إلاّ أنت.</a:t>
            </a:r>
          </a:p>
          <a:p>
            <a:pPr algn="r" rtl="1"/>
            <a:r>
              <a:rPr lang="ar-LB" sz="11100" b="0" i="0" u="none" strike="noStrike" dirty="0">
                <a:effectLst/>
                <a:latin typeface="Arial" panose="020B0604020202020204" pitchFamily="34" charset="0"/>
              </a:rPr>
              <a:t>قولي أحبّك.</a:t>
            </a:r>
          </a:p>
          <a:p>
            <a:pPr algn="r" rtl="1"/>
            <a:r>
              <a:rPr lang="ar-LB" sz="11100" b="0" i="0" u="none" strike="noStrike" dirty="0">
                <a:effectLst/>
                <a:latin typeface="Arial" panose="020B0604020202020204" pitchFamily="34" charset="0"/>
              </a:rPr>
              <a:t>أكرهها.</a:t>
            </a:r>
          </a:p>
          <a:p>
            <a:pPr algn="r" rtl="1"/>
            <a:r>
              <a:rPr lang="ar-LB" sz="11100" b="0" i="0" u="none" strike="noStrike" dirty="0">
                <a:effectLst/>
                <a:latin typeface="Arial" panose="020B0604020202020204" pitchFamily="34" charset="0"/>
              </a:rPr>
              <a:t>تقولين الهوى.</a:t>
            </a:r>
          </a:p>
          <a:p>
            <a:pPr algn="r" rtl="1"/>
            <a:r>
              <a:rPr lang="ar-LB" sz="11100" b="0" i="0" u="none" strike="noStrike" dirty="0">
                <a:effectLst/>
                <a:latin typeface="Arial" panose="020B0604020202020204" pitchFamily="34" charset="0"/>
              </a:rPr>
              <a:t>الرّسم بالكلمات.</a:t>
            </a:r>
          </a:p>
          <a:p>
            <a:pPr algn="r" rtl="1"/>
            <a:r>
              <a:rPr lang="ar-LB" sz="11100" dirty="0">
                <a:latin typeface="Arial" panose="020B0604020202020204" pitchFamily="34" charset="0"/>
              </a:rPr>
              <a:t>ستّ الدّنيا.</a:t>
            </a:r>
            <a:endParaRPr lang="ar-LB" sz="11100" b="0" i="0" u="none" strike="noStrike" dirty="0">
              <a:effectLst/>
              <a:latin typeface="Arial" panose="020B0604020202020204" pitchFamily="34" charset="0"/>
            </a:endParaRPr>
          </a:p>
          <a:p>
            <a:pPr algn="r" rtl="1"/>
            <a:r>
              <a:rPr lang="ar-LB" sz="11100" dirty="0">
                <a:latin typeface="Arial" panose="020B0604020202020204" pitchFamily="34" charset="0"/>
              </a:rPr>
              <a:t>بيروت الأنثى.</a:t>
            </a:r>
            <a:endParaRPr lang="ar-LB" sz="11100" b="0" i="0" u="none" strike="noStrike" dirty="0">
              <a:effectLst/>
              <a:latin typeface="Arial" panose="020B0604020202020204" pitchFamily="34" charset="0"/>
            </a:endParaRPr>
          </a:p>
          <a:p>
            <a:pPr algn="r" rtl="1"/>
            <a:endParaRPr lang="fr-LB" sz="1400" dirty="0"/>
          </a:p>
        </p:txBody>
      </p:sp>
      <p:pic>
        <p:nvPicPr>
          <p:cNvPr id="7" name="Picture 6">
            <a:extLst>
              <a:ext uri="{FF2B5EF4-FFF2-40B4-BE49-F238E27FC236}">
                <a16:creationId xmlns:a16="http://schemas.microsoft.com/office/drawing/2014/main" id="{2BB7E051-71D0-43AD-ADE8-AD8F551140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2463652"/>
            <a:ext cx="2438400" cy="1524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52B13119-448A-420F-A126-6A7BF5EDDFB9}"/>
              </a:ext>
            </a:extLst>
          </p:cNvPr>
          <p:cNvPicPr>
            <a:picLocks noChangeAspect="1"/>
          </p:cNvPicPr>
          <p:nvPr/>
        </p:nvPicPr>
        <p:blipFill rotWithShape="1">
          <a:blip r:embed="rId4">
            <a:extLst>
              <a:ext uri="{28A0092B-C50C-407E-A947-70E740481C1C}">
                <a14:useLocalDpi xmlns:a14="http://schemas.microsoft.com/office/drawing/2010/main" val="0"/>
              </a:ext>
            </a:extLst>
          </a:blip>
          <a:srcRect t="2761" r="50000" b="317"/>
          <a:stretch/>
        </p:blipFill>
        <p:spPr>
          <a:xfrm>
            <a:off x="1672100" y="2364677"/>
            <a:ext cx="2324100" cy="39528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10">
            <a:extLst>
              <a:ext uri="{FF2B5EF4-FFF2-40B4-BE49-F238E27FC236}">
                <a16:creationId xmlns:a16="http://schemas.microsoft.com/office/drawing/2014/main" id="{BE2DDEC5-8843-45AD-96DD-55A2A81F6A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1550" y="4440089"/>
            <a:ext cx="2857499" cy="1743075"/>
          </a:xfrm>
          <a:prstGeom prst="ellipse">
            <a:avLst/>
          </a:prstGeom>
          <a:ln>
            <a:noFill/>
          </a:ln>
          <a:effectLst>
            <a:softEdge rad="112500"/>
          </a:effectLst>
        </p:spPr>
      </p:pic>
    </p:spTree>
    <p:extLst>
      <p:ext uri="{BB962C8B-B14F-4D97-AF65-F5344CB8AC3E}">
        <p14:creationId xmlns:p14="http://schemas.microsoft.com/office/powerpoint/2010/main" val="3036056542"/>
      </p:ext>
    </p:extLst>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par>
                          <p:cTn id="8" fill="hold">
                            <p:stCondLst>
                              <p:cond delay="500"/>
                            </p:stCondLst>
                            <p:childTnLst>
                              <p:par>
                                <p:cTn id="9" presetID="8" presetClass="emph" presetSubtype="0" fill="hold" grpId="0" nodeType="afterEffect">
                                  <p:stCondLst>
                                    <p:cond delay="0"/>
                                  </p:stCondLst>
                                  <p:childTnLst>
                                    <p:animRot by="21600000">
                                      <p:cBhvr>
                                        <p:cTn id="10" dur="2000" fill="hold"/>
                                        <p:tgtEl>
                                          <p:spTgt spid="3">
                                            <p:bg/>
                                          </p:spTgt>
                                        </p:tgtEl>
                                        <p:attrNameLst>
                                          <p:attrName>r</p:attrName>
                                        </p:attrNameLst>
                                      </p:cBhvr>
                                    </p:animRot>
                                  </p:childTnLst>
                                </p:cTn>
                              </p:par>
                            </p:childTnLst>
                          </p:cTn>
                        </p:par>
                        <p:par>
                          <p:cTn id="11" fill="hold">
                            <p:stCondLst>
                              <p:cond delay="2500"/>
                            </p:stCondLst>
                            <p:childTnLst>
                              <p:par>
                                <p:cTn id="12" presetID="8" presetClass="emph" presetSubtype="0" fill="hold" grpId="0" nodeType="afterEffect">
                                  <p:stCondLst>
                                    <p:cond delay="0"/>
                                  </p:stCondLst>
                                  <p:childTnLst>
                                    <p:animRot by="21600000">
                                      <p:cBhvr>
                                        <p:cTn id="13" dur="2000" fill="hold"/>
                                        <p:tgtEl>
                                          <p:spTgt spid="3">
                                            <p:txEl>
                                              <p:pRg st="0" end="0"/>
                                            </p:txEl>
                                          </p:spTgt>
                                        </p:tgtEl>
                                        <p:attrNameLst>
                                          <p:attrName>r</p:attrName>
                                        </p:attrNameLst>
                                      </p:cBhvr>
                                    </p:animRot>
                                  </p:childTnLst>
                                </p:cTn>
                              </p:par>
                            </p:childTnLst>
                          </p:cTn>
                        </p:par>
                        <p:par>
                          <p:cTn id="14" fill="hold">
                            <p:stCondLst>
                              <p:cond delay="4500"/>
                            </p:stCondLst>
                            <p:childTnLst>
                              <p:par>
                                <p:cTn id="15" presetID="8" presetClass="emph" presetSubtype="0" fill="hold" grpId="0" nodeType="afterEffect">
                                  <p:stCondLst>
                                    <p:cond delay="0"/>
                                  </p:stCondLst>
                                  <p:childTnLst>
                                    <p:animRot by="21600000">
                                      <p:cBhvr>
                                        <p:cTn id="16" dur="2000" fill="hold"/>
                                        <p:tgtEl>
                                          <p:spTgt spid="3">
                                            <p:txEl>
                                              <p:pRg st="1" end="1"/>
                                            </p:txEl>
                                          </p:spTgt>
                                        </p:tgtEl>
                                        <p:attrNameLst>
                                          <p:attrName>r</p:attrName>
                                        </p:attrNameLst>
                                      </p:cBhvr>
                                    </p:animRot>
                                  </p:childTnLst>
                                </p:cTn>
                              </p:par>
                            </p:childTnLst>
                          </p:cTn>
                        </p:par>
                        <p:par>
                          <p:cTn id="17" fill="hold">
                            <p:stCondLst>
                              <p:cond delay="6500"/>
                            </p:stCondLst>
                            <p:childTnLst>
                              <p:par>
                                <p:cTn id="18" presetID="8" presetClass="emph" presetSubtype="0" fill="hold" grpId="0" nodeType="afterEffect">
                                  <p:stCondLst>
                                    <p:cond delay="0"/>
                                  </p:stCondLst>
                                  <p:childTnLst>
                                    <p:animRot by="21600000">
                                      <p:cBhvr>
                                        <p:cTn id="19" dur="2000" fill="hold"/>
                                        <p:tgtEl>
                                          <p:spTgt spid="3">
                                            <p:txEl>
                                              <p:pRg st="2" end="2"/>
                                            </p:txEl>
                                          </p:spTgt>
                                        </p:tgtEl>
                                        <p:attrNameLst>
                                          <p:attrName>r</p:attrName>
                                        </p:attrNameLst>
                                      </p:cBhvr>
                                    </p:animRot>
                                  </p:childTnLst>
                                </p:cTn>
                              </p:par>
                            </p:childTnLst>
                          </p:cTn>
                        </p:par>
                        <p:par>
                          <p:cTn id="20" fill="hold">
                            <p:stCondLst>
                              <p:cond delay="8500"/>
                            </p:stCondLst>
                            <p:childTnLst>
                              <p:par>
                                <p:cTn id="21" presetID="8" presetClass="emph" presetSubtype="0" fill="hold" grpId="0" nodeType="afterEffect">
                                  <p:stCondLst>
                                    <p:cond delay="0"/>
                                  </p:stCondLst>
                                  <p:childTnLst>
                                    <p:animRot by="21600000">
                                      <p:cBhvr>
                                        <p:cTn id="22" dur="2000" fill="hold"/>
                                        <p:tgtEl>
                                          <p:spTgt spid="3">
                                            <p:txEl>
                                              <p:pRg st="3" end="3"/>
                                            </p:txEl>
                                          </p:spTgt>
                                        </p:tgtEl>
                                        <p:attrNameLst>
                                          <p:attrName>r</p:attrName>
                                        </p:attrNameLst>
                                      </p:cBhvr>
                                    </p:animRot>
                                  </p:childTnLst>
                                </p:cTn>
                              </p:par>
                            </p:childTnLst>
                          </p:cTn>
                        </p:par>
                        <p:par>
                          <p:cTn id="23" fill="hold">
                            <p:stCondLst>
                              <p:cond delay="10500"/>
                            </p:stCondLst>
                            <p:childTnLst>
                              <p:par>
                                <p:cTn id="24" presetID="8" presetClass="emph" presetSubtype="0" fill="hold" grpId="0" nodeType="afterEffect">
                                  <p:stCondLst>
                                    <p:cond delay="0"/>
                                  </p:stCondLst>
                                  <p:childTnLst>
                                    <p:animRot by="21600000">
                                      <p:cBhvr>
                                        <p:cTn id="25" dur="2000" fill="hold"/>
                                        <p:tgtEl>
                                          <p:spTgt spid="3">
                                            <p:txEl>
                                              <p:pRg st="4" end="4"/>
                                            </p:txEl>
                                          </p:spTgt>
                                        </p:tgtEl>
                                        <p:attrNameLst>
                                          <p:attrName>r</p:attrName>
                                        </p:attrNameLst>
                                      </p:cBhvr>
                                    </p:animRot>
                                  </p:childTnLst>
                                </p:cTn>
                              </p:par>
                            </p:childTnLst>
                          </p:cTn>
                        </p:par>
                        <p:par>
                          <p:cTn id="26" fill="hold">
                            <p:stCondLst>
                              <p:cond delay="12500"/>
                            </p:stCondLst>
                            <p:childTnLst>
                              <p:par>
                                <p:cTn id="27" presetID="8" presetClass="emph" presetSubtype="0" fill="hold" grpId="0" nodeType="afterEffect">
                                  <p:stCondLst>
                                    <p:cond delay="0"/>
                                  </p:stCondLst>
                                  <p:childTnLst>
                                    <p:animRot by="21600000">
                                      <p:cBhvr>
                                        <p:cTn id="28" dur="2000" fill="hold"/>
                                        <p:tgtEl>
                                          <p:spTgt spid="3">
                                            <p:txEl>
                                              <p:pRg st="5" end="5"/>
                                            </p:txEl>
                                          </p:spTgt>
                                        </p:tgtEl>
                                        <p:attrNameLst>
                                          <p:attrName>r</p:attrName>
                                        </p:attrNameLst>
                                      </p:cBhvr>
                                    </p:animRot>
                                  </p:childTnLst>
                                </p:cTn>
                              </p:par>
                            </p:childTnLst>
                          </p:cTn>
                        </p:par>
                        <p:par>
                          <p:cTn id="29" fill="hold">
                            <p:stCondLst>
                              <p:cond delay="14500"/>
                            </p:stCondLst>
                            <p:childTnLst>
                              <p:par>
                                <p:cTn id="30" presetID="8" presetClass="emph" presetSubtype="0" fill="hold" grpId="0" nodeType="afterEffect">
                                  <p:stCondLst>
                                    <p:cond delay="0"/>
                                  </p:stCondLst>
                                  <p:childTnLst>
                                    <p:animRot by="21600000">
                                      <p:cBhvr>
                                        <p:cTn id="31" dur="2000" fill="hold"/>
                                        <p:tgtEl>
                                          <p:spTgt spid="3">
                                            <p:txEl>
                                              <p:pRg st="6" end="6"/>
                                            </p:txEl>
                                          </p:spTgt>
                                        </p:tgtEl>
                                        <p:attrNameLst>
                                          <p:attrName>r</p:attrName>
                                        </p:attrNameLst>
                                      </p:cBhvr>
                                    </p:animRot>
                                  </p:childTnLst>
                                </p:cTn>
                              </p:par>
                            </p:childTnLst>
                          </p:cTn>
                        </p:par>
                        <p:par>
                          <p:cTn id="32" fill="hold">
                            <p:stCondLst>
                              <p:cond delay="16500"/>
                            </p:stCondLst>
                            <p:childTnLst>
                              <p:par>
                                <p:cTn id="33" presetID="8" presetClass="emph" presetSubtype="0" fill="hold" grpId="0" nodeType="afterEffect">
                                  <p:stCondLst>
                                    <p:cond delay="0"/>
                                  </p:stCondLst>
                                  <p:childTnLst>
                                    <p:animRot by="21600000">
                                      <p:cBhvr>
                                        <p:cTn id="34" dur="2000" fill="hold"/>
                                        <p:tgtEl>
                                          <p:spTgt spid="3">
                                            <p:txEl>
                                              <p:pRg st="7" end="7"/>
                                            </p:txEl>
                                          </p:spTgt>
                                        </p:tgtEl>
                                        <p:attrNameLst>
                                          <p:attrName>r</p:attrName>
                                        </p:attrNameLst>
                                      </p:cBhvr>
                                    </p:animRot>
                                  </p:childTnLst>
                                </p:cTn>
                              </p:par>
                            </p:childTnLst>
                          </p:cTn>
                        </p:par>
                        <p:par>
                          <p:cTn id="35" fill="hold">
                            <p:stCondLst>
                              <p:cond delay="18500"/>
                            </p:stCondLst>
                            <p:childTnLst>
                              <p:par>
                                <p:cTn id="36" presetID="8" presetClass="emph" presetSubtype="0" fill="hold" grpId="0" nodeType="afterEffect">
                                  <p:stCondLst>
                                    <p:cond delay="0"/>
                                  </p:stCondLst>
                                  <p:childTnLst>
                                    <p:animRot by="21600000">
                                      <p:cBhvr>
                                        <p:cTn id="37" dur="2000" fill="hold"/>
                                        <p:tgtEl>
                                          <p:spTgt spid="3">
                                            <p:txEl>
                                              <p:pRg st="8" end="8"/>
                                            </p:txEl>
                                          </p:spTgt>
                                        </p:tgtEl>
                                        <p:attrNameLst>
                                          <p:attrName>r</p:attrName>
                                        </p:attrNameLst>
                                      </p:cBhvr>
                                    </p:animRot>
                                  </p:childTnLst>
                                </p:cTn>
                              </p:par>
                            </p:childTnLst>
                          </p:cTn>
                        </p:par>
                        <p:par>
                          <p:cTn id="38" fill="hold">
                            <p:stCondLst>
                              <p:cond delay="20500"/>
                            </p:stCondLst>
                            <p:childTnLst>
                              <p:par>
                                <p:cTn id="39" presetID="8" presetClass="emph" presetSubtype="0" fill="hold" grpId="0" nodeType="afterEffect">
                                  <p:stCondLst>
                                    <p:cond delay="0"/>
                                  </p:stCondLst>
                                  <p:childTnLst>
                                    <p:animRot by="21600000">
                                      <p:cBhvr>
                                        <p:cTn id="40" dur="2000" fill="hold"/>
                                        <p:tgtEl>
                                          <p:spTgt spid="3">
                                            <p:txEl>
                                              <p:pRg st="9" end="9"/>
                                            </p:txEl>
                                          </p:spTgt>
                                        </p:tgtEl>
                                        <p:attrNameLst>
                                          <p:attrName>r</p:attrName>
                                        </p:attrNameLst>
                                      </p:cBhvr>
                                    </p:animRot>
                                  </p:childTnLst>
                                </p:cTn>
                              </p:par>
                            </p:childTnLst>
                          </p:cTn>
                        </p:par>
                        <p:par>
                          <p:cTn id="41" fill="hold">
                            <p:stCondLst>
                              <p:cond delay="22500"/>
                            </p:stCondLst>
                            <p:childTnLst>
                              <p:par>
                                <p:cTn id="42" presetID="50" presetClass="entr" presetSubtype="0" decel="10000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1000" fill="hold"/>
                                        <p:tgtEl>
                                          <p:spTgt spid="7"/>
                                        </p:tgtEl>
                                        <p:attrNameLst>
                                          <p:attrName>ppt_w</p:attrName>
                                        </p:attrNameLst>
                                      </p:cBhvr>
                                      <p:tavLst>
                                        <p:tav tm="0">
                                          <p:val>
                                            <p:strVal val="#ppt_w+.3"/>
                                          </p:val>
                                        </p:tav>
                                        <p:tav tm="100000">
                                          <p:val>
                                            <p:strVal val="#ppt_w"/>
                                          </p:val>
                                        </p:tav>
                                      </p:tavLst>
                                    </p:anim>
                                    <p:anim calcmode="lin" valueType="num">
                                      <p:cBhvr>
                                        <p:cTn id="45" dur="1000" fill="hold"/>
                                        <p:tgtEl>
                                          <p:spTgt spid="7"/>
                                        </p:tgtEl>
                                        <p:attrNameLst>
                                          <p:attrName>ppt_h</p:attrName>
                                        </p:attrNameLst>
                                      </p:cBhvr>
                                      <p:tavLst>
                                        <p:tav tm="0">
                                          <p:val>
                                            <p:strVal val="#ppt_h"/>
                                          </p:val>
                                        </p:tav>
                                        <p:tav tm="100000">
                                          <p:val>
                                            <p:strVal val="#ppt_h"/>
                                          </p:val>
                                        </p:tav>
                                      </p:tavLst>
                                    </p:anim>
                                    <p:animEffect transition="in" filter="fade">
                                      <p:cBhvr>
                                        <p:cTn id="46" dur="1000"/>
                                        <p:tgtEl>
                                          <p:spTgt spid="7"/>
                                        </p:tgtEl>
                                      </p:cBhvr>
                                    </p:animEffect>
                                  </p:childTnLst>
                                </p:cTn>
                              </p:par>
                            </p:childTnLst>
                          </p:cTn>
                        </p:par>
                        <p:par>
                          <p:cTn id="47" fill="hold">
                            <p:stCondLst>
                              <p:cond delay="23500"/>
                            </p:stCondLst>
                            <p:childTnLst>
                              <p:par>
                                <p:cTn id="48" presetID="21" presetClass="entr" presetSubtype="1"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heel(1)">
                                      <p:cBhvr>
                                        <p:cTn id="50" dur="2000"/>
                                        <p:tgtEl>
                                          <p:spTgt spid="11"/>
                                        </p:tgtEl>
                                      </p:cBhvr>
                                    </p:animEffect>
                                  </p:childTnLst>
                                </p:cTn>
                              </p:par>
                            </p:childTnLst>
                          </p:cTn>
                        </p:par>
                        <p:par>
                          <p:cTn id="51" fill="hold">
                            <p:stCondLst>
                              <p:cond delay="25500"/>
                            </p:stCondLst>
                            <p:childTnLst>
                              <p:par>
                                <p:cTn id="52" presetID="14" presetClass="entr" presetSubtype="10"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randombar(horizontal)">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11B7A1-31D0-49B2-BBB8-03FE55D3CC95}"/>
              </a:ext>
            </a:extLst>
          </p:cNvPr>
          <p:cNvSpPr txBox="1"/>
          <p:nvPr/>
        </p:nvSpPr>
        <p:spPr>
          <a:xfrm>
            <a:off x="57150" y="466726"/>
            <a:ext cx="12077700" cy="584775"/>
          </a:xfrm>
          <a:prstGeom prst="rect">
            <a:avLst/>
          </a:prstGeom>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p:spPr>
        <p:txBody>
          <a:bodyPr wrap="square">
            <a:spAutoFit/>
          </a:bodyPr>
          <a:lstStyle/>
          <a:p>
            <a:pPr algn="r" rtl="1"/>
            <a:r>
              <a:rPr lang="ar-LB" sz="3200" dirty="0"/>
              <a:t>    أكثرُ ما يعذِّبني في اللّغة.. أنّها لا تكفيكِ وأكثرُ ما يضايقني في الكتابة أنها لا تكتُبُكِ.</a:t>
            </a:r>
          </a:p>
        </p:txBody>
      </p:sp>
      <p:pic>
        <p:nvPicPr>
          <p:cNvPr id="6" name="Content Placeholder 3">
            <a:extLst>
              <a:ext uri="{FF2B5EF4-FFF2-40B4-BE49-F238E27FC236}">
                <a16:creationId xmlns:a16="http://schemas.microsoft.com/office/drawing/2014/main" id="{E5DFC79A-5923-4241-B664-0C0726AA519D}"/>
              </a:ext>
            </a:extLst>
          </p:cNvPr>
          <p:cNvPicPr>
            <a:picLocks noGrp="1" noChangeAspect="1"/>
          </p:cNvPicPr>
          <p:nvPr>
            <p:ph idx="1"/>
          </p:nvPr>
        </p:nvPicPr>
        <p:blipFill>
          <a:blip r:embed="rId5"/>
          <a:stretch>
            <a:fillRect/>
          </a:stretch>
        </p:blipFill>
        <p:spPr>
          <a:xfrm>
            <a:off x="599281" y="1263997"/>
            <a:ext cx="10991850" cy="5362124"/>
          </a:xfrm>
          <a:prstGeom prst="rect">
            <a:avLst/>
          </a:prstGeom>
          <a:scene3d>
            <a:camera prst="orthographicFront"/>
            <a:lightRig rig="threePt" dir="t"/>
          </a:scene3d>
          <a:sp3d>
            <a:bevelT/>
          </a:sp3d>
        </p:spPr>
      </p:pic>
      <p:pic>
        <p:nvPicPr>
          <p:cNvPr id="8" name="بصوت نزار قباني وعدتك بألا أعود وعدت">
            <a:hlinkClick r:id="" action="ppaction://media"/>
            <a:extLst>
              <a:ext uri="{FF2B5EF4-FFF2-40B4-BE49-F238E27FC236}">
                <a16:creationId xmlns:a16="http://schemas.microsoft.com/office/drawing/2014/main" id="{8FC17C7A-9BBA-4488-ABA6-046BDEF32087}"/>
              </a:ext>
            </a:extLst>
          </p:cNvPr>
          <p:cNvPicPr>
            <a:picLocks noChangeAspect="1"/>
          </p:cNvPicPr>
          <p:nvPr>
            <a:audioFile r:link="rId1"/>
            <p:extLst>
              <p:ext uri="{DAA4B4D4-6D71-4841-9C94-3DE7FCFB9230}">
                <p14:media xmlns:p14="http://schemas.microsoft.com/office/powerpoint/2010/main" r:embed="rId2">
                  <p14:trim end="337382"/>
                </p14:media>
              </p:ext>
            </p:extLst>
          </p:nvPr>
        </p:nvPicPr>
        <p:blipFill>
          <a:blip r:embed="rId6"/>
          <a:stretch>
            <a:fillRect/>
          </a:stretch>
        </p:blipFill>
        <p:spPr>
          <a:xfrm>
            <a:off x="10204694" y="5716709"/>
            <a:ext cx="487363" cy="487363"/>
          </a:xfrm>
          <a:prstGeom prst="rect">
            <a:avLst/>
          </a:prstGeom>
        </p:spPr>
      </p:pic>
    </p:spTree>
    <p:extLst>
      <p:ext uri="{BB962C8B-B14F-4D97-AF65-F5344CB8AC3E}">
        <p14:creationId xmlns:p14="http://schemas.microsoft.com/office/powerpoint/2010/main" val="2894842109"/>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0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708473-03C4-420D-A491-CA6E5F5E9DCC}"/>
              </a:ext>
            </a:extLst>
          </p:cNvPr>
          <p:cNvSpPr txBox="1"/>
          <p:nvPr/>
        </p:nvSpPr>
        <p:spPr>
          <a:xfrm>
            <a:off x="1781401" y="2204720"/>
            <a:ext cx="7954422" cy="1015663"/>
          </a:xfrm>
          <a:prstGeom prst="rect">
            <a:avLst/>
          </a:prstGeom>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scene3d>
            <a:camera prst="orthographicFront"/>
            <a:lightRig rig="threePt" dir="t"/>
          </a:scene3d>
          <a:sp3d>
            <a:bevelT/>
          </a:sp3d>
        </p:spPr>
        <p:txBody>
          <a:bodyPr wrap="none" rtlCol="0">
            <a:spAutoFit/>
          </a:bodyPr>
          <a:lstStyle/>
          <a:p>
            <a:r>
              <a:rPr lang="ar-LB" sz="6000" dirty="0"/>
              <a:t>مع تحيّات طلاّب السّنة الثّامنة 1</a:t>
            </a:r>
            <a:endParaRPr lang="en-US" sz="6000" dirty="0"/>
          </a:p>
        </p:txBody>
      </p:sp>
      <p:pic>
        <p:nvPicPr>
          <p:cNvPr id="10" name="Picture 9">
            <a:extLst>
              <a:ext uri="{FF2B5EF4-FFF2-40B4-BE49-F238E27FC236}">
                <a16:creationId xmlns:a16="http://schemas.microsoft.com/office/drawing/2014/main" id="{27C3B5CB-BC43-480C-81A6-4F531AD440F2}"/>
              </a:ext>
            </a:extLst>
          </p:cNvPr>
          <p:cNvPicPr>
            <a:picLocks/>
          </p:cNvPicPr>
          <p:nvPr/>
        </p:nvPicPr>
        <p:blipFill>
          <a:blip r:embed="rId3"/>
          <a:stretch>
            <a:fillRect/>
          </a:stretch>
        </p:blipFill>
        <p:spPr>
          <a:xfrm>
            <a:off x="-115896" y="5196840"/>
            <a:ext cx="1797891" cy="1564640"/>
          </a:xfrm>
          <a:prstGeom prst="rect">
            <a:avLst/>
          </a:prstGeom>
        </p:spPr>
      </p:pic>
      <p:pic>
        <p:nvPicPr>
          <p:cNvPr id="11" name="Picture 10">
            <a:extLst>
              <a:ext uri="{FF2B5EF4-FFF2-40B4-BE49-F238E27FC236}">
                <a16:creationId xmlns:a16="http://schemas.microsoft.com/office/drawing/2014/main" id="{07452140-CC12-48B6-BDC4-55CC746C0EAC}"/>
              </a:ext>
            </a:extLst>
          </p:cNvPr>
          <p:cNvPicPr>
            <a:picLocks/>
          </p:cNvPicPr>
          <p:nvPr/>
        </p:nvPicPr>
        <p:blipFill>
          <a:blip r:embed="rId4"/>
          <a:stretch>
            <a:fillRect/>
          </a:stretch>
        </p:blipFill>
        <p:spPr>
          <a:xfrm>
            <a:off x="2215518" y="4719320"/>
            <a:ext cx="2164080" cy="2138680"/>
          </a:xfrm>
          <a:prstGeom prst="rect">
            <a:avLst/>
          </a:prstGeom>
        </p:spPr>
      </p:pic>
      <p:pic>
        <p:nvPicPr>
          <p:cNvPr id="13" name="Picture 12">
            <a:extLst>
              <a:ext uri="{FF2B5EF4-FFF2-40B4-BE49-F238E27FC236}">
                <a16:creationId xmlns:a16="http://schemas.microsoft.com/office/drawing/2014/main" id="{891EB6E4-DF77-4565-B261-AD3B1F9CCFCD}"/>
              </a:ext>
            </a:extLst>
          </p:cNvPr>
          <p:cNvPicPr>
            <a:picLocks/>
          </p:cNvPicPr>
          <p:nvPr/>
        </p:nvPicPr>
        <p:blipFill>
          <a:blip r:embed="rId5"/>
          <a:stretch>
            <a:fillRect/>
          </a:stretch>
        </p:blipFill>
        <p:spPr>
          <a:xfrm>
            <a:off x="9568983" y="5216395"/>
            <a:ext cx="1625600" cy="1625600"/>
          </a:xfrm>
          <a:prstGeom prst="rect">
            <a:avLst/>
          </a:prstGeom>
        </p:spPr>
      </p:pic>
      <p:pic>
        <p:nvPicPr>
          <p:cNvPr id="14" name="Picture 13">
            <a:extLst>
              <a:ext uri="{FF2B5EF4-FFF2-40B4-BE49-F238E27FC236}">
                <a16:creationId xmlns:a16="http://schemas.microsoft.com/office/drawing/2014/main" id="{7E75AD2B-D846-40CE-9EAF-598648F69BE8}"/>
              </a:ext>
            </a:extLst>
          </p:cNvPr>
          <p:cNvPicPr>
            <a:picLocks/>
          </p:cNvPicPr>
          <p:nvPr/>
        </p:nvPicPr>
        <p:blipFill>
          <a:blip r:embed="rId6"/>
          <a:stretch>
            <a:fillRect/>
          </a:stretch>
        </p:blipFill>
        <p:spPr>
          <a:xfrm>
            <a:off x="3525485" y="5082540"/>
            <a:ext cx="1625600" cy="1625600"/>
          </a:xfrm>
          <a:prstGeom prst="rect">
            <a:avLst/>
          </a:prstGeom>
        </p:spPr>
      </p:pic>
      <p:pic>
        <p:nvPicPr>
          <p:cNvPr id="15" name="Picture 14">
            <a:extLst>
              <a:ext uri="{FF2B5EF4-FFF2-40B4-BE49-F238E27FC236}">
                <a16:creationId xmlns:a16="http://schemas.microsoft.com/office/drawing/2014/main" id="{22B9155D-2EFB-4D73-8A91-D99280E83B90}"/>
              </a:ext>
            </a:extLst>
          </p:cNvPr>
          <p:cNvPicPr>
            <a:picLocks/>
          </p:cNvPicPr>
          <p:nvPr/>
        </p:nvPicPr>
        <p:blipFill>
          <a:blip r:embed="rId5"/>
          <a:stretch>
            <a:fillRect/>
          </a:stretch>
        </p:blipFill>
        <p:spPr>
          <a:xfrm>
            <a:off x="6702191" y="5166360"/>
            <a:ext cx="1625600" cy="1625600"/>
          </a:xfrm>
          <a:prstGeom prst="rect">
            <a:avLst/>
          </a:prstGeom>
        </p:spPr>
      </p:pic>
      <p:pic>
        <p:nvPicPr>
          <p:cNvPr id="16" name="Picture 15">
            <a:extLst>
              <a:ext uri="{FF2B5EF4-FFF2-40B4-BE49-F238E27FC236}">
                <a16:creationId xmlns:a16="http://schemas.microsoft.com/office/drawing/2014/main" id="{11A44053-176F-466D-A192-DF2AAEE38B78}"/>
              </a:ext>
            </a:extLst>
          </p:cNvPr>
          <p:cNvPicPr>
            <a:picLocks/>
          </p:cNvPicPr>
          <p:nvPr/>
        </p:nvPicPr>
        <p:blipFill>
          <a:blip r:embed="rId6"/>
          <a:stretch>
            <a:fillRect/>
          </a:stretch>
        </p:blipFill>
        <p:spPr>
          <a:xfrm>
            <a:off x="8639922" y="5082540"/>
            <a:ext cx="1625600" cy="1625600"/>
          </a:xfrm>
          <a:prstGeom prst="rect">
            <a:avLst/>
          </a:prstGeom>
        </p:spPr>
      </p:pic>
      <p:pic>
        <p:nvPicPr>
          <p:cNvPr id="17" name="Picture 16">
            <a:extLst>
              <a:ext uri="{FF2B5EF4-FFF2-40B4-BE49-F238E27FC236}">
                <a16:creationId xmlns:a16="http://schemas.microsoft.com/office/drawing/2014/main" id="{B96EFD36-120D-439D-9F7C-9AAA335FFE95}"/>
              </a:ext>
            </a:extLst>
          </p:cNvPr>
          <p:cNvPicPr>
            <a:picLocks/>
          </p:cNvPicPr>
          <p:nvPr/>
        </p:nvPicPr>
        <p:blipFill>
          <a:blip r:embed="rId7"/>
          <a:stretch>
            <a:fillRect/>
          </a:stretch>
        </p:blipFill>
        <p:spPr>
          <a:xfrm>
            <a:off x="10645695" y="5201155"/>
            <a:ext cx="1625600" cy="1625600"/>
          </a:xfrm>
          <a:prstGeom prst="rect">
            <a:avLst/>
          </a:prstGeom>
        </p:spPr>
      </p:pic>
      <p:pic>
        <p:nvPicPr>
          <p:cNvPr id="20" name="Picture 19">
            <a:extLst>
              <a:ext uri="{FF2B5EF4-FFF2-40B4-BE49-F238E27FC236}">
                <a16:creationId xmlns:a16="http://schemas.microsoft.com/office/drawing/2014/main" id="{482F00C5-1202-4F41-92B6-AF34B7A76D7C}"/>
              </a:ext>
            </a:extLst>
          </p:cNvPr>
          <p:cNvPicPr>
            <a:picLocks/>
          </p:cNvPicPr>
          <p:nvPr/>
        </p:nvPicPr>
        <p:blipFill>
          <a:blip r:embed="rId8"/>
          <a:stretch>
            <a:fillRect/>
          </a:stretch>
        </p:blipFill>
        <p:spPr>
          <a:xfrm>
            <a:off x="1407551" y="5143500"/>
            <a:ext cx="1625600" cy="1625600"/>
          </a:xfrm>
          <a:prstGeom prst="rect">
            <a:avLst/>
          </a:prstGeom>
        </p:spPr>
      </p:pic>
      <p:pic>
        <p:nvPicPr>
          <p:cNvPr id="21" name="Picture 20">
            <a:extLst>
              <a:ext uri="{FF2B5EF4-FFF2-40B4-BE49-F238E27FC236}">
                <a16:creationId xmlns:a16="http://schemas.microsoft.com/office/drawing/2014/main" id="{620E10DE-A647-4F8E-97B9-A0A2B2480972}"/>
              </a:ext>
            </a:extLst>
          </p:cNvPr>
          <p:cNvPicPr>
            <a:picLocks/>
          </p:cNvPicPr>
          <p:nvPr/>
        </p:nvPicPr>
        <p:blipFill>
          <a:blip r:embed="rId8"/>
          <a:stretch>
            <a:fillRect/>
          </a:stretch>
        </p:blipFill>
        <p:spPr>
          <a:xfrm>
            <a:off x="7621882" y="5166360"/>
            <a:ext cx="1625600" cy="1625600"/>
          </a:xfrm>
          <a:prstGeom prst="rect">
            <a:avLst/>
          </a:prstGeom>
        </p:spPr>
      </p:pic>
      <p:pic>
        <p:nvPicPr>
          <p:cNvPr id="22" name="Picture 21">
            <a:extLst>
              <a:ext uri="{FF2B5EF4-FFF2-40B4-BE49-F238E27FC236}">
                <a16:creationId xmlns:a16="http://schemas.microsoft.com/office/drawing/2014/main" id="{45F81219-2FD5-41BD-BF51-8A923E952584}"/>
              </a:ext>
            </a:extLst>
          </p:cNvPr>
          <p:cNvPicPr>
            <a:picLocks/>
          </p:cNvPicPr>
          <p:nvPr/>
        </p:nvPicPr>
        <p:blipFill>
          <a:blip r:embed="rId8"/>
          <a:stretch>
            <a:fillRect/>
          </a:stretch>
        </p:blipFill>
        <p:spPr>
          <a:xfrm>
            <a:off x="4490720" y="5159750"/>
            <a:ext cx="1682657" cy="1625600"/>
          </a:xfrm>
          <a:prstGeom prst="rect">
            <a:avLst/>
          </a:prstGeom>
        </p:spPr>
      </p:pic>
      <p:pic>
        <p:nvPicPr>
          <p:cNvPr id="24" name="Picture 23">
            <a:extLst>
              <a:ext uri="{FF2B5EF4-FFF2-40B4-BE49-F238E27FC236}">
                <a16:creationId xmlns:a16="http://schemas.microsoft.com/office/drawing/2014/main" id="{C5FE5F5A-BE2E-4B5C-BBA5-F73BBC403F61}"/>
              </a:ext>
            </a:extLst>
          </p:cNvPr>
          <p:cNvPicPr>
            <a:picLocks/>
          </p:cNvPicPr>
          <p:nvPr/>
        </p:nvPicPr>
        <p:blipFill>
          <a:blip r:embed="rId6"/>
          <a:stretch>
            <a:fillRect/>
          </a:stretch>
        </p:blipFill>
        <p:spPr>
          <a:xfrm>
            <a:off x="5663777" y="5196840"/>
            <a:ext cx="1625600" cy="1625600"/>
          </a:xfrm>
          <a:prstGeom prst="rect">
            <a:avLst/>
          </a:prstGeom>
        </p:spPr>
      </p:pic>
      <p:pic>
        <p:nvPicPr>
          <p:cNvPr id="27" name="Picture 26">
            <a:extLst>
              <a:ext uri="{FF2B5EF4-FFF2-40B4-BE49-F238E27FC236}">
                <a16:creationId xmlns:a16="http://schemas.microsoft.com/office/drawing/2014/main" id="{1AC453A9-3E21-4748-94DA-5165348010BC}"/>
              </a:ext>
            </a:extLst>
          </p:cNvPr>
          <p:cNvPicPr>
            <a:picLocks/>
          </p:cNvPicPr>
          <p:nvPr/>
        </p:nvPicPr>
        <p:blipFill>
          <a:blip r:embed="rId9"/>
          <a:stretch>
            <a:fillRect/>
          </a:stretch>
        </p:blipFill>
        <p:spPr>
          <a:xfrm>
            <a:off x="9735823" y="529085"/>
            <a:ext cx="1625600" cy="2691298"/>
          </a:xfrm>
          <a:prstGeom prst="rect">
            <a:avLst/>
          </a:prstGeom>
        </p:spPr>
      </p:pic>
    </p:spTree>
    <p:extLst>
      <p:ext uri="{BB962C8B-B14F-4D97-AF65-F5344CB8AC3E}">
        <p14:creationId xmlns:p14="http://schemas.microsoft.com/office/powerpoint/2010/main" val="2510373143"/>
      </p:ext>
    </p:extLst>
  </p:cSld>
  <p:clrMapOvr>
    <a:masterClrMapping/>
  </p:clrMapOvr>
  <p:transition spd="slow" advClick="0" advTm="100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strVal val="#ppt_w*0.70"/>
                                          </p:val>
                                        </p:tav>
                                        <p:tav tm="100000">
                                          <p:val>
                                            <p:strVal val="#ppt_w"/>
                                          </p:val>
                                        </p:tav>
                                      </p:tavLst>
                                    </p:anim>
                                    <p:anim calcmode="lin" valueType="num">
                                      <p:cBhvr>
                                        <p:cTn id="8" dur="1000" fill="hold"/>
                                        <p:tgtEl>
                                          <p:spTgt spid="27"/>
                                        </p:tgtEl>
                                        <p:attrNameLst>
                                          <p:attrName>ppt_h</p:attrName>
                                        </p:attrNameLst>
                                      </p:cBhvr>
                                      <p:tavLst>
                                        <p:tav tm="0">
                                          <p:val>
                                            <p:strVal val="#ppt_h"/>
                                          </p:val>
                                        </p:tav>
                                        <p:tav tm="100000">
                                          <p:val>
                                            <p:strVal val="#ppt_h"/>
                                          </p:val>
                                        </p:tav>
                                      </p:tavLst>
                                    </p:anim>
                                    <p:animEffect transition="in" filter="fade">
                                      <p:cBhvr>
                                        <p:cTn id="9"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4B44BD1-2F75-4F26-A926-59BC03EE304A}">
  <we:reference id="wa104380121" version="2.0.0.0" store="en-US" storeType="OMEX"/>
  <we:alternateReferences>
    <we:reference id="wa104380121" version="2.0.0.0" store="WA10438012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350</TotalTime>
  <Words>791</Words>
  <Application>Microsoft Office PowerPoint</Application>
  <PresentationFormat>Widescreen</PresentationFormat>
  <Paragraphs>85</Paragraphs>
  <Slides>16</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DroidArabicKufi-Regular</vt:lpstr>
      <vt:lpstr>Office Theme</vt:lpstr>
      <vt:lpstr>PowerPoint Presentation</vt:lpstr>
      <vt:lpstr> حياة نزار قبّاني</vt:lpstr>
      <vt:lpstr>PowerPoint Presentation</vt:lpstr>
      <vt:lpstr>PowerPoint Presentation</vt:lpstr>
      <vt:lpstr>PowerPoint Presentation</vt:lpstr>
      <vt:lpstr>أبرز مؤلّفاته</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من القصائد المغنّاة للشّاعر نزار قبّاني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siham chaaya</dc:creator>
  <cp:lastModifiedBy>siham chaaya</cp:lastModifiedBy>
  <cp:revision>67</cp:revision>
  <dcterms:created xsi:type="dcterms:W3CDTF">2020-12-04T15:34:43Z</dcterms:created>
  <dcterms:modified xsi:type="dcterms:W3CDTF">2020-12-11T17:05:14Z</dcterms:modified>
</cp:coreProperties>
</file>