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7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5405D-10EE-D848-A5D8-3F01FE274E5D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913A-3E8E-B24F-81E9-F8F446F6B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8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5D983-F572-D64F-9C7C-0A6D7F38B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EEB45-C8F8-864D-A57C-B33A79E45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9388A-F5CE-8B41-8F42-F990488A4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EEC3D-F4AE-5D44-97BE-C2CC57A5C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4B404-FE74-EA4E-BDEB-CBAC38FD7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4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853C7-42EE-3C4B-8C87-9235C9AC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79F27-9F45-AA4F-B909-9624F5DB9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FCCF2-969A-2E49-BE3A-3C607165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5088E-1069-EA42-BCE7-E753C7358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2A5E5-2E82-E040-87C1-D0B6EF36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7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6976-DAEB-6A47-A550-CF136A606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005E2-05D3-9B4B-85EB-64A45BFED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74985-EBC6-7B47-AF8C-4016E493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ACEA6-67EE-4C45-8179-F89EF6035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E4FB9-3FAB-8840-8CCA-72C00764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4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073F6-9386-6E4E-A7A2-8B716901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DAC59-ABA7-1549-A54A-B31E4F18D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7FDDA5-9341-9347-B560-785EF5BC5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8A9F0-C75A-E04A-A79F-6742AFD4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F6FE4-F2D7-3F42-933E-F06CA994B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15575-D67D-884A-B4E0-BEA370F24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7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80B21-D95C-6847-96FE-FE07D3B5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F534C-5151-0A4D-89B7-30FBE5556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36E6A-2FEF-104F-9493-FF93DE83A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40ADD-DAF7-E943-8B60-E7EBC0583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ED261A-CE92-2147-8E43-24BED4E44F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5A5A44-DEC6-B74F-BA98-38F43CED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095D94-709F-AD41-8AAD-F7090535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068304-7375-8D4B-A1DA-FCADB1D1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3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EE14E-4F40-3240-ABAC-C0B637A25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BDD5E0-500F-EB41-9E5F-97E2E7716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4742D6-4B4F-8D4D-9050-139BF8AE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F7BC24-6A12-A743-BEB0-00E346E5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9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70D306-70DF-9342-8DBD-7AF040089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B8930E-39B4-6348-AF05-DE5CAF5E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48DBD-5753-2445-8F58-752EC659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0BE01-69DC-2F4D-8785-DB870F18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D952E-B952-8B49-860B-09A448F13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26800-FC70-B547-AD8A-80284FCB7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5F16F-B71F-E543-B829-6B552093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86828-F077-474C-91B9-F9BCDA5A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82B05-3F0A-6840-88D8-26B3BA3B6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4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86091-F767-F242-8E09-6B197C59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B81EA7-9090-E641-87E5-48F42C7DDD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E494D-0094-2142-8A61-29A3661D3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B2BE1-C2A5-0946-9699-F625C764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49DE0-6F99-3D4B-9286-EC8EF076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ACF2E-A553-F84C-9408-022D1ACA5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78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A3AB-FA80-5547-B6E3-52C2CB0D3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CD148-2B54-2F41-9CEC-EC5DB2B3F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3E77D-3CAA-FF47-844D-9C2CC5F30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AFF19-B2B5-D349-8098-1D7D7ACDD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B471E-E67E-734B-A546-64693580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5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1897A9-6D92-C344-ACCD-EB8B1BD4E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8213E-FFD2-8F45-8491-613737387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50250-D6C3-5A49-AD73-98631C0D0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BDB81-CC55-BA4C-B152-D930AF2E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6C0A1-F9CD-4745-9F42-D2C27CCF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3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A63D2A-66E0-A249-898B-2618285E9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16D2D-1CBB-0E40-98CE-C22C460D7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55AC8-17C1-A54D-917F-2BA474ADA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33FD8-E886-EF42-9DE9-2B1F568D06E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39DAF-1180-9347-BF6A-D946625DC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854E5-E67D-9D4C-B2DB-73371F655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7EC70-9BDD-6942-B664-CCF6E9D6E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6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otana.net/%D8%AA%D8%AD%D9%81%D8%A9-%D8%A3%D8%AB%D8%B1%D9%8A%D8%A9-%D9%86%D8%A7%D8%AF%D8%B1%D8%A9-%D9%83%D8%AA%D8%A7%D8%A8-%D9%85%D8%B5%D9%86%D9%88%D8%B9-%D9%85%D9%86-%D8%A7%D9%84%D8%AC%D9%84%D8%AF-%D8%A7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azzaman.com/%D8%B9%D9%82%D9%84-%D8%A7%D9%84%D8%A7%D9%86%D8%B3%D8%A7%D9%86-%D9%8A%D8%B5%D8%BA%D8%B1-%D9%8A%D9%88%D9%85%D8%A7%D9%8B-%D8%A8%D8%B9%D8%AF-%D8%A2%D8%AE%D8%B1/" TargetMode="Externa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wdoo3.com/%D8%AD%D9%83%D9%85_%D9%82%D8%B5%D9%8A%D8%B1%D8%A9_%D9%88%D8%AC%D9%85%D9%8A%D9%84%D8%A9_%D8%AC%D8%AF%D8%A7%D9%8B" TargetMode="External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7F93AE-E933-4A41-A4F9-89891C53B272}"/>
              </a:ext>
            </a:extLst>
          </p:cNvPr>
          <p:cNvSpPr txBox="1"/>
          <p:nvPr/>
        </p:nvSpPr>
        <p:spPr>
          <a:xfrm>
            <a:off x="5958348" y="432619"/>
            <a:ext cx="34117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LB" sz="4400" b="1">
                <a:latin typeface="Simplified Arabic" panose="02020603050405020304" pitchFamily="18" charset="-78"/>
                <a:cs typeface="Simplified Arabic" panose="02020603050405020304" pitchFamily="18" charset="-78"/>
              </a:rPr>
              <a:t>يَوْمُ اللُّغَةِ العَرَبِيَّةِ</a:t>
            </a:r>
            <a:endParaRPr lang="en-US" sz="44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4BD6BD-BCEE-468C-BDBA-4768BC8B4859}"/>
              </a:ext>
            </a:extLst>
          </p:cNvPr>
          <p:cNvSpPr txBox="1"/>
          <p:nvPr/>
        </p:nvSpPr>
        <p:spPr>
          <a:xfrm>
            <a:off x="3254477" y="1858297"/>
            <a:ext cx="7216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LB" sz="36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إِعْداد: تلاميذ السّابع الأَساسيّ /4</a:t>
            </a:r>
            <a:endParaRPr lang="en-US" sz="3600" b="1" dirty="0">
              <a:solidFill>
                <a:srgbClr val="C0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6" name="Picture 2" descr="بحث عن اليوم العالمي للغة العربية - موضوع">
            <a:extLst>
              <a:ext uri="{FF2B5EF4-FFF2-40B4-BE49-F238E27FC236}">
                <a16:creationId xmlns:a16="http://schemas.microsoft.com/office/drawing/2014/main" id="{5AC52A2A-52D2-48D2-87CE-AC6FA1597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9552" y="2879678"/>
            <a:ext cx="7478973" cy="3545703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20846343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A077-87C4-F440-A36C-72680B0A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435F0-58DA-F544-914E-B4A7B53CC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181" y="4413969"/>
            <a:ext cx="5340850" cy="1580391"/>
          </a:xfrm>
          <a:pattFill prst="pct5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LB" sz="32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إنّ الشّجرة المثمرة هي الّتي يُهاجمها النّاس.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B2DC190-EC27-604E-85E0-11AB2E41A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93" y="281781"/>
            <a:ext cx="4213255" cy="3882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D15122-BD38-3C42-B33F-3382A695B472}"/>
              </a:ext>
            </a:extLst>
          </p:cNvPr>
          <p:cNvSpPr txBox="1"/>
          <p:nvPr/>
        </p:nvSpPr>
        <p:spPr>
          <a:xfrm>
            <a:off x="337589" y="1297557"/>
            <a:ext cx="6127845" cy="646331"/>
          </a:xfrm>
          <a:prstGeom prst="rect">
            <a:avLst/>
          </a:prstGeom>
          <a:pattFill prst="smConfetti">
            <a:fgClr>
              <a:srgbClr val="F11799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l"/>
            <a:r>
              <a:rPr lang="ar-LB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لا تنظر إلى الإبريق بل انظر إلى ما فيه.</a:t>
            </a:r>
            <a:r>
              <a:rPr lang="en-US" sz="3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3562D6E-F137-E14F-B933-2FEB67787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14" y="3027070"/>
            <a:ext cx="5072850" cy="3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04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0732" y="231036"/>
            <a:ext cx="9144000" cy="2387600"/>
          </a:xfrm>
          <a:pattFill prst="diagBrick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AE" sz="5400" b="1" dirty="0"/>
              <a:t>في ال</a:t>
            </a:r>
            <a:r>
              <a:rPr lang="ar-LB" sz="5400" b="1" dirty="0"/>
              <a:t>ا</a:t>
            </a:r>
            <a:r>
              <a:rPr lang="ar-AE" sz="5400" b="1" dirty="0"/>
              <a:t>ت</a:t>
            </a:r>
            <a:r>
              <a:rPr lang="ar-LB" sz="5400" b="1" dirty="0"/>
              <a:t>ّ</a:t>
            </a:r>
            <a:r>
              <a:rPr lang="ar-AE" sz="5400" b="1" dirty="0"/>
              <a:t>حاد قو</a:t>
            </a:r>
            <a:r>
              <a:rPr lang="ar-LB" sz="5400" b="1" dirty="0"/>
              <a:t>ّ</a:t>
            </a:r>
            <a:r>
              <a:rPr lang="ar-AE" sz="5400" b="1" dirty="0"/>
              <a:t>ة</a:t>
            </a:r>
            <a:r>
              <a:rPr lang="ar-LB" sz="5400" b="1" dirty="0"/>
              <a:t>.</a:t>
            </a:r>
            <a:br>
              <a:rPr lang="ar-AE" sz="2800" dirty="0"/>
            </a:br>
            <a:br>
              <a:rPr lang="ar-AE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6313" y="8298920"/>
            <a:ext cx="3130241" cy="8741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8" name="Picture 4" descr="https://media2.picsearch.com/is?XpsIsKH-iMbcurlQC-fWG5z2YS6Ne-wqhp87oWZZDbA&amp;height=2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013" y="3801631"/>
            <a:ext cx="3476446" cy="204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media2.picsearch.com/is?3axBHngmbfYN1ld6CGAUza22Uvm5AnJjinbOj5gWJj4&amp;height=1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14" y="1424836"/>
            <a:ext cx="2601935" cy="494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media4.picsearch.com/is?f9Tq71Y9F4wQGjyGpezJ3EAxJAFxSjYElQ0gADYX360&amp;height=3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752" y="1424836"/>
            <a:ext cx="2703141" cy="49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24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2754" y="507654"/>
            <a:ext cx="9144000" cy="2387600"/>
          </a:xfrm>
          <a:pattFill prst="dkUpDiag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AE" b="1" dirty="0"/>
              <a:t>لا تؤج</a:t>
            </a:r>
            <a:r>
              <a:rPr lang="ar-LB" b="1" dirty="0"/>
              <a:t>ّ</a:t>
            </a:r>
            <a:r>
              <a:rPr lang="ar-AE" b="1" dirty="0"/>
              <a:t>ل عمل اليوم إلى الغد</a:t>
            </a:r>
            <a:r>
              <a:rPr lang="ar-LB" b="1" dirty="0"/>
              <a:t>.</a:t>
            </a:r>
            <a:br>
              <a:rPr lang="ar-AE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4382" y="8254958"/>
            <a:ext cx="6920313" cy="121522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https://media1.picsearch.com/is?psJO1nuHn-iaGgR2_CFAXnk293bchFYVUkTQjDu-V4Y&amp;height=2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05" y="3288733"/>
            <a:ext cx="2458153" cy="293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edia2.picsearch.com/is?zM03LhydR8VtC5Ic_s5ErljoV5Jre7SXWbwo1FXovmk&amp;height=2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117" y="3776933"/>
            <a:ext cx="4703215" cy="195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66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shred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BB8CD4-8497-4B39-B64A-B81DC216F7D2}"/>
              </a:ext>
            </a:extLst>
          </p:cNvPr>
          <p:cNvSpPr txBox="1"/>
          <p:nvPr/>
        </p:nvSpPr>
        <p:spPr>
          <a:xfrm>
            <a:off x="2536722" y="611741"/>
            <a:ext cx="6096000" cy="769441"/>
          </a:xfrm>
          <a:prstGeom prst="rect">
            <a:avLst/>
          </a:prstGeom>
          <a:pattFill prst="dashHorz">
            <a:fgClr>
              <a:srgbClr val="F11799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algn="ctr"/>
            <a:r>
              <a:rPr lang="ar-LB" sz="4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الكتاب بساتين العقلاء. </a:t>
            </a:r>
            <a:endParaRPr lang="en-US" sz="4400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18A91EF-1D3E-497E-8EA4-4E019EFB4B50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15554" y="1867567"/>
            <a:ext cx="5181600" cy="3653810"/>
          </a:xfrm>
          <a:prstGeom prst="rect">
            <a:avLst/>
          </a:prstGeom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4BD2C24A-03ED-43C8-A1F1-2312855036EF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94846" y="2592449"/>
            <a:ext cx="5181600" cy="365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2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8A9522-6664-47E9-9C92-34D8896FEB19}"/>
              </a:ext>
            </a:extLst>
          </p:cNvPr>
          <p:cNvSpPr txBox="1"/>
          <p:nvPr/>
        </p:nvSpPr>
        <p:spPr>
          <a:xfrm>
            <a:off x="3085420" y="895225"/>
            <a:ext cx="4670322" cy="830997"/>
          </a:xfrm>
          <a:prstGeom prst="rect">
            <a:avLst/>
          </a:prstGeom>
          <a:pattFill prst="pct30">
            <a:fgClr>
              <a:srgbClr val="F11799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r"/>
            <a:r>
              <a:rPr lang="ar-AE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خير الكلام ما قل</a:t>
            </a:r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ّ</a:t>
            </a:r>
            <a:r>
              <a:rPr lang="ar-AE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ودل</a:t>
            </a:r>
            <a:r>
              <a:rPr lang="ar-LB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ّ.</a:t>
            </a:r>
            <a:endParaRPr lang="en-US" sz="4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6" descr="https://media3.picsearch.com/is?B1Idlj52s85tCoTCt-gTEPyb9UKu7-_d0Hqubyry974&amp;height=296">
            <a:extLst>
              <a:ext uri="{FF2B5EF4-FFF2-40B4-BE49-F238E27FC236}">
                <a16:creationId xmlns:a16="http://schemas.microsoft.com/office/drawing/2014/main" id="{111E25B2-FB13-4F11-A582-6B0EBBE70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742" y="2646405"/>
            <a:ext cx="3380831" cy="350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media1.picsearch.com/is?mo9AKw8b58k_SB8_q5rv7_H43DfnUXT88_kyjWGw7GE&amp;height=256">
            <a:extLst>
              <a:ext uri="{FF2B5EF4-FFF2-40B4-BE49-F238E27FC236}">
                <a16:creationId xmlns:a16="http://schemas.microsoft.com/office/drawing/2014/main" id="{75693E9D-C7BF-4563-9384-D4DD64396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27" y="3274939"/>
            <a:ext cx="4393602" cy="225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799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ractur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C78ED-81E7-4CA0-ABF4-C1E07E3C7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680" y="829895"/>
            <a:ext cx="11821320" cy="1630930"/>
          </a:xfrm>
          <a:pattFill prst="narHorz">
            <a:fgClr>
              <a:srgbClr val="F11799"/>
            </a:fgClr>
            <a:bgClr>
              <a:schemeClr val="bg1"/>
            </a:bgClr>
          </a:pattFill>
        </p:spPr>
        <p:txBody>
          <a:bodyPr/>
          <a:lstStyle/>
          <a:p>
            <a:pPr algn="r"/>
            <a:r>
              <a:rPr lang="ar-LB" dirty="0">
                <a:solidFill>
                  <a:schemeClr val="accent6">
                    <a:lumMod val="75000"/>
                  </a:schemeClr>
                </a:solidFill>
              </a:rPr>
              <a:t>بالعلم تجذب العقول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A8A187-65D1-476B-8818-4AADD61F3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8312" y="4216963"/>
            <a:ext cx="9892940" cy="1811142"/>
          </a:xfrm>
          <a:pattFill prst="openDmnd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 fontScale="85000" lnSpcReduction="20000"/>
          </a:bodyPr>
          <a:lstStyle/>
          <a:p>
            <a:endParaRPr lang="ar-LB" dirty="0"/>
          </a:p>
          <a:p>
            <a:endParaRPr lang="ar-LB" dirty="0"/>
          </a:p>
          <a:p>
            <a:endParaRPr lang="en-US" dirty="0"/>
          </a:p>
          <a:p>
            <a:pPr algn="r"/>
            <a:r>
              <a:rPr lang="ar-LB" sz="6300" dirty="0">
                <a:solidFill>
                  <a:srgbClr val="FF0000"/>
                </a:solidFill>
              </a:rPr>
              <a:t>وبالأخلاق تجذب القلوب.</a:t>
            </a:r>
            <a:endParaRPr lang="en-US" sz="6300" dirty="0"/>
          </a:p>
        </p:txBody>
      </p:sp>
      <p:pic>
        <p:nvPicPr>
          <p:cNvPr id="2050" name="Picture 2" descr="Cerveau, Dessin, Le Cerveau Humain PNG - Cerveau, Dessin, Le Cerveau Humain  transparentes | PNG gratuit">
            <a:extLst>
              <a:ext uri="{FF2B5EF4-FFF2-40B4-BE49-F238E27FC236}">
                <a16:creationId xmlns:a16="http://schemas.microsoft.com/office/drawing/2014/main" id="{6B3AE122-64F8-4719-A8ED-71F1EE7AF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56" y="741989"/>
            <a:ext cx="3204759" cy="213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eurs, Saint Valentin, L'Amour | Free valentine clip art, Heart clip art,  Images for valentines day">
            <a:extLst>
              <a:ext uri="{FF2B5EF4-FFF2-40B4-BE49-F238E27FC236}">
                <a16:creationId xmlns:a16="http://schemas.microsoft.com/office/drawing/2014/main" id="{9328A15D-26E5-4A12-BFDE-A3EDAC65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56" y="4180595"/>
            <a:ext cx="3368532" cy="184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75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509E-DA43-4F85-87EF-945895321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04949"/>
            <a:ext cx="10167257" cy="1985554"/>
          </a:xfrm>
          <a:pattFill prst="dashVert">
            <a:fgClr>
              <a:srgbClr val="F11799"/>
            </a:fgClr>
            <a:bgClr>
              <a:schemeClr val="bg1"/>
            </a:bgClr>
          </a:pattFill>
        </p:spPr>
        <p:txBody>
          <a:bodyPr/>
          <a:lstStyle/>
          <a:p>
            <a:pPr algn="r"/>
            <a:r>
              <a:rPr lang="ar-LB" dirty="0">
                <a:solidFill>
                  <a:srgbClr val="7030A0"/>
                </a:solidFill>
              </a:rPr>
              <a:t>للصّمت فنّ </a:t>
            </a:r>
            <a:br>
              <a:rPr lang="ar-LB" dirty="0">
                <a:solidFill>
                  <a:srgbClr val="7030A0"/>
                </a:solidFill>
              </a:rPr>
            </a:br>
            <a:r>
              <a:rPr lang="ar-LB" dirty="0">
                <a:solidFill>
                  <a:srgbClr val="7030A0"/>
                </a:solidFill>
              </a:rPr>
              <a:t>فإذا كنت فنانًا في صمتك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C05AB-A493-4889-9514-04013F152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433" y="4300900"/>
            <a:ext cx="10284823" cy="2093368"/>
          </a:xfrm>
          <a:pattFill prst="lgGrid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r"/>
            <a:r>
              <a:rPr lang="ar-LB" sz="4400" dirty="0">
                <a:solidFill>
                  <a:schemeClr val="accent2"/>
                </a:solidFill>
              </a:rPr>
              <a:t>أصبحت مبدعًا في كلامك.</a:t>
            </a:r>
            <a:endParaRPr lang="en-US" sz="4400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Bouche dessin gratuit - Lèvres clip arts gratuits - Divers dessin, picture,  image, graphic, clip art télécharger gratuit">
            <a:extLst>
              <a:ext uri="{FF2B5EF4-FFF2-40B4-BE49-F238E27FC236}">
                <a16:creationId xmlns:a16="http://schemas.microsoft.com/office/drawing/2014/main" id="{AE74D497-E632-42CC-9F3E-F5ADF1C14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26" b="17391"/>
          <a:stretch/>
        </p:blipFill>
        <p:spPr bwMode="auto">
          <a:xfrm>
            <a:off x="1151504" y="351042"/>
            <a:ext cx="2617333" cy="209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DFF414-87B1-4167-86BA-B058313A5AE2}"/>
              </a:ext>
            </a:extLst>
          </p:cNvPr>
          <p:cNvCxnSpPr>
            <a:cxnSpLocks/>
          </p:cNvCxnSpPr>
          <p:nvPr/>
        </p:nvCxnSpPr>
        <p:spPr>
          <a:xfrm>
            <a:off x="1523999" y="1005840"/>
            <a:ext cx="1872344" cy="15997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F27586-666A-4912-9D36-8CF1BCD5B2B3}"/>
              </a:ext>
            </a:extLst>
          </p:cNvPr>
          <p:cNvCxnSpPr>
            <a:cxnSpLocks/>
          </p:cNvCxnSpPr>
          <p:nvPr/>
        </p:nvCxnSpPr>
        <p:spPr>
          <a:xfrm flipH="1">
            <a:off x="1894114" y="979714"/>
            <a:ext cx="1397727" cy="19488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Bouche, parole, dessin animé, bulle.">
            <a:extLst>
              <a:ext uri="{FF2B5EF4-FFF2-40B4-BE49-F238E27FC236}">
                <a16:creationId xmlns:a16="http://schemas.microsoft.com/office/drawing/2014/main" id="{DE8B536A-1785-4EF6-999F-44BF2E594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3" b="7894"/>
          <a:stretch/>
        </p:blipFill>
        <p:spPr bwMode="auto">
          <a:xfrm>
            <a:off x="1210084" y="3924334"/>
            <a:ext cx="2397307" cy="25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432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06686" y="868589"/>
            <a:ext cx="4180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LB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الصبر مفتاح الفرج</a:t>
            </a:r>
            <a:endParaRPr lang="en-US" sz="4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الصبر.. مفتاح الفرج - Algh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9586"/>
            <a:ext cx="12192000" cy="525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28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من يحب الشجرة يحب أغصانها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من يحب الشجرة يحب أغصانها - Home |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127556" cy="31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من يحب الشجرة يحب أغصانها - Home |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من يحب الشجرة يحب أغصانها - Home | Faceboo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2" name="Picture 10" descr="Welcome to Flickr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617538"/>
            <a:ext cx="12036425" cy="624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71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أجمل الحكم والأقوال - موضو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5577"/>
            <a:ext cx="12191999" cy="632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63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checker/>
      </p:transition>
    </mc:Choice>
    <mc:Fallback xmlns="">
      <p:transition spd="slow" advClick="0" advTm="3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الأفعال أبلغ من الأقوال – حكم وامثال صور - Imag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4" y="1240970"/>
            <a:ext cx="12191999" cy="561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79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:blinds dir="vert"/>
      </p:transition>
    </mc:Choice>
    <mc:Fallback xmlns=""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اغنية اجنبية من اجمل ما غنى توباك REMIXحماس مع اجمل الحكم والاقوال HD أغنية  تحميل - موسيقى arabaghani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890"/>
            <a:ext cx="12192000" cy="625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303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3000">
        <p15:prstTrans prst="origami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4375" y="361441"/>
            <a:ext cx="9144000" cy="584775"/>
          </a:xfrm>
          <a:prstGeom prst="rect">
            <a:avLst/>
          </a:prstGeom>
          <a:pattFill prst="pct5">
            <a:fgClr>
              <a:srgbClr val="F11799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r>
              <a:rPr lang="ar-LB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إنّ الإنسان لا يستطيع أن يتطوّر، إذا لم يجرّب شيئًا غير معتاد عليه.</a:t>
            </a:r>
          </a:p>
        </p:txBody>
      </p:sp>
      <p:sp>
        <p:nvSpPr>
          <p:cNvPr id="15362" name="AutoShape 2" descr="حكم قصيرة وجميلة جداً - موضوع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AutoShape 4" descr="حكم قصيرة وجميلة جداً - موضوع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6" name="AutoShape 6" descr="حكم قصيرة وجميلة جداً - موضوع">
            <a:hlinkClick r:id="rId3" tooltip="حكم قصيرة وجميلة جداً - موضوع"/>
          </p:cNvPr>
          <p:cNvSpPr>
            <a:spLocks noChangeAspect="1" noChangeArrowheads="1"/>
          </p:cNvSpPr>
          <p:nvPr/>
        </p:nvSpPr>
        <p:spPr bwMode="auto">
          <a:xfrm>
            <a:off x="1587500" y="-1927225"/>
            <a:ext cx="3105150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un 11"/>
          <p:cNvSpPr/>
          <p:nvPr/>
        </p:nvSpPr>
        <p:spPr>
          <a:xfrm>
            <a:off x="219145" y="526562"/>
            <a:ext cx="1323833" cy="959893"/>
          </a:xfrm>
          <a:prstGeom prst="su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AutoShape 2" descr="شجرة الكرتون, رسوم متحركة, شجرة, كرتون PNG والمتجهات للتحميل مجانا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" name="AutoShape 4" descr="شجرة الكرتون, رسوم متحركة, شجرة, كرتون PNG والمتجهات للتحميل مجانا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AutoShape 6" descr="شجرة الكرتون, رسوم متحركة, شجرة, كرتون PNG والمتجهات للتحميل مجانا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AutoShape 8" descr="شجرة الكرتون, رسوم متحركة, شجرة, كرتون PNG والمتجهات للتحميل مجانا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" name="AutoShape 10" descr="شجرة الكرتون, رسوم متحركة, شجرة, كرتون PNG والمتجهات للتحميل مجانا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4" name="Picture 12" descr="شجرة الكرتون, رسوم متحركة, شجرة, كرتون PNG والمتجهات للتحميل مجانا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5364" y="1258437"/>
            <a:ext cx="3276600" cy="5138382"/>
          </a:xfrm>
          <a:prstGeom prst="rect">
            <a:avLst/>
          </a:prstGeom>
          <a:noFill/>
        </p:spPr>
      </p:pic>
      <p:sp>
        <p:nvSpPr>
          <p:cNvPr id="3086" name="AutoShape 14" descr="السلام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2" name="AutoShape 20" descr="مطبات: 200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4" name="AutoShape 22" descr="مطبات: 200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6" name="AutoShape 24" descr="مطبات: 200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98" name="Picture 26" descr="مطبات: 2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46008" y="3751428"/>
            <a:ext cx="2000250" cy="1752600"/>
          </a:xfrm>
          <a:prstGeom prst="rect">
            <a:avLst/>
          </a:prstGeom>
          <a:noFill/>
        </p:spPr>
      </p:pic>
      <p:sp>
        <p:nvSpPr>
          <p:cNvPr id="3100" name="AutoShape 28" descr="الحضري(انا اتمرمطت) في الخرطوم .. وهناك جهات (بتجيب لي حقي)!! - صحيفة كفر و  وتر الإلكترونية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02" name="Picture 30" descr="الحضري(انا اتمرمطت) في الخرطوم .. وهناك جهات (بتجيب لي حقي)!! - صحيفة كفر و  وتر الإلكترونية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145" y="3827628"/>
            <a:ext cx="2162175" cy="1676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wind"/>
        <p:sndAc>
          <p:stSnd>
            <p:snd r:embed="rId2" name="whoosh.wav"/>
          </p:stSnd>
        </p:sndAc>
      </p:transition>
    </mc:Choice>
    <mc:Fallback xmlns="">
      <p:transition spd="slow" advClick="0" advTm="3000">
        <p:fade/>
        <p:sndAc>
          <p:stSnd>
            <p:snd r:embed="rId7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1" y="685801"/>
            <a:ext cx="8302273" cy="646331"/>
          </a:xfrm>
          <a:prstGeom prst="rect">
            <a:avLst/>
          </a:prstGeom>
          <a:pattFill prst="pct10">
            <a:fgClr>
              <a:srgbClr val="F11799"/>
            </a:fgClr>
            <a:bgClr>
              <a:schemeClr val="bg1"/>
            </a:bgClr>
          </a:pattFill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ar-LB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تذكّر أنّ إهمالك لأشيائِك القيّمة يعرّضها للتّلف</a:t>
            </a:r>
            <a:r>
              <a:rPr lang="ar-LB" sz="3600" dirty="0">
                <a:solidFill>
                  <a:srgbClr val="002060"/>
                </a:solidFill>
              </a:rPr>
              <a:t> </a:t>
            </a:r>
            <a:r>
              <a:rPr lang="ar-LB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والضّياع</a:t>
            </a:r>
            <a:r>
              <a:rPr lang="ar-LB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3057099" y="4724400"/>
            <a:ext cx="6387151" cy="1631216"/>
          </a:xfrm>
          <a:prstGeom prst="rect">
            <a:avLst/>
          </a:prstGeom>
          <a:pattFill prst="divot">
            <a:fgClr>
              <a:srgbClr val="F11799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algn="ctr"/>
            <a:r>
              <a:rPr lang="ar-LB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 تتفاخر بأنّه لديك أصدقاء بعدد شعر رأسك، فعند الشّدائد ستكتشف أنّك أصلع.</a:t>
            </a:r>
            <a:br>
              <a:rPr lang="ar-LB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ar-L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اليوم العالمي للغة العربي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234" y="1828116"/>
            <a:ext cx="7983940" cy="24003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247" y="301514"/>
            <a:ext cx="5764033" cy="1325563"/>
          </a:xfrm>
          <a:pattFill prst="lgGrid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LB" sz="4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العزللرزّ و البرغل شنق حالو</a:t>
            </a:r>
            <a:endParaRPr lang="en-US" sz="48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004" y="1785868"/>
            <a:ext cx="5883965" cy="43513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60" y="2075290"/>
            <a:ext cx="5241439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37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2000">
        <p15:prstTrans prst="origami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9446" y="198148"/>
            <a:ext cx="5326711" cy="1325563"/>
          </a:xfrm>
          <a:pattFill prst="pct80">
            <a:fgClr>
              <a:srgbClr val="F11799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ar-LB" sz="4800" u="sng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طلب العلا سهر اللّيالي</a:t>
            </a:r>
            <a:endParaRPr lang="en-US" sz="4800" u="sng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BIBLIOGRAPHIE | WebMarketing et Stratégie Digita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869" y="1825625"/>
            <a:ext cx="761545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650897"/>
      </p:ext>
    </p:extLst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حكم وامثال وكلمات لها معاني | الجزء 4 - YouTube">
            <a:extLst>
              <a:ext uri="{FF2B5EF4-FFF2-40B4-BE49-F238E27FC236}">
                <a16:creationId xmlns:a16="http://schemas.microsoft.com/office/drawing/2014/main" id="{44CB9BB9-D636-472B-A219-6E5E7D9FD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01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3692C89-04FC-40C7-BBF7-60256B9B1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640" y="1211385"/>
            <a:ext cx="9816921" cy="466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61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E7C0FFA-2AD5-4C3B-92EC-BDC255924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59" y="840155"/>
            <a:ext cx="10049282" cy="503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88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restige"/>
      </p:transition>
    </mc:Choice>
    <mc:Fallback xmlns="">
      <p:transition spd="slow" advClick="0" advTm="3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785A213-56AE-4621-8F68-3D0DA9D80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82" y="879232"/>
            <a:ext cx="10146974" cy="484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3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3000">
        <p14:honeycomb/>
      </p:transition>
    </mc:Choice>
    <mc:Fallback xmlns="">
      <p:transition spd="slow" advClick="0" advTm="3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4489AC66-87F3-477F-84B4-2D0421AE9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2435090" flipH="1">
            <a:off x="8139772" y="3117669"/>
            <a:ext cx="2814230" cy="2668449"/>
          </a:xfr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CC46F4C5-083B-454B-861A-127E55F02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010" y="3009089"/>
            <a:ext cx="3847475" cy="28856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re 4">
            <a:extLst>
              <a:ext uri="{FF2B5EF4-FFF2-40B4-BE49-F238E27FC236}">
                <a16:creationId xmlns:a16="http://schemas.microsoft.com/office/drawing/2014/main" id="{FAD0FE6A-B311-414B-8342-ADAA66D129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21748" y="396053"/>
            <a:ext cx="4402541" cy="1325563"/>
          </a:xfrm>
          <a:pattFill prst="pct20">
            <a:fgClr>
              <a:srgbClr val="F11799"/>
            </a:fgClr>
            <a:bgClr>
              <a:schemeClr val="bg1"/>
            </a:bgClr>
          </a:pattFill>
        </p:spPr>
        <p:txBody>
          <a:bodyPr/>
          <a:lstStyle/>
          <a:p>
            <a:pPr lvl="0"/>
            <a:r>
              <a:rPr lang="ar-LB" dirty="0"/>
              <a:t>المال </a:t>
            </a:r>
            <a:r>
              <a:rPr lang="ar-LB"/>
              <a:t>لايجلب السّعادة.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1179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7CEC2-35BF-4F5A-9A16-6917B51D4A51}"/>
              </a:ext>
            </a:extLst>
          </p:cNvPr>
          <p:cNvSpPr txBox="1"/>
          <p:nvPr/>
        </p:nvSpPr>
        <p:spPr>
          <a:xfrm flipH="1">
            <a:off x="2448453" y="2548647"/>
            <a:ext cx="6717922" cy="1015663"/>
          </a:xfrm>
          <a:prstGeom prst="rect">
            <a:avLst/>
          </a:prstGeom>
          <a:pattFill prst="shingle">
            <a:fgClr>
              <a:srgbClr val="F11799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r-LB" sz="6000" dirty="0"/>
              <a:t>مع تحيّات السّنة السّابعة 4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04309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checker/>
      </p:transition>
    </mc:Choice>
    <mc:Fallback xmlns="">
      <p:transition spd="slow" advClick="0" advTm="3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B053D42B2F5A42985964E2C218CF32" ma:contentTypeVersion="2" ma:contentTypeDescription="Create a new document." ma:contentTypeScope="" ma:versionID="cd5a1c33e21299ecb82bcbb72712ce96">
  <xsd:schema xmlns:xsd="http://www.w3.org/2001/XMLSchema" xmlns:xs="http://www.w3.org/2001/XMLSchema" xmlns:p="http://schemas.microsoft.com/office/2006/metadata/properties" xmlns:ns2="49219502-8c3b-4fca-b6f7-e39582156bf6" targetNamespace="http://schemas.microsoft.com/office/2006/metadata/properties" ma:root="true" ma:fieldsID="b05d37819376cbf59e99bbb81ff0e854" ns2:_="">
    <xsd:import namespace="49219502-8c3b-4fca-b6f7-e39582156b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219502-8c3b-4fca-b6f7-e39582156b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6F03DA-DDCD-4514-B7BA-21753354733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7A8D80E-A83B-42B3-85BE-78E110751B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219502-8c3b-4fca-b6f7-e39582156b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8B260D-DAE5-4DA4-AC14-098771E1F9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147</Words>
  <Application>Microsoft Office PowerPoint</Application>
  <PresentationFormat>Widescreen</PresentationFormat>
  <Paragraphs>26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Simplified Arabic</vt:lpstr>
      <vt:lpstr>Office Theme</vt:lpstr>
      <vt:lpstr>PowerPoint Presentation</vt:lpstr>
      <vt:lpstr>     </vt:lpstr>
      <vt:lpstr>في الاتّحاد قوّة.  </vt:lpstr>
      <vt:lpstr>لا تؤجّل عمل اليوم إلى الغد. </vt:lpstr>
      <vt:lpstr>PowerPoint Presentation</vt:lpstr>
      <vt:lpstr>PowerPoint Presentation</vt:lpstr>
      <vt:lpstr>بالعلم تجذب العقول</vt:lpstr>
      <vt:lpstr>للصّمت فنّ  فإذا كنت فنانًا في صمتك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العزللرزّ و البرغل شنق حالو</vt:lpstr>
      <vt:lpstr>من طلب العلا سهر اللّيالي</vt:lpstr>
      <vt:lpstr>PowerPoint Presentation</vt:lpstr>
      <vt:lpstr>PowerPoint Presentation</vt:lpstr>
      <vt:lpstr>PowerPoint Presentation</vt:lpstr>
      <vt:lpstr>PowerPoint Presentation</vt:lpstr>
      <vt:lpstr>المال لايجلب السّعادة.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حكم و أقوال</dc:title>
  <dc:creator>Rania Safi</dc:creator>
  <cp:lastModifiedBy>Gretta Jarjoura</cp:lastModifiedBy>
  <cp:revision>36</cp:revision>
  <dcterms:created xsi:type="dcterms:W3CDTF">2020-12-01T14:42:49Z</dcterms:created>
  <dcterms:modified xsi:type="dcterms:W3CDTF">2020-12-14T12:34:20Z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0x010100F3B053D42B2F5A42985964E2C218CF32</vt:lpwstr>
  </property>
</Properties>
</file>