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57" r:id="rId18"/>
    <p:sldId id="276" r:id="rId19"/>
    <p:sldId id="274" r:id="rId20"/>
    <p:sldId id="273" r:id="rId21"/>
    <p:sldId id="272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nknown User1" initials="Unknown User1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2-11T16:38:04.340" idx="2">
    <p:pos x="7819" y="3293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DE495-D259-425C-A36B-EBDFDBE3C6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1E1FBD-B214-47D3-8AC9-F9639C7884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7AB8F-D261-4650-BCD4-BF4F51B78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B1AB-B53C-4CE4-8891-3D648B1A60EA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7E97A-DEE0-4D7B-9AF9-767713670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B6C36-1509-452E-8AEF-7538C66D2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3BF-AF3C-4379-89F9-7F44A832E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017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ACC0F-5465-403D-B990-C4FC85C2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E45D1-D4D5-4773-BEE5-ED50FCDC4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EB65D6-FAD9-4C7A-8B28-F985B3F01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B1AB-B53C-4CE4-8891-3D648B1A60EA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B1EC0-DB2B-4B0C-A79C-202563E98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6D1AD-2196-4CBC-A914-45CA0F171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3BF-AF3C-4379-89F9-7F44A832E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660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F3EAD-3098-4CE7-92B4-F2354E6AC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9CF3A-8976-4A9D-8849-D71AEDD29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5E39B-8DB3-402C-A14C-52B25093E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B1AB-B53C-4CE4-8891-3D648B1A60EA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F72D2-EAC7-4051-AAEF-F949B2DC4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06F4B-CD4F-4F4C-9078-0D8D1C472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3BF-AF3C-4379-89F9-7F44A832E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971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5277-5FA0-45BB-B621-2FC9E2B61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E4918-63EC-4E85-9C1D-B802E934A6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E5E116-3410-4521-8121-907709AFCF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912ECD-B52B-464A-B1B1-BDB1C9D9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B1AB-B53C-4CE4-8891-3D648B1A60EA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341F0-6249-4CAD-9790-08039AFF2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13C383-FF5D-4E9F-844E-4548A5464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3BF-AF3C-4379-89F9-7F44A832E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711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EDC1F-42B9-4F28-902B-3D1BF8152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BB1E3-7C26-4C1A-8F10-227E900DB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E8E631-1EA1-41D6-AF95-DBFB0964E5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27CE4F-CA38-4DB1-8E92-C2BD372433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DC74AE-F307-405A-8FD7-7C0B1872A2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1B1131-D873-45B2-8777-26AD84D18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B1AB-B53C-4CE4-8891-3D648B1A60EA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648014-EA51-4B0D-9AB3-A03A8A1C5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0C621F-F6F6-4AEC-A638-9E745F1A8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3BF-AF3C-4379-89F9-7F44A832E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545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A8CCB-71DA-4E52-88D3-50CD1B5AE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AEEC4-9C8C-474D-90E7-BA7C5996A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B1AB-B53C-4CE4-8891-3D648B1A60EA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5A78B-701D-4A8F-ADEF-7C84AE8D5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67BE35-838F-4D53-8397-1D9E4C4A6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3BF-AF3C-4379-89F9-7F44A832E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818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0EF038-45D1-486E-A3DD-6DDE06758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B1AB-B53C-4CE4-8891-3D648B1A60EA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3681C-84EE-45FF-9C27-4B3DC7EB1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3B1CC-4912-416E-82DC-B259E0E3F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3BF-AF3C-4379-89F9-7F44A832E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232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461E9-378F-4140-9FCA-C0CC6BEDD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B28F4-0A46-47BD-9E8F-555B8B3B6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688B6-955F-47F8-98A0-96EF9CBE64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B0D188-0B4B-4C5A-8C8D-23CC46C05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B1AB-B53C-4CE4-8891-3D648B1A60EA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857E2C-8C2C-4BA1-9BA2-BA339D92D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003A73-B3E8-4EDA-88A4-A8604A64D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3BF-AF3C-4379-89F9-7F44A832E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772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E9503-B018-4402-A07A-67A586A51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905942-3833-4917-8E0A-8A4DB819A5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BC5A6-8C53-43DA-AD6F-0108B5531C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3CAF4E-C223-4B7D-88AB-C88142F0B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B1AB-B53C-4CE4-8891-3D648B1A60EA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B4606F-70BF-45FD-A61B-8F0368880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D54052-FC2A-4DC4-BB64-737F24E51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3BF-AF3C-4379-89F9-7F44A832E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771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99F05-BDE8-4DB6-8371-4594362A2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0DD5FD-BECD-4426-A6E3-A51D3C731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FB7CF-3F22-4A19-BF31-ECE1D0E1C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B1AB-B53C-4CE4-8891-3D648B1A60EA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98B7D-0BF7-415C-B290-293C112AF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14BF55-9029-4846-AD62-6B9BBE49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3BF-AF3C-4379-89F9-7F44A832E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654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66D55E-E4C3-4560-9AE8-5AB635C96E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983ECE-A579-40CE-B5A1-AA782F0EC8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B8208-E9B8-4732-B770-EF4AC8ADD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B1AB-B53C-4CE4-8891-3D648B1A60EA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4E9C6-00C9-4494-A959-71495E8CB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6D82C-41D1-4B97-898D-ACC7AAB84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3BF-AF3C-4379-89F9-7F44A832E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179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4AC795-081D-4F4A-A03D-85A41300A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91302-8EB1-4D64-BD3D-38029D520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9FA24-8875-452D-8EAB-BFC01EBDD3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9B1AB-B53C-4CE4-8891-3D648B1A60EA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CCF1E-1446-4C4D-9B08-4E1609BC6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C1D8B-FE9B-4030-8C57-3659945136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2C3BF-AF3C-4379-89F9-7F44A832E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781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eb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fif"/><Relationship Id="rId2" Type="http://schemas.openxmlformats.org/officeDocument/2006/relationships/image" Target="../media/image22.jf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F34B35-1DB0-49D3-AECC-528E937DDF96}"/>
              </a:ext>
            </a:extLst>
          </p:cNvPr>
          <p:cNvSpPr txBox="1"/>
          <p:nvPr/>
        </p:nvSpPr>
        <p:spPr>
          <a:xfrm>
            <a:off x="4298055" y="896713"/>
            <a:ext cx="3269672" cy="769441"/>
          </a:xfrm>
          <a:prstGeom prst="rect">
            <a:avLst/>
          </a:prstGeom>
          <a:pattFill prst="pct90">
            <a:fgClr>
              <a:srgbClr val="7030A0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ar-LB" sz="4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يَوْمُ اللُّغَةِ العَرَبِيَّةِ</a:t>
            </a:r>
            <a:endParaRPr lang="en-US" sz="44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549206-81D8-4A94-8CBE-5F3010000B21}"/>
              </a:ext>
            </a:extLst>
          </p:cNvPr>
          <p:cNvSpPr txBox="1"/>
          <p:nvPr/>
        </p:nvSpPr>
        <p:spPr>
          <a:xfrm>
            <a:off x="2336800" y="2170545"/>
            <a:ext cx="7943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LB" sz="3600" b="1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إِعْداد: تلاميذ السّابع الأَساسيّ /3</a:t>
            </a:r>
            <a:endParaRPr lang="en-US" sz="3600" b="1" dirty="0">
              <a:solidFill>
                <a:srgbClr val="C0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80823F-1DC5-4FC4-87D8-91C16C7D7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79" y="1924050"/>
            <a:ext cx="45339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30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ave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52CAD-C713-46F5-A7DA-91D6218CD4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1121" y="941695"/>
            <a:ext cx="8172438" cy="995610"/>
          </a:xfrm>
          <a:pattFill prst="pct90">
            <a:fgClr>
              <a:srgbClr val="7030A0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ar-LB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حِكم وأقوال</a:t>
            </a:r>
            <a:endParaRPr lang="en-US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B7D9D6-4745-4D8F-84DD-385CA9E24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73" y="3725740"/>
            <a:ext cx="6496334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9342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shred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8C71D-3192-4850-937F-E551FFFCE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7577"/>
            <a:ext cx="10515600" cy="4351338"/>
          </a:xfrm>
          <a:pattFill prst="horzBrick">
            <a:fgClr>
              <a:srgbClr val="7030A0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LB" sz="4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من طلب العلا سهر اللّيالي</a:t>
            </a:r>
            <a:endParaRPr lang="en-US" sz="44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E97698-6AE5-4704-A1A0-C71B04D0D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63" y="2718404"/>
            <a:ext cx="4995079" cy="2127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69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8097F-B81D-4EB2-940A-729AB4279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53" y="1730091"/>
            <a:ext cx="10515600" cy="4351338"/>
          </a:xfrm>
          <a:pattFill prst="weave">
            <a:fgClr>
              <a:srgbClr val="7030A0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LB" sz="48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القناعة كنزٌ لا يفنى.</a:t>
            </a:r>
            <a:endParaRPr lang="en-US" sz="48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4D75DC-C47E-4E7F-9138-A1E3AC39D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49" y="2563468"/>
            <a:ext cx="2941983" cy="32821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27A9D4-CC1A-46AD-BAAD-D0DDEA7F2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863" y="1132344"/>
            <a:ext cx="3293682" cy="286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91451"/>
      </p:ext>
    </p:extLst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FD9AA-5866-4BD2-B6AE-B6705FD52C10}"/>
              </a:ext>
            </a:extLst>
          </p:cNvPr>
          <p:cNvSpPr>
            <a:spLocks noGrp="1"/>
          </p:cNvSpPr>
          <p:nvPr>
            <p:ph idx="1"/>
          </p:nvPr>
        </p:nvSpPr>
        <p:spPr>
          <a:pattFill prst="wdDnDiag">
            <a:fgClr>
              <a:srgbClr val="7030A0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ar-LB" sz="4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ليس كل ما يلمع  ذهبًا</a:t>
            </a:r>
            <a:endParaRPr lang="en-US" sz="44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F2CB54-6A3B-4047-A67C-40C5CCFE6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76809"/>
            <a:ext cx="5786783" cy="510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397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2000">
        <p15:prstTrans prst="origami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D1228-DD79-44D8-B77F-9848D66AD7C4}"/>
              </a:ext>
            </a:extLst>
          </p:cNvPr>
          <p:cNvSpPr>
            <a:spLocks noGrp="1"/>
          </p:cNvSpPr>
          <p:nvPr>
            <p:ph idx="1"/>
          </p:nvPr>
        </p:nvSpPr>
        <p:spPr>
          <a:pattFill prst="lgConfetti">
            <a:fgClr>
              <a:srgbClr val="7030A0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ar-LB" sz="4800" dirty="0"/>
              <a:t>ا</a:t>
            </a:r>
            <a:r>
              <a:rPr lang="ar-LB" sz="48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لعتاب هديّة الأحباب</a:t>
            </a:r>
            <a:endParaRPr lang="en-US" sz="48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1E587A-8B9C-4B9A-B1A9-3DEAD5ED50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539" y="2472191"/>
            <a:ext cx="6586261" cy="370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9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ageCurlDoubl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5A637-0496-4068-B5BC-316389CDB500}"/>
              </a:ext>
            </a:extLst>
          </p:cNvPr>
          <p:cNvSpPr>
            <a:spLocks noGrp="1"/>
          </p:cNvSpPr>
          <p:nvPr>
            <p:ph idx="1"/>
          </p:nvPr>
        </p:nvSpPr>
        <p:spPr>
          <a:pattFill prst="dashVert">
            <a:fgClr>
              <a:srgbClr val="7030A0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ar-LB" sz="36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الصّديق وقت الضّيق</a:t>
            </a:r>
            <a:endParaRPr lang="en-US" sz="36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B009E9-B3AC-46F4-9F39-E6BD19F7F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733" y="1053513"/>
            <a:ext cx="5962650" cy="3971925"/>
          </a:xfrm>
          <a:prstGeom prst="rect">
            <a:avLst/>
          </a:prstGeom>
        </p:spPr>
      </p:pic>
      <p:pic>
        <p:nvPicPr>
          <p:cNvPr id="4" name="Picture 3" descr="شعر عن الصديق الحقيقي - سطور">
            <a:extLst>
              <a:ext uri="{FF2B5EF4-FFF2-40B4-BE49-F238E27FC236}">
                <a16:creationId xmlns:a16="http://schemas.microsoft.com/office/drawing/2014/main" id="{582B3277-AF31-4C82-8235-AE2094486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63" y="4001294"/>
            <a:ext cx="4301407" cy="204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51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C2A9A-7813-44E0-8A15-DEA9C794C744}"/>
              </a:ext>
            </a:extLst>
          </p:cNvPr>
          <p:cNvSpPr>
            <a:spLocks noGrp="1"/>
          </p:cNvSpPr>
          <p:nvPr>
            <p:ph idx="1"/>
          </p:nvPr>
        </p:nvSpPr>
        <p:spPr>
          <a:pattFill prst="wdUpDiag">
            <a:fgClr>
              <a:srgbClr val="7030A0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LB" sz="48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لكلّ داء دواء</a:t>
            </a:r>
            <a:endParaRPr lang="en-US" sz="48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CB07B8-7278-4ACC-AC5B-19D5F6A2C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337" y="3290128"/>
            <a:ext cx="3343653" cy="19486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8E0F61-5DF9-474E-AC00-501CF6189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011" y="1074605"/>
            <a:ext cx="3078891" cy="22155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99504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431EA-F895-4D83-A7EE-4EFD0A198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43" y="2101754"/>
            <a:ext cx="11202091" cy="4232733"/>
          </a:xfrm>
          <a:pattFill prst="ltHorz">
            <a:fgClr>
              <a:srgbClr val="7030A0"/>
            </a:fgClr>
            <a:bgClr>
              <a:schemeClr val="bg1"/>
            </a:bgClr>
          </a:pattFill>
        </p:spPr>
        <p:txBody>
          <a:bodyPr/>
          <a:lstStyle/>
          <a:p>
            <a:r>
              <a:rPr lang="ar-LB" sz="32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اضحك تضحك لك الدّنيا</a:t>
            </a:r>
            <a:r>
              <a:rPr lang="en-US" dirty="0"/>
              <a:t>🤣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20CB0A-98F7-421F-B665-0D05E4833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865" y="1281259"/>
            <a:ext cx="4187687" cy="4709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948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3000">
        <p14:honeycomb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58A20-5C3E-4F87-8E3F-1183BD354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290" y="1794933"/>
            <a:ext cx="11076448" cy="4419003"/>
          </a:xfrm>
          <a:pattFill prst="wdUpDiag">
            <a:fgClr>
              <a:srgbClr val="7030A0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ar-LB" sz="48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ما أصعب العيش لولا فسحة الأمل!</a:t>
            </a:r>
            <a:endParaRPr lang="en-US" sz="48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216AFA-30FE-49F8-8013-C79C3A1640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419" y="2410647"/>
            <a:ext cx="4754217" cy="34132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7428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:blinds dir="vert"/>
      </p:transition>
    </mc:Choice>
    <mc:Fallback xmlns=""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D1E4FB-0848-4164-A3A5-26F8E1221933}"/>
              </a:ext>
            </a:extLst>
          </p:cNvPr>
          <p:cNvSpPr txBox="1"/>
          <p:nvPr/>
        </p:nvSpPr>
        <p:spPr>
          <a:xfrm>
            <a:off x="7529689" y="1222068"/>
            <a:ext cx="2757109" cy="646331"/>
          </a:xfrm>
          <a:prstGeom prst="rect">
            <a:avLst/>
          </a:prstGeom>
          <a:pattFill prst="dashHorz">
            <a:fgClr>
              <a:srgbClr val="7030A0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r"/>
            <a:r>
              <a:rPr lang="ar-LB" sz="36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في الاتّحاد قوّة.</a:t>
            </a:r>
            <a:endParaRPr lang="en-US" sz="36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C39038-A23F-4EF3-802F-51BD72337405}"/>
              </a:ext>
            </a:extLst>
          </p:cNvPr>
          <p:cNvSpPr txBox="1"/>
          <p:nvPr/>
        </p:nvSpPr>
        <p:spPr>
          <a:xfrm>
            <a:off x="897060" y="1222068"/>
            <a:ext cx="4221018" cy="646331"/>
          </a:xfrm>
          <a:prstGeom prst="rect">
            <a:avLst/>
          </a:prstGeom>
          <a:pattFill prst="lgConfetti">
            <a:fgClr>
              <a:srgbClr val="7030A0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r"/>
            <a:r>
              <a:rPr lang="ar-LB" sz="36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عامل كما تحبّ أن تعامل. </a:t>
            </a:r>
            <a:endParaRPr lang="en-US" sz="36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6762EB-0628-4B94-B118-E85634F24F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65" t="19516" r="42641" b="30507"/>
          <a:stretch/>
        </p:blipFill>
        <p:spPr>
          <a:xfrm>
            <a:off x="6233863" y="2583363"/>
            <a:ext cx="5473522" cy="34257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0559ED-FBD7-4DC9-8833-02A84F964F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79" t="24964" r="46866" b="32198"/>
          <a:stretch/>
        </p:blipFill>
        <p:spPr>
          <a:xfrm>
            <a:off x="359242" y="2583364"/>
            <a:ext cx="5427447" cy="342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1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:dissolve/>
      </p:transition>
    </mc:Choice>
    <mc:Fallback xmlns="">
      <p:transition spd="slow" advClick="0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5A205F-5C45-4660-93B1-DAD150F5C4E0}"/>
              </a:ext>
            </a:extLst>
          </p:cNvPr>
          <p:cNvSpPr txBox="1"/>
          <p:nvPr/>
        </p:nvSpPr>
        <p:spPr>
          <a:xfrm>
            <a:off x="2441121" y="1807556"/>
            <a:ext cx="7429149" cy="1200329"/>
          </a:xfrm>
          <a:prstGeom prst="rect">
            <a:avLst/>
          </a:prstGeom>
          <a:pattFill prst="lgConfetti">
            <a:fgClr>
              <a:srgbClr val="7030A0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ar-SA" sz="36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الأفعال هي التي تؤكد صدق المحبة</a:t>
            </a:r>
            <a:r>
              <a:rPr lang="ar-LB" sz="36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  <a:r>
              <a:rPr lang="ar-SA" sz="36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❤❤</a:t>
            </a:r>
            <a:br>
              <a:rPr lang="ar-SA" sz="36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</a:br>
            <a:r>
              <a:rPr lang="ar-LB" sz="36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                    </a:t>
            </a:r>
            <a:endParaRPr lang="en-US" sz="36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88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000">
        <p14:prism/>
      </p:transition>
    </mc:Choice>
    <mc:Fallback xmlns="">
      <p:transition spd="slow" advClick="0" advTm="2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00C467-D31A-42E5-8E2A-25F1B080F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423" y="344538"/>
            <a:ext cx="8499872" cy="575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02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3FD8477-7C43-4990-8D58-3256C283F92E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4989" y="1096906"/>
            <a:ext cx="6111241" cy="35889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96805F-7BB4-4A2A-9849-C1E2CF17A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770" y="2257287"/>
            <a:ext cx="3268981" cy="26365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330340-19E6-48B7-BCE8-E940DC0DD065}"/>
              </a:ext>
            </a:extLst>
          </p:cNvPr>
          <p:cNvSpPr txBox="1"/>
          <p:nvPr/>
        </p:nvSpPr>
        <p:spPr>
          <a:xfrm>
            <a:off x="696036" y="1175381"/>
            <a:ext cx="3780430" cy="1081906"/>
          </a:xfrm>
          <a:prstGeom prst="rect">
            <a:avLst/>
          </a:prstGeom>
          <a:pattFill prst="dotDmnd">
            <a:fgClr>
              <a:srgbClr val="7030A0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9E86F4-FB65-4A03-AF69-94A83DD79728}"/>
              </a:ext>
            </a:extLst>
          </p:cNvPr>
          <p:cNvSpPr txBox="1"/>
          <p:nvPr/>
        </p:nvSpPr>
        <p:spPr>
          <a:xfrm>
            <a:off x="5114990" y="4660307"/>
            <a:ext cx="6111240" cy="614149"/>
          </a:xfrm>
          <a:prstGeom prst="rect">
            <a:avLst/>
          </a:prstGeom>
          <a:pattFill prst="openDmnd">
            <a:fgClr>
              <a:srgbClr val="7030A0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6099765"/>
      </p:ext>
    </p:extLst>
  </p:cSld>
  <p:clrMapOvr>
    <a:masterClrMapping/>
  </p:clrMapOvr>
  <p:transition spd="slow" advClick="0" advTm="3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CDB653-11F4-4E0A-AD7E-DA80EC6BBBC7}"/>
              </a:ext>
            </a:extLst>
          </p:cNvPr>
          <p:cNvSpPr txBox="1"/>
          <p:nvPr/>
        </p:nvSpPr>
        <p:spPr>
          <a:xfrm>
            <a:off x="2663671" y="288228"/>
            <a:ext cx="6029179" cy="1200329"/>
          </a:xfrm>
          <a:prstGeom prst="rect">
            <a:avLst/>
          </a:prstGeom>
          <a:pattFill prst="dotGrid">
            <a:fgClr>
              <a:srgbClr val="7030A0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r"/>
            <a:r>
              <a:rPr lang="ar-LB" sz="7200" dirty="0"/>
              <a:t>الصّبر مفتاح الفرج</a:t>
            </a:r>
            <a:endParaRPr lang="en-US" sz="36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6" name="Picture 5" descr="أشهر 16 مقولة عن الصبر">
            <a:extLst>
              <a:ext uri="{FF2B5EF4-FFF2-40B4-BE49-F238E27FC236}">
                <a16:creationId xmlns:a16="http://schemas.microsoft.com/office/drawing/2014/main" id="{DFA6FBCD-B332-4537-9D05-4BD83B876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915" y="2091372"/>
            <a:ext cx="6029178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خلفيات عن الصبر والحزن توبيكات عن الصبر والتحمل خلفيات عن الصبر دينيه  صورعرض عن الكرامه شعر الصبر مفتاح الفرج خلفيات الصبر مفتاح الف… | Photo  works, Photo, Patience">
            <a:extLst>
              <a:ext uri="{FF2B5EF4-FFF2-40B4-BE49-F238E27FC236}">
                <a16:creationId xmlns:a16="http://schemas.microsoft.com/office/drawing/2014/main" id="{027EC0B5-F571-446D-917B-2CAC12EF52D1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26" y="2091372"/>
            <a:ext cx="4064000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1778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3000">
        <p159:morph option="byObjec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0EC477-E204-477B-B1C5-5F69971FF9CD}"/>
              </a:ext>
            </a:extLst>
          </p:cNvPr>
          <p:cNvSpPr txBox="1"/>
          <p:nvPr/>
        </p:nvSpPr>
        <p:spPr>
          <a:xfrm>
            <a:off x="3835144" y="415638"/>
            <a:ext cx="4054763" cy="1045286"/>
          </a:xfrm>
          <a:prstGeom prst="rect">
            <a:avLst/>
          </a:prstGeom>
          <a:pattFill prst="divot">
            <a:fgClr>
              <a:srgbClr val="7030A0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ar-SA" sz="3600" b="1" dirty="0"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اتّق شرّ من أحسنت </a:t>
            </a:r>
            <a:r>
              <a:rPr lang="ar-LB" sz="3600" b="1" dirty="0"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إ</a:t>
            </a:r>
            <a:r>
              <a:rPr lang="ar-SA" sz="3600" b="1" dirty="0"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ليه</a:t>
            </a:r>
            <a:r>
              <a:rPr lang="ar-LB" sz="3600" b="1" dirty="0"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.</a:t>
            </a:r>
            <a:endParaRPr lang="en-US" sz="36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C3820F-1ADB-44A1-A1EA-A4F2D054104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864" y="2129087"/>
            <a:ext cx="7160079" cy="363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0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34AA37-A563-4BE6-A468-B9A53507B44E}"/>
              </a:ext>
            </a:extLst>
          </p:cNvPr>
          <p:cNvSpPr txBox="1"/>
          <p:nvPr/>
        </p:nvSpPr>
        <p:spPr>
          <a:xfrm>
            <a:off x="4765040" y="806862"/>
            <a:ext cx="4628341" cy="769441"/>
          </a:xfrm>
          <a:prstGeom prst="rect">
            <a:avLst/>
          </a:prstGeom>
          <a:pattFill prst="ltDnDiag">
            <a:fgClr>
              <a:srgbClr val="7030A0"/>
            </a:fgClr>
            <a:bgClr>
              <a:schemeClr val="bg1"/>
            </a:bgClr>
          </a:pattFill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ar-LB" sz="4400" b="1" dirty="0">
                <a:latin typeface="Simplified Arabic"/>
                <a:cs typeface="Simplified Arabic"/>
              </a:rPr>
              <a:t>الطُّيورُ عَلى أَشْكالِها تَقَعُ.</a:t>
            </a:r>
            <a:endParaRPr lang="en-US" sz="4400" b="1" dirty="0">
              <a:latin typeface="Simplified Arabic"/>
              <a:cs typeface="Simplified Arabic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752398-2CCD-4E8A-AD6A-56F2A2F7E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2" y="2640964"/>
            <a:ext cx="2581275" cy="26943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8A46A9-7CDD-42FB-9530-CF276B328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765" y="2479673"/>
            <a:ext cx="3495675" cy="301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54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-1.11111E-6 L 1.041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95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95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86043C-79BB-46D4-92F3-08846196B1E0}"/>
              </a:ext>
            </a:extLst>
          </p:cNvPr>
          <p:cNvSpPr txBox="1"/>
          <p:nvPr/>
        </p:nvSpPr>
        <p:spPr>
          <a:xfrm>
            <a:off x="3512625" y="248736"/>
            <a:ext cx="1730477" cy="646331"/>
          </a:xfrm>
          <a:prstGeom prst="rect">
            <a:avLst/>
          </a:prstGeom>
          <a:pattFill prst="openDmnd">
            <a:fgClr>
              <a:srgbClr val="7030A0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r"/>
            <a:r>
              <a:rPr lang="ar-LB" sz="36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المساواة</a:t>
            </a:r>
            <a:endParaRPr lang="en-US" sz="36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E6F7C-F222-48F4-BB79-B16C97E07ACB}"/>
              </a:ext>
            </a:extLst>
          </p:cNvPr>
          <p:cNvSpPr txBox="1"/>
          <p:nvPr/>
        </p:nvSpPr>
        <p:spPr>
          <a:xfrm>
            <a:off x="4281468" y="1207838"/>
            <a:ext cx="7363838" cy="1754326"/>
          </a:xfrm>
          <a:prstGeom prst="rect">
            <a:avLst/>
          </a:prstGeom>
          <a:pattFill prst="dotDmnd">
            <a:fgClr>
              <a:srgbClr val="7030A0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lvl="8" algn="r"/>
            <a:r>
              <a:rPr lang="ar-LB" sz="36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أربعة لا تكن معهم قاسيًا أبدًا :</a:t>
            </a:r>
          </a:p>
          <a:p>
            <a:pPr marL="0" indent="0" algn="r">
              <a:buNone/>
            </a:pPr>
            <a:r>
              <a:rPr lang="ar-LB" sz="36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المرأة و الطّفل و الخادم  و من أتاك معت</a:t>
            </a:r>
            <a:r>
              <a:rPr lang="ar-EG" sz="36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ذ</a:t>
            </a:r>
            <a:r>
              <a:rPr lang="ar-LB" sz="36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رًا.</a:t>
            </a:r>
            <a:endParaRPr lang="en-US" sz="36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C9DFF6-2215-4BE8-B905-D5B276599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68" y="2443334"/>
            <a:ext cx="5089634" cy="416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61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fractur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AEE2D7-B0DF-42E6-9E19-99C17DDF59E4}"/>
              </a:ext>
            </a:extLst>
          </p:cNvPr>
          <p:cNvSpPr txBox="1"/>
          <p:nvPr/>
        </p:nvSpPr>
        <p:spPr>
          <a:xfrm>
            <a:off x="5555217" y="464260"/>
            <a:ext cx="1907468" cy="646331"/>
          </a:xfrm>
          <a:prstGeom prst="rect">
            <a:avLst/>
          </a:prstGeom>
          <a:pattFill prst="openDmnd">
            <a:fgClr>
              <a:srgbClr val="7030A0"/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r>
              <a:rPr lang="ar-SA" sz="36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العِلْمُ نورٌ</a:t>
            </a:r>
            <a:endParaRPr lang="en-US" sz="36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C81C7C-AEE3-4709-B415-89FD485FF15C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07" y="1669402"/>
            <a:ext cx="5883553" cy="44847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DA1B09-F084-4FBB-9611-FA8812DF3E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625" y="1290650"/>
            <a:ext cx="3734376" cy="524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6068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16C071-A3BA-4CE1-992B-7051EC745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129" y="1040853"/>
            <a:ext cx="9072879" cy="49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645708"/>
      </p:ext>
    </p:extLst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F9B429-9273-41C7-8403-41F531D4D9D0}"/>
              </a:ext>
            </a:extLst>
          </p:cNvPr>
          <p:cNvSpPr txBox="1"/>
          <p:nvPr/>
        </p:nvSpPr>
        <p:spPr>
          <a:xfrm>
            <a:off x="3332480" y="421043"/>
            <a:ext cx="5273039" cy="1200329"/>
          </a:xfrm>
          <a:prstGeom prst="rect">
            <a:avLst/>
          </a:prstGeom>
          <a:pattFill prst="weave">
            <a:fgClr>
              <a:srgbClr val="7030A0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ctr" rtl="1"/>
            <a:r>
              <a:rPr lang="ar-LB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كن ملمّا     </a:t>
            </a:r>
          </a:p>
          <a:p>
            <a:pPr algn="ctr" rtl="1"/>
            <a:r>
              <a:rPr lang="ar-LB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بما يهمّك.</a:t>
            </a:r>
            <a:endParaRPr lang="en-U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97F4F4-A6D4-481A-BE24-243599166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0" y="2407920"/>
            <a:ext cx="9855200" cy="368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96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flip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may contain: ‎1 person, ‎glasses, ‎text that says &quot;‎الناس يغيرون وجوههم كل يوم فلا تبحث عن قيمتك في وجوه الناس‎&quot;‎‎‎">
            <a:extLst>
              <a:ext uri="{FF2B5EF4-FFF2-40B4-BE49-F238E27FC236}">
                <a16:creationId xmlns:a16="http://schemas.microsoft.com/office/drawing/2014/main" id="{31506D73-51A6-420B-84CE-1EA28472D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320" y="563863"/>
            <a:ext cx="8595360" cy="594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81CA65-CB46-4BB2-82E3-E2C684B85562}"/>
              </a:ext>
            </a:extLst>
          </p:cNvPr>
          <p:cNvSpPr txBox="1"/>
          <p:nvPr/>
        </p:nvSpPr>
        <p:spPr>
          <a:xfrm rot="5400000">
            <a:off x="8141243" y="2837181"/>
            <a:ext cx="6512560" cy="1396318"/>
          </a:xfrm>
          <a:prstGeom prst="rect">
            <a:avLst/>
          </a:prstGeom>
          <a:pattFill prst="solidDmnd">
            <a:fgClr>
              <a:srgbClr val="7030A0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EBCFD7-5B5D-4DE9-9971-27FF7DB88F86}"/>
              </a:ext>
            </a:extLst>
          </p:cNvPr>
          <p:cNvSpPr txBox="1"/>
          <p:nvPr/>
        </p:nvSpPr>
        <p:spPr>
          <a:xfrm rot="5400000">
            <a:off x="-2383835" y="2837181"/>
            <a:ext cx="6512560" cy="1396318"/>
          </a:xfrm>
          <a:prstGeom prst="rect">
            <a:avLst/>
          </a:prstGeom>
          <a:pattFill prst="solidDmnd">
            <a:fgClr>
              <a:srgbClr val="7030A0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1962745"/>
      </p:ext>
    </p:extLst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AC5060-3FE1-4F8D-A0C6-B12C0E297E17}"/>
              </a:ext>
            </a:extLst>
          </p:cNvPr>
          <p:cNvSpPr txBox="1"/>
          <p:nvPr/>
        </p:nvSpPr>
        <p:spPr>
          <a:xfrm>
            <a:off x="5122156" y="364486"/>
            <a:ext cx="6921847" cy="646331"/>
          </a:xfrm>
          <a:prstGeom prst="rect">
            <a:avLst/>
          </a:prstGeom>
          <a:pattFill prst="horzBrick">
            <a:fgClr>
              <a:srgbClr val="7030A0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ctr"/>
            <a:r>
              <a:rPr lang="ar-LB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Simplified Arabic" panose="02020603050405020304" pitchFamily="18" charset="-78"/>
                <a:cs typeface="Simplified Arabic" panose="02020603050405020304" pitchFamily="18" charset="-78"/>
              </a:rPr>
              <a:t>أخطاء الآخرين دائمًا أكثر لمعانًا من أخطائنا</a:t>
            </a:r>
            <a:r>
              <a:rPr lang="ar-LB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  <a:endParaRPr lang="en-US" sz="3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712ED8-B193-4EC6-BFA3-0CE441AE0EDE}"/>
              </a:ext>
            </a:extLst>
          </p:cNvPr>
          <p:cNvSpPr txBox="1"/>
          <p:nvPr/>
        </p:nvSpPr>
        <p:spPr>
          <a:xfrm>
            <a:off x="432618" y="1439607"/>
            <a:ext cx="5663382" cy="1200329"/>
          </a:xfrm>
          <a:prstGeom prst="rect">
            <a:avLst/>
          </a:prstGeom>
          <a:pattFill prst="ltHorz">
            <a:fgClr>
              <a:srgbClr val="7030A0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ctr" rtl="1"/>
            <a:r>
              <a:rPr lang="ar-LB" sz="3600" b="1" i="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DroidArabicKufi-Regular"/>
              </a:rPr>
              <a:t>سلّح عقلك بالعلم خير من   </a:t>
            </a:r>
          </a:p>
          <a:p>
            <a:pPr algn="ctr" rtl="1"/>
            <a:r>
              <a:rPr lang="ar-LB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DroidArabicKufi-Regular"/>
              </a:rPr>
              <a:t>         </a:t>
            </a:r>
            <a:r>
              <a:rPr lang="ar-LB" sz="3600" b="1" i="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DroidArabicKufi-Regular"/>
              </a:rPr>
              <a:t>أن تزيّن جسدك بالجواهر.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75D16E-1471-4CF3-A54D-2E76CFCE4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0093">
            <a:off x="3624165" y="3578676"/>
            <a:ext cx="2632524" cy="246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0AD190-6651-483C-ABD7-327764631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756" y="1684488"/>
            <a:ext cx="4459924" cy="444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C164A1-1F3C-4C6E-A97E-1A8F6CCC5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90010">
            <a:off x="671101" y="3997032"/>
            <a:ext cx="1998813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154870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400"/>
                            </p:stCondLst>
                            <p:childTnLst>
                              <p:par>
                                <p:cTn id="3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trellis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A33A7E-FF43-4B9B-B124-FE7B8C66EF1F}"/>
              </a:ext>
            </a:extLst>
          </p:cNvPr>
          <p:cNvSpPr txBox="1"/>
          <p:nvPr/>
        </p:nvSpPr>
        <p:spPr>
          <a:xfrm>
            <a:off x="2142700" y="2647665"/>
            <a:ext cx="7173236" cy="1015663"/>
          </a:xfrm>
          <a:prstGeom prst="rect">
            <a:avLst/>
          </a:prstGeom>
          <a:pattFill prst="openDmnd">
            <a:fgClr>
              <a:srgbClr val="7030A0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ar-LB" sz="6000" dirty="0"/>
              <a:t>مع تحيّات السّنة السّابعة 3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28528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137</Words>
  <Application>Microsoft Office PowerPoint</Application>
  <PresentationFormat>Widescreen</PresentationFormat>
  <Paragraphs>28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DroidArabicKufi-Regular</vt:lpstr>
      <vt:lpstr>Simplified Arabic</vt:lpstr>
      <vt:lpstr>Office Theme</vt:lpstr>
      <vt:lpstr>PowerPoint Presentation</vt:lpstr>
      <vt:lpstr>حِكم وأقوال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Gretta Jarjoura</cp:lastModifiedBy>
  <cp:revision>24</cp:revision>
  <dcterms:modified xsi:type="dcterms:W3CDTF">2020-12-14T12:31:00Z</dcterms:modified>
</cp:coreProperties>
</file>