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 id="2147483713" r:id="rId2"/>
    <p:sldMasterId id="2147483731" r:id="rId3"/>
  </p:sldMasterIdLst>
  <p:notesMasterIdLst>
    <p:notesMasterId r:id="rId18"/>
  </p:notesMasterIdLst>
  <p:sldIdLst>
    <p:sldId id="256" r:id="rId4"/>
    <p:sldId id="269" r:id="rId5"/>
    <p:sldId id="270" r:id="rId6"/>
    <p:sldId id="259" r:id="rId7"/>
    <p:sldId id="271" r:id="rId8"/>
    <p:sldId id="261" r:id="rId9"/>
    <p:sldId id="264" r:id="rId10"/>
    <p:sldId id="260" r:id="rId11"/>
    <p:sldId id="258" r:id="rId12"/>
    <p:sldId id="262" r:id="rId13"/>
    <p:sldId id="263" r:id="rId14"/>
    <p:sldId id="265" r:id="rId15"/>
    <p:sldId id="266" r:id="rId16"/>
    <p:sldId id="272" r:id="rId17"/>
  </p:sldIdLst>
  <p:sldSz cx="12192000" cy="6858000"/>
  <p:notesSz cx="6858000" cy="9144000"/>
  <p:defaultTextStyle>
    <a:defPPr>
      <a:defRPr lang="ar-L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416" autoAdjust="0"/>
  </p:normalViewPr>
  <p:slideViewPr>
    <p:cSldViewPr snapToGrid="0">
      <p:cViewPr varScale="1">
        <p:scale>
          <a:sx n="82" d="100"/>
          <a:sy n="82" d="100"/>
        </p:scale>
        <p:origin x="4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L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28738D94-D4A0-4CBA-B524-3A7433927351}" type="datetimeFigureOut">
              <a:rPr lang="ar-LB" smtClean="0"/>
              <a:t>13/05/1443</a:t>
            </a:fld>
            <a:endParaRPr lang="ar-L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L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L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L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91848691-68E3-46FC-80F0-5AFA9895EB4F}" type="slidenum">
              <a:rPr lang="ar-LB" smtClean="0"/>
              <a:t>‹#›</a:t>
            </a:fld>
            <a:endParaRPr lang="ar-LB"/>
          </a:p>
        </p:txBody>
      </p:sp>
    </p:spTree>
    <p:extLst>
      <p:ext uri="{BB962C8B-B14F-4D97-AF65-F5344CB8AC3E}">
        <p14:creationId xmlns:p14="http://schemas.microsoft.com/office/powerpoint/2010/main" val="1885514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LB" dirty="0"/>
          </a:p>
        </p:txBody>
      </p:sp>
      <p:sp>
        <p:nvSpPr>
          <p:cNvPr id="4" name="Slide Number Placeholder 3"/>
          <p:cNvSpPr>
            <a:spLocks noGrp="1"/>
          </p:cNvSpPr>
          <p:nvPr>
            <p:ph type="sldNum" sz="quarter" idx="10"/>
          </p:nvPr>
        </p:nvSpPr>
        <p:spPr/>
        <p:txBody>
          <a:bodyPr/>
          <a:lstStyle/>
          <a:p>
            <a:fld id="{91848691-68E3-46FC-80F0-5AFA9895EB4F}" type="slidenum">
              <a:rPr lang="ar-LB" smtClean="0"/>
              <a:t>1</a:t>
            </a:fld>
            <a:endParaRPr lang="ar-LB"/>
          </a:p>
        </p:txBody>
      </p:sp>
    </p:spTree>
    <p:extLst>
      <p:ext uri="{BB962C8B-B14F-4D97-AF65-F5344CB8AC3E}">
        <p14:creationId xmlns:p14="http://schemas.microsoft.com/office/powerpoint/2010/main" val="4021776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LB" dirty="0"/>
          </a:p>
        </p:txBody>
      </p:sp>
      <p:sp>
        <p:nvSpPr>
          <p:cNvPr id="4" name="Slide Number Placeholder 3"/>
          <p:cNvSpPr>
            <a:spLocks noGrp="1"/>
          </p:cNvSpPr>
          <p:nvPr>
            <p:ph type="sldNum" sz="quarter" idx="10"/>
          </p:nvPr>
        </p:nvSpPr>
        <p:spPr/>
        <p:txBody>
          <a:bodyPr/>
          <a:lstStyle/>
          <a:p>
            <a:fld id="{91848691-68E3-46FC-80F0-5AFA9895EB4F}" type="slidenum">
              <a:rPr lang="ar-LB" smtClean="0"/>
              <a:t>2</a:t>
            </a:fld>
            <a:endParaRPr lang="ar-LB"/>
          </a:p>
        </p:txBody>
      </p:sp>
    </p:spTree>
    <p:extLst>
      <p:ext uri="{BB962C8B-B14F-4D97-AF65-F5344CB8AC3E}">
        <p14:creationId xmlns:p14="http://schemas.microsoft.com/office/powerpoint/2010/main" val="3090698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848691-68E3-46FC-80F0-5AFA9895EB4F}" type="slidenum">
              <a:rPr lang="ar-LB" smtClean="0"/>
              <a:t>4</a:t>
            </a:fld>
            <a:endParaRPr lang="ar-LB"/>
          </a:p>
        </p:txBody>
      </p:sp>
    </p:spTree>
    <p:extLst>
      <p:ext uri="{BB962C8B-B14F-4D97-AF65-F5344CB8AC3E}">
        <p14:creationId xmlns:p14="http://schemas.microsoft.com/office/powerpoint/2010/main" val="1411139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C7D0B7-6BF3-4605-B911-01BF0C256C5A}" type="datetimeFigureOut">
              <a:rPr lang="ar-LB" smtClean="0"/>
              <a:t>13/05/1443</a:t>
            </a:fld>
            <a:endParaRPr lang="ar-LB"/>
          </a:p>
        </p:txBody>
      </p:sp>
      <p:sp>
        <p:nvSpPr>
          <p:cNvPr id="5" name="Footer Placeholder 4"/>
          <p:cNvSpPr>
            <a:spLocks noGrp="1"/>
          </p:cNvSpPr>
          <p:nvPr>
            <p:ph type="ftr" sz="quarter" idx="11"/>
          </p:nvPr>
        </p:nvSpPr>
        <p:spPr/>
        <p:txBody>
          <a:bodyPr/>
          <a:lstStyle/>
          <a:p>
            <a:endParaRPr lang="ar-LB"/>
          </a:p>
        </p:txBody>
      </p:sp>
      <p:sp>
        <p:nvSpPr>
          <p:cNvPr id="6" name="Slide Number Placeholder 5"/>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702930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5C7D0B7-6BF3-4605-B911-01BF0C256C5A}" type="datetimeFigureOut">
              <a:rPr lang="ar-LB" smtClean="0"/>
              <a:t>13/05/1443</a:t>
            </a:fld>
            <a:endParaRPr lang="ar-LB"/>
          </a:p>
        </p:txBody>
      </p:sp>
      <p:sp>
        <p:nvSpPr>
          <p:cNvPr id="5" name="Footer Placeholder 4"/>
          <p:cNvSpPr>
            <a:spLocks noGrp="1"/>
          </p:cNvSpPr>
          <p:nvPr>
            <p:ph type="ftr" sz="quarter" idx="11"/>
          </p:nvPr>
        </p:nvSpPr>
        <p:spPr/>
        <p:txBody>
          <a:bodyPr/>
          <a:lstStyle/>
          <a:p>
            <a:endParaRPr lang="ar-LB"/>
          </a:p>
        </p:txBody>
      </p:sp>
      <p:sp>
        <p:nvSpPr>
          <p:cNvPr id="6" name="Slide Number Placeholder 5"/>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2879211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C7D0B7-6BF3-4605-B911-01BF0C256C5A}" type="datetimeFigureOut">
              <a:rPr lang="ar-LB" smtClean="0"/>
              <a:t>13/05/1443</a:t>
            </a:fld>
            <a:endParaRPr lang="ar-LB"/>
          </a:p>
        </p:txBody>
      </p:sp>
      <p:sp>
        <p:nvSpPr>
          <p:cNvPr id="5" name="Footer Placeholder 4"/>
          <p:cNvSpPr>
            <a:spLocks noGrp="1"/>
          </p:cNvSpPr>
          <p:nvPr>
            <p:ph type="ftr" sz="quarter" idx="11"/>
          </p:nvPr>
        </p:nvSpPr>
        <p:spPr/>
        <p:txBody>
          <a:bodyPr/>
          <a:lstStyle/>
          <a:p>
            <a:endParaRPr lang="ar-LB"/>
          </a:p>
        </p:txBody>
      </p:sp>
      <p:sp>
        <p:nvSpPr>
          <p:cNvPr id="6" name="Slide Number Placeholder 5"/>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2089269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C7D0B7-6BF3-4605-B911-01BF0C256C5A}" type="datetimeFigureOut">
              <a:rPr lang="ar-LB" smtClean="0"/>
              <a:t>13/05/1443</a:t>
            </a:fld>
            <a:endParaRPr lang="ar-LB"/>
          </a:p>
        </p:txBody>
      </p:sp>
      <p:sp>
        <p:nvSpPr>
          <p:cNvPr id="6" name="Footer Placeholder 5"/>
          <p:cNvSpPr>
            <a:spLocks noGrp="1"/>
          </p:cNvSpPr>
          <p:nvPr>
            <p:ph type="ftr" sz="quarter" idx="11"/>
          </p:nvPr>
        </p:nvSpPr>
        <p:spPr/>
        <p:txBody>
          <a:bodyPr/>
          <a:lstStyle/>
          <a:p>
            <a:endParaRPr lang="ar-LB"/>
          </a:p>
        </p:txBody>
      </p:sp>
      <p:sp>
        <p:nvSpPr>
          <p:cNvPr id="7" name="Slide Number Placeholder 6"/>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2128230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C7D0B7-6BF3-4605-B911-01BF0C256C5A}" type="datetimeFigureOut">
              <a:rPr lang="ar-LB" smtClean="0"/>
              <a:t>13/05/1443</a:t>
            </a:fld>
            <a:endParaRPr lang="ar-LB"/>
          </a:p>
        </p:txBody>
      </p:sp>
      <p:sp>
        <p:nvSpPr>
          <p:cNvPr id="8" name="Footer Placeholder 7"/>
          <p:cNvSpPr>
            <a:spLocks noGrp="1"/>
          </p:cNvSpPr>
          <p:nvPr>
            <p:ph type="ftr" sz="quarter" idx="11"/>
          </p:nvPr>
        </p:nvSpPr>
        <p:spPr/>
        <p:txBody>
          <a:bodyPr/>
          <a:lstStyle/>
          <a:p>
            <a:endParaRPr lang="ar-LB"/>
          </a:p>
        </p:txBody>
      </p:sp>
      <p:sp>
        <p:nvSpPr>
          <p:cNvPr id="9" name="Slide Number Placeholder 8"/>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3762601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5C7D0B7-6BF3-4605-B911-01BF0C256C5A}" type="datetimeFigureOut">
              <a:rPr lang="ar-LB" smtClean="0"/>
              <a:t>13/05/1443</a:t>
            </a:fld>
            <a:endParaRPr lang="ar-LB"/>
          </a:p>
        </p:txBody>
      </p:sp>
      <p:sp>
        <p:nvSpPr>
          <p:cNvPr id="5" name="Footer Placeholder 3"/>
          <p:cNvSpPr>
            <a:spLocks noGrp="1"/>
          </p:cNvSpPr>
          <p:nvPr>
            <p:ph type="ftr" sz="quarter" idx="11"/>
          </p:nvPr>
        </p:nvSpPr>
        <p:spPr/>
        <p:txBody>
          <a:bodyPr/>
          <a:lstStyle/>
          <a:p>
            <a:endParaRPr lang="ar-LB"/>
          </a:p>
        </p:txBody>
      </p:sp>
      <p:sp>
        <p:nvSpPr>
          <p:cNvPr id="6" name="Slide Number Placeholder 4"/>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2757776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5C7D0B7-6BF3-4605-B911-01BF0C256C5A}" type="datetimeFigureOut">
              <a:rPr lang="ar-LB" smtClean="0"/>
              <a:t>13/05/1443</a:t>
            </a:fld>
            <a:endParaRPr lang="ar-LB"/>
          </a:p>
        </p:txBody>
      </p:sp>
      <p:sp>
        <p:nvSpPr>
          <p:cNvPr id="5" name="Footer Placeholder 2"/>
          <p:cNvSpPr>
            <a:spLocks noGrp="1"/>
          </p:cNvSpPr>
          <p:nvPr>
            <p:ph type="ftr" sz="quarter" idx="11"/>
          </p:nvPr>
        </p:nvSpPr>
        <p:spPr/>
        <p:txBody>
          <a:bodyPr/>
          <a:lstStyle/>
          <a:p>
            <a:endParaRPr lang="ar-LB"/>
          </a:p>
        </p:txBody>
      </p:sp>
      <p:sp>
        <p:nvSpPr>
          <p:cNvPr id="6" name="Slide Number Placeholder 3"/>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2181159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75C7D0B7-6BF3-4605-B911-01BF0C256C5A}" type="datetimeFigureOut">
              <a:rPr lang="ar-LB" smtClean="0"/>
              <a:t>13/05/1443</a:t>
            </a:fld>
            <a:endParaRPr lang="ar-LB"/>
          </a:p>
        </p:txBody>
      </p:sp>
      <p:sp>
        <p:nvSpPr>
          <p:cNvPr id="5" name="Footer Placeholder 5"/>
          <p:cNvSpPr>
            <a:spLocks noGrp="1"/>
          </p:cNvSpPr>
          <p:nvPr>
            <p:ph type="ftr" sz="quarter" idx="11"/>
          </p:nvPr>
        </p:nvSpPr>
        <p:spPr/>
        <p:txBody>
          <a:bodyPr/>
          <a:lstStyle/>
          <a:p>
            <a:endParaRPr lang="ar-LB"/>
          </a:p>
        </p:txBody>
      </p:sp>
      <p:sp>
        <p:nvSpPr>
          <p:cNvPr id="6" name="Slide Number Placeholder 6"/>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2465749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5C7D0B7-6BF3-4605-B911-01BF0C256C5A}" type="datetimeFigureOut">
              <a:rPr lang="ar-LB" smtClean="0"/>
              <a:t>13/05/1443</a:t>
            </a:fld>
            <a:endParaRPr lang="ar-LB"/>
          </a:p>
        </p:txBody>
      </p:sp>
      <p:sp>
        <p:nvSpPr>
          <p:cNvPr id="6" name="Footer Placeholder 5"/>
          <p:cNvSpPr>
            <a:spLocks noGrp="1"/>
          </p:cNvSpPr>
          <p:nvPr>
            <p:ph type="ftr" sz="quarter" idx="11"/>
          </p:nvPr>
        </p:nvSpPr>
        <p:spPr/>
        <p:txBody>
          <a:bodyPr/>
          <a:lstStyle/>
          <a:p>
            <a:endParaRPr lang="ar-LB"/>
          </a:p>
        </p:txBody>
      </p:sp>
      <p:sp>
        <p:nvSpPr>
          <p:cNvPr id="7" name="Slide Number Placeholder 6"/>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68260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5C7D0B7-6BF3-4605-B911-01BF0C256C5A}" type="datetimeFigureOut">
              <a:rPr lang="ar-LB" smtClean="0"/>
              <a:t>13/05/1443</a:t>
            </a:fld>
            <a:endParaRPr lang="ar-LB"/>
          </a:p>
        </p:txBody>
      </p:sp>
      <p:sp>
        <p:nvSpPr>
          <p:cNvPr id="6" name="Footer Placeholder 5"/>
          <p:cNvSpPr>
            <a:spLocks noGrp="1"/>
          </p:cNvSpPr>
          <p:nvPr>
            <p:ph type="ftr" sz="quarter" idx="11"/>
          </p:nvPr>
        </p:nvSpPr>
        <p:spPr/>
        <p:txBody>
          <a:bodyPr/>
          <a:lstStyle/>
          <a:p>
            <a:endParaRPr lang="ar-LB"/>
          </a:p>
        </p:txBody>
      </p:sp>
      <p:sp>
        <p:nvSpPr>
          <p:cNvPr id="7" name="Slide Number Placeholder 6"/>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1701968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75C7D0B7-6BF3-4605-B911-01BF0C256C5A}" type="datetimeFigureOut">
              <a:rPr lang="ar-LB" smtClean="0"/>
              <a:t>13/05/1443</a:t>
            </a:fld>
            <a:endParaRPr lang="ar-LB"/>
          </a:p>
        </p:txBody>
      </p:sp>
      <p:sp>
        <p:nvSpPr>
          <p:cNvPr id="5" name="Footer Placeholder 4"/>
          <p:cNvSpPr>
            <a:spLocks noGrp="1"/>
          </p:cNvSpPr>
          <p:nvPr>
            <p:ph type="ftr" sz="quarter" idx="11"/>
          </p:nvPr>
        </p:nvSpPr>
        <p:spPr/>
        <p:txBody>
          <a:bodyPr/>
          <a:lstStyle/>
          <a:p>
            <a:endParaRPr lang="ar-LB"/>
          </a:p>
        </p:txBody>
      </p:sp>
      <p:sp>
        <p:nvSpPr>
          <p:cNvPr id="6" name="Slide Number Placeholder 5"/>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300242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75C7D0B7-6BF3-4605-B911-01BF0C256C5A}" type="datetimeFigureOut">
              <a:rPr lang="ar-LB" smtClean="0"/>
              <a:t>13/05/1443</a:t>
            </a:fld>
            <a:endParaRPr lang="ar-LB"/>
          </a:p>
        </p:txBody>
      </p:sp>
      <p:sp>
        <p:nvSpPr>
          <p:cNvPr id="5" name="Footer Placeholder 4"/>
          <p:cNvSpPr>
            <a:spLocks noGrp="1"/>
          </p:cNvSpPr>
          <p:nvPr>
            <p:ph type="ftr" sz="quarter" idx="11"/>
          </p:nvPr>
        </p:nvSpPr>
        <p:spPr/>
        <p:txBody>
          <a:bodyPr/>
          <a:lstStyle/>
          <a:p>
            <a:endParaRPr lang="ar-LB"/>
          </a:p>
        </p:txBody>
      </p:sp>
      <p:sp>
        <p:nvSpPr>
          <p:cNvPr id="6" name="Slide Number Placeholder 5"/>
          <p:cNvSpPr>
            <a:spLocks noGrp="1"/>
          </p:cNvSpPr>
          <p:nvPr>
            <p:ph type="sldNum" sz="quarter" idx="12"/>
          </p:nvPr>
        </p:nvSpPr>
        <p:spPr/>
        <p:txBody>
          <a:bodyPr/>
          <a:lstStyle/>
          <a:p>
            <a:fld id="{D3AB18F2-D86C-4600-8C1B-E2A080BC8409}" type="slidenum">
              <a:rPr lang="ar-LB" smtClean="0"/>
              <a:t>‹#›</a:t>
            </a:fld>
            <a:endParaRPr lang="ar-L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12295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C7D0B7-6BF3-4605-B911-01BF0C256C5A}" type="datetimeFigureOut">
              <a:rPr lang="ar-LB" smtClean="0"/>
              <a:t>13/05/1443</a:t>
            </a:fld>
            <a:endParaRPr lang="ar-LB"/>
          </a:p>
        </p:txBody>
      </p:sp>
      <p:sp>
        <p:nvSpPr>
          <p:cNvPr id="5" name="Footer Placeholder 4"/>
          <p:cNvSpPr>
            <a:spLocks noGrp="1"/>
          </p:cNvSpPr>
          <p:nvPr>
            <p:ph type="ftr" sz="quarter" idx="11"/>
          </p:nvPr>
        </p:nvSpPr>
        <p:spPr/>
        <p:txBody>
          <a:bodyPr/>
          <a:lstStyle/>
          <a:p>
            <a:endParaRPr lang="ar-LB"/>
          </a:p>
        </p:txBody>
      </p:sp>
      <p:sp>
        <p:nvSpPr>
          <p:cNvPr id="6" name="Slide Number Placeholder 5"/>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2174108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5C7D0B7-6BF3-4605-B911-01BF0C256C5A}" type="datetimeFigureOut">
              <a:rPr lang="ar-LB" smtClean="0"/>
              <a:t>13/05/1443</a:t>
            </a:fld>
            <a:endParaRPr lang="ar-LB"/>
          </a:p>
        </p:txBody>
      </p:sp>
      <p:sp>
        <p:nvSpPr>
          <p:cNvPr id="4" name="Footer Placeholder 4"/>
          <p:cNvSpPr>
            <a:spLocks noGrp="1"/>
          </p:cNvSpPr>
          <p:nvPr>
            <p:ph type="ftr" sz="quarter" idx="11"/>
          </p:nvPr>
        </p:nvSpPr>
        <p:spPr/>
        <p:txBody>
          <a:bodyPr/>
          <a:lstStyle/>
          <a:p>
            <a:endParaRPr lang="ar-LB"/>
          </a:p>
        </p:txBody>
      </p:sp>
      <p:sp>
        <p:nvSpPr>
          <p:cNvPr id="6" name="Slide Number Placeholder 5"/>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14770045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5C7D0B7-6BF3-4605-B911-01BF0C256C5A}" type="datetimeFigureOut">
              <a:rPr lang="ar-LB" smtClean="0"/>
              <a:t>13/05/1443</a:t>
            </a:fld>
            <a:endParaRPr lang="ar-LB"/>
          </a:p>
        </p:txBody>
      </p:sp>
      <p:sp>
        <p:nvSpPr>
          <p:cNvPr id="4" name="Footer Placeholder 4"/>
          <p:cNvSpPr>
            <a:spLocks noGrp="1"/>
          </p:cNvSpPr>
          <p:nvPr>
            <p:ph type="ftr" sz="quarter" idx="11"/>
          </p:nvPr>
        </p:nvSpPr>
        <p:spPr/>
        <p:txBody>
          <a:bodyPr/>
          <a:lstStyle/>
          <a:p>
            <a:endParaRPr lang="ar-LB"/>
          </a:p>
        </p:txBody>
      </p:sp>
      <p:sp>
        <p:nvSpPr>
          <p:cNvPr id="6" name="Slide Number Placeholder 5"/>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26164832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C7D0B7-6BF3-4605-B911-01BF0C256C5A}" type="datetimeFigureOut">
              <a:rPr lang="ar-LB" smtClean="0"/>
              <a:t>13/05/1443</a:t>
            </a:fld>
            <a:endParaRPr lang="ar-LB"/>
          </a:p>
        </p:txBody>
      </p:sp>
      <p:sp>
        <p:nvSpPr>
          <p:cNvPr id="5" name="Footer Placeholder 4"/>
          <p:cNvSpPr>
            <a:spLocks noGrp="1"/>
          </p:cNvSpPr>
          <p:nvPr>
            <p:ph type="ftr" sz="quarter" idx="11"/>
          </p:nvPr>
        </p:nvSpPr>
        <p:spPr/>
        <p:txBody>
          <a:bodyPr/>
          <a:lstStyle/>
          <a:p>
            <a:endParaRPr lang="ar-LB"/>
          </a:p>
        </p:txBody>
      </p:sp>
      <p:sp>
        <p:nvSpPr>
          <p:cNvPr id="6" name="Slide Number Placeholder 5"/>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22335715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C7D0B7-6BF3-4605-B911-01BF0C256C5A}" type="datetimeFigureOut">
              <a:rPr lang="ar-LB" smtClean="0"/>
              <a:t>13/05/1443</a:t>
            </a:fld>
            <a:endParaRPr lang="ar-LB"/>
          </a:p>
        </p:txBody>
      </p:sp>
      <p:sp>
        <p:nvSpPr>
          <p:cNvPr id="5" name="Footer Placeholder 4"/>
          <p:cNvSpPr>
            <a:spLocks noGrp="1"/>
          </p:cNvSpPr>
          <p:nvPr>
            <p:ph type="ftr" sz="quarter" idx="11"/>
          </p:nvPr>
        </p:nvSpPr>
        <p:spPr/>
        <p:txBody>
          <a:bodyPr/>
          <a:lstStyle/>
          <a:p>
            <a:endParaRPr lang="ar-LB"/>
          </a:p>
        </p:txBody>
      </p:sp>
      <p:sp>
        <p:nvSpPr>
          <p:cNvPr id="6" name="Slide Number Placeholder 5"/>
          <p:cNvSpPr>
            <a:spLocks noGrp="1"/>
          </p:cNvSpPr>
          <p:nvPr>
            <p:ph type="sldNum" sz="quarter" idx="12"/>
          </p:nvPr>
        </p:nvSpPr>
        <p:spPr/>
        <p:txBody>
          <a:bodyPr/>
          <a:lstStyle/>
          <a:p>
            <a:fld id="{D3AB18F2-D86C-4600-8C1B-E2A080BC8409}" type="slidenum">
              <a:rPr lang="ar-LB" smtClean="0"/>
              <a:t>‹#›</a:t>
            </a:fld>
            <a:endParaRPr lang="ar-LB"/>
          </a:p>
        </p:txBody>
      </p:sp>
    </p:spTree>
    <p:extLst>
      <p:ext uri="{BB962C8B-B14F-4D97-AF65-F5344CB8AC3E}">
        <p14:creationId xmlns:p14="http://schemas.microsoft.com/office/powerpoint/2010/main" val="1600418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17/12/2021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66747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pPr/>
              <a:t>17/12/2021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527903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17/12/2021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55881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17/12/2021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453696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17/12/2021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744456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17/12/2021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72046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17/12/2021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853809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pPr/>
              <a:t>17/12/2021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087118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17/12/2021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432024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17/12/2021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711089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17/12/2021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951181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17/12/2021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555098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17/12/2021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667266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t>17/12/2021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792482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t>17/12/2021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087728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17/12/2021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735655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17/12/2021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681074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A996E6-9F5F-4139-B176-C51F447F3D4B}"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24712241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C6A996E6-9F5F-4139-B176-C51F447F3D4B}"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14918622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6A996E6-9F5F-4139-B176-C51F447F3D4B}"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12261051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A996E6-9F5F-4139-B176-C51F447F3D4B}" type="datetimeFigureOut">
              <a:rPr lang="en-US" smtClean="0"/>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4071638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6A996E6-9F5F-4139-B176-C51F447F3D4B}" type="datetimeFigureOut">
              <a:rPr lang="en-US" smtClean="0"/>
              <a:t>17/12/2021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25073474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C6A996E6-9F5F-4139-B176-C51F447F3D4B}" type="datetimeFigureOut">
              <a:rPr lang="en-US" smtClean="0"/>
              <a:t>17/12/2021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20476815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6A996E6-9F5F-4139-B176-C51F447F3D4B}" type="datetimeFigureOut">
              <a:rPr lang="en-US" smtClean="0"/>
              <a:t>17/12/2021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25853445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C6A996E6-9F5F-4139-B176-C51F447F3D4B}" type="datetimeFigureOut">
              <a:rPr lang="en-US" smtClean="0"/>
              <a:t>17/12/2021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19153395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6A996E6-9F5F-4139-B176-C51F447F3D4B}" type="datetimeFigureOut">
              <a:rPr lang="en-US" smtClean="0"/>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14838843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6A996E6-9F5F-4139-B176-C51F447F3D4B}" type="datetimeFigureOut">
              <a:rPr lang="en-US" smtClean="0"/>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20475123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C6A996E6-9F5F-4139-B176-C51F447F3D4B}"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8209276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C6A996E6-9F5F-4139-B176-C51F447F3D4B}"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7A78-B49B-4FA5-88DD-4A1A57C2016A}"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0975899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6A996E6-9F5F-4139-B176-C51F447F3D4B}"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37641401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6A996E6-9F5F-4139-B176-C51F447F3D4B}" type="datetimeFigureOut">
              <a:rPr lang="en-US" smtClean="0"/>
              <a:t>17/12/2021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152662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6A996E6-9F5F-4139-B176-C51F447F3D4B}" type="datetimeFigureOut">
              <a:rPr lang="en-US" smtClean="0"/>
              <a:t>17/12/2021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19095400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A996E6-9F5F-4139-B176-C51F447F3D4B}"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30896088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A996E6-9F5F-4139-B176-C51F447F3D4B}"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7A78-B49B-4FA5-88DD-4A1A57C2016A}" type="slidenum">
              <a:rPr lang="en-US" smtClean="0"/>
              <a:t>‹#›</a:t>
            </a:fld>
            <a:endParaRPr lang="en-US"/>
          </a:p>
        </p:txBody>
      </p:sp>
    </p:spTree>
    <p:extLst>
      <p:ext uri="{BB962C8B-B14F-4D97-AF65-F5344CB8AC3E}">
        <p14:creationId xmlns:p14="http://schemas.microsoft.com/office/powerpoint/2010/main" val="2826657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4.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21" Type="http://schemas.openxmlformats.org/officeDocument/2006/relationships/image" Target="../media/image4.png"/><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3.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2.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5C7D0B7-6BF3-4605-B911-01BF0C256C5A}" type="datetimeFigureOut">
              <a:rPr lang="ar-LB" smtClean="0"/>
              <a:t>13/05/1443</a:t>
            </a:fld>
            <a:endParaRPr lang="ar-L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L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3AB18F2-D86C-4600-8C1B-E2A080BC8409}" type="slidenum">
              <a:rPr lang="ar-LB" smtClean="0"/>
              <a:t>‹#›</a:t>
            </a:fld>
            <a:endParaRPr lang="ar-LB"/>
          </a:p>
        </p:txBody>
      </p:sp>
    </p:spTree>
    <p:extLst>
      <p:ext uri="{BB962C8B-B14F-4D97-AF65-F5344CB8AC3E}">
        <p14:creationId xmlns:p14="http://schemas.microsoft.com/office/powerpoint/2010/main" val="3219387088"/>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6A996E6-9F5F-4139-B176-C51F447F3D4B}" type="datetimeFigureOut">
              <a:rPr lang="en-US" smtClean="0"/>
              <a:t>17/12/2021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9457A78-B49B-4FA5-88DD-4A1A57C2016A}" type="slidenum">
              <a:rPr lang="en-US" smtClean="0"/>
              <a:t>‹#›</a:t>
            </a:fld>
            <a:endParaRPr lang="en-US"/>
          </a:p>
        </p:txBody>
      </p:sp>
    </p:spTree>
    <p:extLst>
      <p:ext uri="{BB962C8B-B14F-4D97-AF65-F5344CB8AC3E}">
        <p14:creationId xmlns:p14="http://schemas.microsoft.com/office/powerpoint/2010/main" val="4159616667"/>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6A996E6-9F5F-4139-B176-C51F447F3D4B}" type="datetimeFigureOut">
              <a:rPr lang="en-US" smtClean="0"/>
              <a:t>17/12/2021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9457A78-B49B-4FA5-88DD-4A1A57C2016A}" type="slidenum">
              <a:rPr lang="en-US" smtClean="0"/>
              <a:t>‹#›</a:t>
            </a:fld>
            <a:endParaRPr lang="en-US"/>
          </a:p>
        </p:txBody>
      </p:sp>
    </p:spTree>
    <p:extLst>
      <p:ext uri="{BB962C8B-B14F-4D97-AF65-F5344CB8AC3E}">
        <p14:creationId xmlns:p14="http://schemas.microsoft.com/office/powerpoint/2010/main" val="3077631245"/>
      </p:ext>
    </p:extLst>
  </p:cSld>
  <p:clrMap bg1="dk1" tx1="lt1" bg2="dk2"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1054" y="367423"/>
            <a:ext cx="2760476" cy="938789"/>
          </a:xfrm>
          <a:prstGeom prst="rect">
            <a:avLst/>
          </a:prstGeom>
        </p:spPr>
      </p:pic>
      <p:sp>
        <p:nvSpPr>
          <p:cNvPr id="4" name="Rectangle 3"/>
          <p:cNvSpPr/>
          <p:nvPr/>
        </p:nvSpPr>
        <p:spPr>
          <a:xfrm>
            <a:off x="1902542" y="1655508"/>
            <a:ext cx="8819535" cy="1015663"/>
          </a:xfrm>
          <a:prstGeom prst="rect">
            <a:avLst/>
          </a:prstGeom>
          <a:solidFill>
            <a:schemeClr val="accent2">
              <a:lumMod val="60000"/>
              <a:lumOff val="40000"/>
            </a:schemeClr>
          </a:solidFill>
        </p:spPr>
        <p:txBody>
          <a:bodyPr wrap="square">
            <a:spAutoFit/>
          </a:bodyPr>
          <a:lstStyle/>
          <a:p>
            <a:pPr algn="ctr"/>
            <a:r>
              <a:rPr lang="en-US" sz="6000" dirty="0">
                <a:solidFill>
                  <a:prstClr val="black"/>
                </a:solidFill>
                <a:latin typeface="Calibri Light" panose="020F0302020204030204"/>
                <a:ea typeface="+mj-ea"/>
                <a:cs typeface="+mj-cs"/>
              </a:rPr>
              <a:t> </a:t>
            </a:r>
            <a:r>
              <a:rPr lang="en-US" sz="6000" b="1" dirty="0">
                <a:solidFill>
                  <a:prstClr val="black"/>
                </a:solidFill>
                <a:latin typeface="Calibri Light" panose="020F0302020204030204"/>
                <a:ea typeface="+mj-ea"/>
                <a:cs typeface="+mj-cs"/>
              </a:rPr>
              <a:t>Le petit prince</a:t>
            </a:r>
            <a:r>
              <a:rPr lang="ar-LB" sz="6000" b="1" dirty="0">
                <a:solidFill>
                  <a:prstClr val="black"/>
                </a:solidFill>
                <a:latin typeface="Calibri Light" panose="020F0302020204030204"/>
                <a:ea typeface="+mj-ea"/>
                <a:cs typeface="Times New Roman" panose="02020603050405020304" pitchFamily="18" charset="0"/>
              </a:rPr>
              <a:t> </a:t>
            </a:r>
            <a:r>
              <a:rPr lang="ar-LB" sz="6000" dirty="0">
                <a:solidFill>
                  <a:prstClr val="black"/>
                </a:solidFill>
                <a:latin typeface="Calibri Light" panose="020F0302020204030204"/>
                <a:ea typeface="+mj-ea"/>
                <a:cs typeface="Times New Roman" panose="02020603050405020304" pitchFamily="18" charset="0"/>
              </a:rPr>
              <a:t>الأمير الصّغير-</a:t>
            </a:r>
            <a:r>
              <a:rPr lang="en-US" sz="6000" dirty="0">
                <a:solidFill>
                  <a:prstClr val="black"/>
                </a:solidFill>
                <a:latin typeface="Calibri Light" panose="020F0302020204030204"/>
                <a:ea typeface="+mj-ea"/>
                <a:cs typeface="+mj-cs"/>
              </a:rPr>
              <a:t> </a:t>
            </a:r>
            <a:endParaRPr lang="ar-LB" dirty="0"/>
          </a:p>
        </p:txBody>
      </p:sp>
      <p:pic>
        <p:nvPicPr>
          <p:cNvPr id="5" name="Picture 4"/>
          <p:cNvPicPr>
            <a:picLocks noChangeAspect="1"/>
          </p:cNvPicPr>
          <p:nvPr/>
        </p:nvPicPr>
        <p:blipFill>
          <a:blip r:embed="rId4"/>
          <a:stretch>
            <a:fillRect/>
          </a:stretch>
        </p:blipFill>
        <p:spPr>
          <a:xfrm>
            <a:off x="1764889" y="2879422"/>
            <a:ext cx="3359187" cy="3978578"/>
          </a:xfrm>
          <a:prstGeom prst="rect">
            <a:avLst/>
          </a:prstGeom>
        </p:spPr>
      </p:pic>
      <p:pic>
        <p:nvPicPr>
          <p:cNvPr id="6" name="Picture 5"/>
          <p:cNvPicPr>
            <a:picLocks noChangeAspect="1"/>
          </p:cNvPicPr>
          <p:nvPr/>
        </p:nvPicPr>
        <p:blipFill>
          <a:blip r:embed="rId5"/>
          <a:stretch>
            <a:fillRect/>
          </a:stretch>
        </p:blipFill>
        <p:spPr>
          <a:xfrm>
            <a:off x="7802150" y="2831111"/>
            <a:ext cx="3255546" cy="3978578"/>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7" name="4-Point Star 6"/>
          <p:cNvSpPr/>
          <p:nvPr/>
        </p:nvSpPr>
        <p:spPr>
          <a:xfrm>
            <a:off x="1044991" y="3025953"/>
            <a:ext cx="314325" cy="35718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4-Point Star 7"/>
          <p:cNvSpPr/>
          <p:nvPr/>
        </p:nvSpPr>
        <p:spPr>
          <a:xfrm>
            <a:off x="281054" y="3862242"/>
            <a:ext cx="314325" cy="35718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4-Point Star 8"/>
          <p:cNvSpPr/>
          <p:nvPr/>
        </p:nvSpPr>
        <p:spPr>
          <a:xfrm flipH="1">
            <a:off x="964990" y="4868711"/>
            <a:ext cx="735189" cy="35718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4-Point Star 9"/>
          <p:cNvSpPr/>
          <p:nvPr/>
        </p:nvSpPr>
        <p:spPr>
          <a:xfrm>
            <a:off x="473082" y="5843817"/>
            <a:ext cx="314325" cy="35718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6"/>
          <a:stretch>
            <a:fillRect/>
          </a:stretch>
        </p:blipFill>
        <p:spPr>
          <a:xfrm>
            <a:off x="6861430" y="4219430"/>
            <a:ext cx="377985" cy="432854"/>
          </a:xfrm>
          <a:prstGeom prst="rect">
            <a:avLst/>
          </a:prstGeom>
        </p:spPr>
      </p:pic>
      <p:pic>
        <p:nvPicPr>
          <p:cNvPr id="12" name="Picture 11"/>
          <p:cNvPicPr>
            <a:picLocks noChangeAspect="1"/>
          </p:cNvPicPr>
          <p:nvPr/>
        </p:nvPicPr>
        <p:blipFill>
          <a:blip r:embed="rId6"/>
          <a:stretch>
            <a:fillRect/>
          </a:stretch>
        </p:blipFill>
        <p:spPr>
          <a:xfrm>
            <a:off x="5308826" y="4652284"/>
            <a:ext cx="377985" cy="432854"/>
          </a:xfrm>
          <a:prstGeom prst="rect">
            <a:avLst/>
          </a:prstGeom>
        </p:spPr>
      </p:pic>
      <p:pic>
        <p:nvPicPr>
          <p:cNvPr id="13" name="Picture 12"/>
          <p:cNvPicPr>
            <a:picLocks noChangeAspect="1"/>
          </p:cNvPicPr>
          <p:nvPr/>
        </p:nvPicPr>
        <p:blipFill>
          <a:blip r:embed="rId6"/>
          <a:stretch>
            <a:fillRect/>
          </a:stretch>
        </p:blipFill>
        <p:spPr>
          <a:xfrm>
            <a:off x="6205467" y="5627390"/>
            <a:ext cx="377985" cy="432854"/>
          </a:xfrm>
          <a:prstGeom prst="rect">
            <a:avLst/>
          </a:prstGeom>
        </p:spPr>
      </p:pic>
      <p:sp>
        <p:nvSpPr>
          <p:cNvPr id="14" name="4-Point Star 13"/>
          <p:cNvSpPr/>
          <p:nvPr/>
        </p:nvSpPr>
        <p:spPr>
          <a:xfrm>
            <a:off x="11620431" y="4473690"/>
            <a:ext cx="314325" cy="35718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6"/>
          <a:stretch>
            <a:fillRect/>
          </a:stretch>
        </p:blipFill>
        <p:spPr>
          <a:xfrm>
            <a:off x="11359135" y="5768151"/>
            <a:ext cx="377985" cy="432854"/>
          </a:xfrm>
          <a:prstGeom prst="rect">
            <a:avLst/>
          </a:prstGeom>
        </p:spPr>
      </p:pic>
      <p:sp>
        <p:nvSpPr>
          <p:cNvPr id="16" name="4-Point Star 15"/>
          <p:cNvSpPr/>
          <p:nvPr/>
        </p:nvSpPr>
        <p:spPr>
          <a:xfrm>
            <a:off x="11560279" y="3297551"/>
            <a:ext cx="314325" cy="35718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Logo_Agence_pour_l'enseignement_français_à_l'étranger_AEF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66577" y="375220"/>
            <a:ext cx="1270543" cy="93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5529151" y="2863773"/>
            <a:ext cx="2021707" cy="461665"/>
          </a:xfrm>
          <a:prstGeom prst="rect">
            <a:avLst/>
          </a:prstGeom>
          <a:solidFill>
            <a:srgbClr val="FFC000"/>
          </a:solidFill>
        </p:spPr>
        <p:txBody>
          <a:bodyPr wrap="none" rtlCol="1">
            <a:spAutoFit/>
          </a:bodyPr>
          <a:lstStyle/>
          <a:p>
            <a:r>
              <a:rPr lang="ar-LB" sz="2400" b="1" dirty="0">
                <a:latin typeface="Simplified Arabic" panose="02020603050405020304" pitchFamily="18" charset="-78"/>
                <a:cs typeface="Simplified Arabic" panose="02020603050405020304" pitchFamily="18" charset="-78"/>
              </a:rPr>
              <a:t>الأساسيّ التّاسع 3</a:t>
            </a:r>
          </a:p>
        </p:txBody>
      </p:sp>
    </p:spTree>
    <p:extLst>
      <p:ext uri="{BB962C8B-B14F-4D97-AF65-F5344CB8AC3E}">
        <p14:creationId xmlns:p14="http://schemas.microsoft.com/office/powerpoint/2010/main" val="3196214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par>
                                <p:cTn id="8" presetID="6"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2000"/>
                                        <p:tgtEl>
                                          <p:spTgt spid="5"/>
                                        </p:tgtEl>
                                      </p:cBhvr>
                                    </p:animEffect>
                                    <p:anim calcmode="lin" valueType="num">
                                      <p:cBhvr>
                                        <p:cTn id="44" dur="2000" fill="hold"/>
                                        <p:tgtEl>
                                          <p:spTgt spid="5"/>
                                        </p:tgtEl>
                                        <p:attrNameLst>
                                          <p:attrName>ppt_w</p:attrName>
                                        </p:attrNameLst>
                                      </p:cBhvr>
                                      <p:tavLst>
                                        <p:tav tm="0" fmla="#ppt_w*sin(2.5*pi*$)">
                                          <p:val>
                                            <p:fltVal val="0"/>
                                          </p:val>
                                        </p:tav>
                                        <p:tav tm="100000">
                                          <p:val>
                                            <p:fltVal val="1"/>
                                          </p:val>
                                        </p:tav>
                                      </p:tavLst>
                                    </p:anim>
                                    <p:anim calcmode="lin" valueType="num">
                                      <p:cBhvr>
                                        <p:cTn id="45"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85F3B651-90F4-634C-8009-732B5D2A4AB3}"/>
              </a:ext>
            </a:extLst>
          </p:cNvPr>
          <p:cNvSpPr txBox="1"/>
          <p:nvPr/>
        </p:nvSpPr>
        <p:spPr>
          <a:xfrm>
            <a:off x="5884607" y="2189986"/>
            <a:ext cx="4704018" cy="3539430"/>
          </a:xfrm>
          <a:prstGeom prst="rect">
            <a:avLst/>
          </a:prstGeom>
          <a:noFill/>
        </p:spPr>
        <p:txBody>
          <a:bodyPr wrap="square" rtlCol="0" anchor="ctr">
            <a:spAutoFit/>
          </a:bodyPr>
          <a:lstStyle/>
          <a:p>
            <a:pPr algn="just" rtl="1"/>
            <a:r>
              <a:rPr lang="ar-LB" sz="3200" b="1" dirty="0">
                <a:latin typeface="Simplified Arabic" panose="02020603050405020304" pitchFamily="18" charset="-78"/>
                <a:cs typeface="Simplified Arabic" panose="02020603050405020304" pitchFamily="18" charset="-78"/>
              </a:rPr>
              <a:t>       </a:t>
            </a:r>
            <a:r>
              <a:rPr lang="ar-AE" sz="3200" b="1" dirty="0">
                <a:latin typeface="Simplified Arabic" panose="02020603050405020304" pitchFamily="18" charset="-78"/>
                <a:cs typeface="Simplified Arabic" panose="02020603050405020304" pitchFamily="18" charset="-78"/>
              </a:rPr>
              <a:t>أنطوان</a:t>
            </a:r>
            <a:r>
              <a:rPr lang="ar-LB" sz="3200" b="1" dirty="0">
                <a:latin typeface="Simplified Arabic" panose="02020603050405020304" pitchFamily="18" charset="-78"/>
                <a:cs typeface="Simplified Arabic" panose="02020603050405020304" pitchFamily="18" charset="-78"/>
              </a:rPr>
              <a:t> </a:t>
            </a:r>
            <a:r>
              <a:rPr lang="ar-AE" sz="3200" b="1" dirty="0">
                <a:latin typeface="Simplified Arabic" panose="02020603050405020304" pitchFamily="18" charset="-78"/>
                <a:cs typeface="Simplified Arabic" panose="02020603050405020304" pitchFamily="18" charset="-78"/>
              </a:rPr>
              <a:t>دو سانت إكزوبيري طي</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ار وكاتب فرنسي</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 ولد في الت</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اسع والعشرين من حزيران عام 1900 في مدينة </a:t>
            </a:r>
            <a:r>
              <a:rPr lang="en-US" sz="3200" b="1" dirty="0" err="1">
                <a:latin typeface="Simplified Arabic" panose="02020603050405020304" pitchFamily="18" charset="-78"/>
                <a:cs typeface="Simplified Arabic" panose="02020603050405020304" pitchFamily="18" charset="-78"/>
              </a:rPr>
              <a:t>ليون</a:t>
            </a:r>
            <a:r>
              <a:rPr lang="en-US" sz="3200" b="1" dirty="0">
                <a:latin typeface="Simplified Arabic" panose="02020603050405020304" pitchFamily="18" charset="-78"/>
                <a:cs typeface="Simplified Arabic" panose="02020603050405020304" pitchFamily="18" charset="-78"/>
              </a:rPr>
              <a:t>.</a:t>
            </a:r>
            <a:r>
              <a:rPr lang="ar-AE" sz="3200" b="1" i="0" dirty="0">
                <a:effectLst/>
                <a:latin typeface="Simplified Arabic" panose="02020603050405020304" pitchFamily="18" charset="-78"/>
                <a:cs typeface="Simplified Arabic" panose="02020603050405020304" pitchFamily="18" charset="-78"/>
              </a:rPr>
              <a:t> انتمى إلى الط</a:t>
            </a:r>
            <a:r>
              <a:rPr lang="ar-LB" sz="3200" b="1" i="0" dirty="0">
                <a:effectLst/>
                <a:latin typeface="Simplified Arabic" panose="02020603050405020304" pitchFamily="18" charset="-78"/>
                <a:cs typeface="Simplified Arabic" panose="02020603050405020304" pitchFamily="18" charset="-78"/>
              </a:rPr>
              <a:t>ّ</a:t>
            </a:r>
            <a:r>
              <a:rPr lang="ar-AE" sz="3200" b="1" i="0" dirty="0">
                <a:effectLst/>
                <a:latin typeface="Simplified Arabic" panose="02020603050405020304" pitchFamily="18" charset="-78"/>
                <a:cs typeface="Simplified Arabic" panose="02020603050405020304" pitchFamily="18" charset="-78"/>
              </a:rPr>
              <a:t>بقة الأرستقراطي</a:t>
            </a:r>
            <a:r>
              <a:rPr lang="ar-LB" sz="3200" b="1" i="0" dirty="0">
                <a:effectLst/>
                <a:latin typeface="Simplified Arabic" panose="02020603050405020304" pitchFamily="18" charset="-78"/>
                <a:cs typeface="Simplified Arabic" panose="02020603050405020304" pitchFamily="18" charset="-78"/>
              </a:rPr>
              <a:t>ّ</a:t>
            </a:r>
            <a:r>
              <a:rPr lang="ar-AE" sz="3200" b="1" i="0" dirty="0">
                <a:effectLst/>
                <a:latin typeface="Simplified Arabic" panose="02020603050405020304" pitchFamily="18" charset="-78"/>
                <a:cs typeface="Simplified Arabic" panose="02020603050405020304" pitchFamily="18" charset="-78"/>
              </a:rPr>
              <a:t>ة في فرنسا وعاش طفولة جميلة </a:t>
            </a:r>
            <a:r>
              <a:rPr lang="ar-LB" sz="3200" b="1" i="0" dirty="0">
                <a:effectLst/>
                <a:latin typeface="Simplified Arabic" panose="02020603050405020304" pitchFamily="18" charset="-78"/>
                <a:cs typeface="Simplified Arabic" panose="02020603050405020304" pitchFamily="18" charset="-78"/>
              </a:rPr>
              <a:t>على </a:t>
            </a:r>
            <a:r>
              <a:rPr lang="ar-AE" sz="3200" b="1" i="0" dirty="0">
                <a:effectLst/>
                <a:latin typeface="Simplified Arabic" panose="02020603050405020304" pitchFamily="18" charset="-78"/>
                <a:cs typeface="Simplified Arabic" panose="02020603050405020304" pitchFamily="18" charset="-78"/>
              </a:rPr>
              <a:t>الر</a:t>
            </a:r>
            <a:r>
              <a:rPr lang="ar-LB" sz="3200" b="1" i="0" dirty="0">
                <a:effectLst/>
                <a:latin typeface="Simplified Arabic" panose="02020603050405020304" pitchFamily="18" charset="-78"/>
                <a:cs typeface="Simplified Arabic" panose="02020603050405020304" pitchFamily="18" charset="-78"/>
              </a:rPr>
              <a:t>ّ</a:t>
            </a:r>
            <a:r>
              <a:rPr lang="ar-AE" sz="3200" b="1" i="0" dirty="0">
                <a:effectLst/>
                <a:latin typeface="Simplified Arabic" panose="02020603050405020304" pitchFamily="18" charset="-78"/>
                <a:cs typeface="Simplified Arabic" panose="02020603050405020304" pitchFamily="18" charset="-78"/>
              </a:rPr>
              <a:t>غم من فقدانه المبكر لأبيه.</a:t>
            </a:r>
            <a:endParaRPr lang="en-US" sz="3200" b="1" dirty="0">
              <a:latin typeface="Simplified Arabic" panose="02020603050405020304" pitchFamily="18" charset="-78"/>
              <a:cs typeface="Simplified Arabic" panose="02020603050405020304" pitchFamily="18" charset="-78"/>
            </a:endParaRPr>
          </a:p>
        </p:txBody>
      </p:sp>
      <p:pic>
        <p:nvPicPr>
          <p:cNvPr id="3" name="Picture 3">
            <a:extLst>
              <a:ext uri="{FF2B5EF4-FFF2-40B4-BE49-F238E27FC236}">
                <a16:creationId xmlns:a16="http://schemas.microsoft.com/office/drawing/2014/main" xmlns="" id="{43FC6CBA-7B94-774B-B56C-DB2E38F47681}"/>
              </a:ext>
            </a:extLst>
          </p:cNvPr>
          <p:cNvPicPr>
            <a:picLocks noChangeAspect="1"/>
          </p:cNvPicPr>
          <p:nvPr/>
        </p:nvPicPr>
        <p:blipFill>
          <a:blip r:embed="rId3"/>
          <a:stretch>
            <a:fillRect/>
          </a:stretch>
        </p:blipFill>
        <p:spPr>
          <a:xfrm>
            <a:off x="1099190" y="882362"/>
            <a:ext cx="3479800" cy="5080000"/>
          </a:xfrm>
          <a:prstGeom prst="rect">
            <a:avLst/>
          </a:prstGeom>
          <a:effectLst>
            <a:glow rad="228600">
              <a:schemeClr val="accent3">
                <a:satMod val="175000"/>
                <a:alpha val="40000"/>
              </a:schemeClr>
            </a:glow>
          </a:effectLst>
        </p:spPr>
      </p:pic>
      <p:sp>
        <p:nvSpPr>
          <p:cNvPr id="4" name="TextBox 3">
            <a:extLst>
              <a:ext uri="{FF2B5EF4-FFF2-40B4-BE49-F238E27FC236}">
                <a16:creationId xmlns:a16="http://schemas.microsoft.com/office/drawing/2014/main" xmlns="" id="{AEC653B0-FB0B-C749-9A09-21BFF560C628}"/>
              </a:ext>
            </a:extLst>
          </p:cNvPr>
          <p:cNvSpPr txBox="1"/>
          <p:nvPr/>
        </p:nvSpPr>
        <p:spPr>
          <a:xfrm>
            <a:off x="5884607" y="1029846"/>
            <a:ext cx="4554537" cy="584775"/>
          </a:xfrm>
          <a:prstGeom prst="rect">
            <a:avLst/>
          </a:prstGeom>
          <a:noFill/>
        </p:spPr>
        <p:txBody>
          <a:bodyPr wrap="square" rtlCol="0" anchor="ctr">
            <a:spAutoFit/>
          </a:bodyPr>
          <a:lstStyle/>
          <a:p>
            <a:pPr algn="ctr" rtl="1"/>
            <a:r>
              <a:rPr lang="ar-SA" sz="3200" b="1" u="sng" dirty="0">
                <a:latin typeface="Simplified Arabic" panose="02020603050405020304" pitchFamily="18" charset="-78"/>
                <a:cs typeface="Simplified Arabic" panose="02020603050405020304" pitchFamily="18" charset="-78"/>
              </a:rPr>
              <a:t>نبذة عن حياة سان</a:t>
            </a:r>
            <a:r>
              <a:rPr lang="en-US" sz="3200" b="1" u="sng" dirty="0">
                <a:latin typeface="Simplified Arabic" panose="02020603050405020304" pitchFamily="18" charset="-78"/>
                <a:cs typeface="Simplified Arabic" panose="02020603050405020304" pitchFamily="18" charset="-78"/>
              </a:rPr>
              <a:t>ت</a:t>
            </a:r>
            <a:r>
              <a:rPr lang="ar-SA" sz="3200" b="1" u="sng" dirty="0">
                <a:latin typeface="Simplified Arabic" panose="02020603050405020304" pitchFamily="18" charset="-78"/>
                <a:cs typeface="Simplified Arabic" panose="02020603050405020304" pitchFamily="18" charset="-78"/>
              </a:rPr>
              <a:t> إكسوبيري</a:t>
            </a:r>
            <a:endParaRPr lang="en-US" sz="3200" b="1" u="sng"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330370167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71279A02-90A6-2441-AF97-F01EE128F0F4}"/>
              </a:ext>
            </a:extLst>
          </p:cNvPr>
          <p:cNvSpPr txBox="1"/>
          <p:nvPr/>
        </p:nvSpPr>
        <p:spPr>
          <a:xfrm>
            <a:off x="4161530" y="1208775"/>
            <a:ext cx="3868939" cy="4832092"/>
          </a:xfrm>
          <a:prstGeom prst="rect">
            <a:avLst/>
          </a:prstGeom>
          <a:noFill/>
        </p:spPr>
        <p:txBody>
          <a:bodyPr wrap="square" rtlCol="0" anchor="ctr">
            <a:spAutoFit/>
          </a:bodyPr>
          <a:lstStyle/>
          <a:p>
            <a:pPr algn="ctr" rtl="1"/>
            <a:r>
              <a:rPr lang="ar-AE" sz="2800" b="1" dirty="0">
                <a:latin typeface="Simplified Arabic" panose="02020603050405020304" pitchFamily="18" charset="-78"/>
                <a:cs typeface="Simplified Arabic" panose="02020603050405020304" pitchFamily="18" charset="-78"/>
              </a:rPr>
              <a:t>في عام 1921، بدأ سانت إكزوبيري خدمته العسكري</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ة كجندي</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 برتبة أساسي</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ة. عُرض عليه الت</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حو</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ل من القو</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ات البر</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ي</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ة الفرنسي</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ة إلى القو</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ات الجو</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ي</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ة بعدما أخذ دروس</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ا خصوصيّةً في الط</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يران. حصل على شارة الط</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ي</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ار بعدما عُين طي</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ارًا.</a:t>
            </a:r>
            <a:r>
              <a:rPr lang="ar-AE" sz="2800" b="1" i="0" dirty="0">
                <a:effectLst/>
                <a:latin typeface="Simplified Arabic" panose="02020603050405020304" pitchFamily="18" charset="-78"/>
                <a:cs typeface="Simplified Arabic" panose="02020603050405020304" pitchFamily="18" charset="-78"/>
              </a:rPr>
              <a:t> ف</a:t>
            </a:r>
            <a:r>
              <a:rPr lang="ar-SA" sz="2800" b="1" i="0" dirty="0">
                <a:effectLst/>
                <a:latin typeface="Simplified Arabic" panose="02020603050405020304" pitchFamily="18" charset="-78"/>
                <a:cs typeface="Simplified Arabic" panose="02020603050405020304" pitchFamily="18" charset="-78"/>
              </a:rPr>
              <a:t>ي</a:t>
            </a:r>
            <a:r>
              <a:rPr lang="ar-AE" sz="2800" b="1" i="0" dirty="0">
                <a:effectLst/>
                <a:latin typeface="Simplified Arabic" panose="02020603050405020304" pitchFamily="18" charset="-78"/>
                <a:cs typeface="Simplified Arabic" panose="02020603050405020304" pitchFamily="18" charset="-78"/>
              </a:rPr>
              <a:t> </a:t>
            </a:r>
            <a:r>
              <a:rPr lang="ar-SA" sz="2800" b="1" i="0" dirty="0">
                <a:effectLst/>
                <a:latin typeface="Simplified Arabic" panose="02020603050405020304" pitchFamily="18" charset="-78"/>
                <a:cs typeface="Simplified Arabic" panose="02020603050405020304" pitchFamily="18" charset="-78"/>
              </a:rPr>
              <a:t>1935</a:t>
            </a:r>
            <a:r>
              <a:rPr lang="ar-AE" sz="2800" b="1" i="0" dirty="0">
                <a:effectLst/>
                <a:latin typeface="Simplified Arabic" panose="02020603050405020304" pitchFamily="18" charset="-78"/>
                <a:cs typeface="Simplified Arabic" panose="02020603050405020304" pitchFamily="18" charset="-78"/>
              </a:rPr>
              <a:t> ، تحط</a:t>
            </a:r>
            <a:r>
              <a:rPr lang="ar-LB" sz="2800" b="1" i="0" dirty="0">
                <a:effectLst/>
                <a:latin typeface="Simplified Arabic" panose="02020603050405020304" pitchFamily="18" charset="-78"/>
                <a:cs typeface="Simplified Arabic" panose="02020603050405020304" pitchFamily="18" charset="-78"/>
              </a:rPr>
              <a:t>ّ</a:t>
            </a:r>
            <a:r>
              <a:rPr lang="ar-AE" sz="2800" b="1" i="0" dirty="0">
                <a:effectLst/>
                <a:latin typeface="Simplified Arabic" panose="02020603050405020304" pitchFamily="18" charset="-78"/>
                <a:cs typeface="Simplified Arabic" panose="02020603050405020304" pitchFamily="18" charset="-78"/>
              </a:rPr>
              <a:t>مت طائرة أنطوان دي سان إكزوبيري في الص</a:t>
            </a:r>
            <a:r>
              <a:rPr lang="ar-LB" sz="2800" b="1" i="0" dirty="0">
                <a:effectLst/>
                <a:latin typeface="Simplified Arabic" panose="02020603050405020304" pitchFamily="18" charset="-78"/>
                <a:cs typeface="Simplified Arabic" panose="02020603050405020304" pitchFamily="18" charset="-78"/>
              </a:rPr>
              <a:t>ّ</a:t>
            </a:r>
            <a:r>
              <a:rPr lang="ar-AE" sz="2800" b="1" i="0" dirty="0">
                <a:effectLst/>
                <a:latin typeface="Simplified Arabic" panose="02020603050405020304" pitchFamily="18" charset="-78"/>
                <a:cs typeface="Simplified Arabic" panose="02020603050405020304" pitchFamily="18" charset="-78"/>
              </a:rPr>
              <a:t>حراء الل</a:t>
            </a:r>
            <a:r>
              <a:rPr lang="ar-LB" sz="2800" b="1" i="0" dirty="0">
                <a:effectLst/>
                <a:latin typeface="Simplified Arabic" panose="02020603050405020304" pitchFamily="18" charset="-78"/>
                <a:cs typeface="Simplified Arabic" panose="02020603050405020304" pitchFamily="18" charset="-78"/>
              </a:rPr>
              <a:t>ّ</a:t>
            </a:r>
            <a:r>
              <a:rPr lang="ar-AE" sz="2800" b="1" i="0" dirty="0">
                <a:effectLst/>
                <a:latin typeface="Simplified Arabic" panose="02020603050405020304" pitchFamily="18" charset="-78"/>
                <a:cs typeface="Simplified Arabic" panose="02020603050405020304" pitchFamily="18" charset="-78"/>
              </a:rPr>
              <a:t>يبي</a:t>
            </a:r>
            <a:r>
              <a:rPr lang="ar-LB" sz="2800" b="1" i="0" dirty="0">
                <a:effectLst/>
                <a:latin typeface="Simplified Arabic" panose="02020603050405020304" pitchFamily="18" charset="-78"/>
                <a:cs typeface="Simplified Arabic" panose="02020603050405020304" pitchFamily="18" charset="-78"/>
              </a:rPr>
              <a:t>ّ</a:t>
            </a:r>
            <a:r>
              <a:rPr lang="ar-AE" sz="2800" b="1" i="0" dirty="0">
                <a:effectLst/>
                <a:latin typeface="Simplified Arabic" panose="02020603050405020304" pitchFamily="18" charset="-78"/>
                <a:cs typeface="Simplified Arabic" panose="02020603050405020304" pitchFamily="18" charset="-78"/>
              </a:rPr>
              <a:t>ة ، ونجا بأعجوبة.</a:t>
            </a:r>
            <a:endParaRPr lang="en-US" sz="2800" b="1" dirty="0">
              <a:latin typeface="Simplified Arabic" panose="02020603050405020304" pitchFamily="18" charset="-78"/>
              <a:cs typeface="Simplified Arabic" panose="02020603050405020304" pitchFamily="18" charset="-78"/>
            </a:endParaRPr>
          </a:p>
        </p:txBody>
      </p:sp>
      <p:pic>
        <p:nvPicPr>
          <p:cNvPr id="3" name="Picture 3">
            <a:extLst>
              <a:ext uri="{FF2B5EF4-FFF2-40B4-BE49-F238E27FC236}">
                <a16:creationId xmlns:a16="http://schemas.microsoft.com/office/drawing/2014/main" xmlns="" id="{E1A1A028-C04C-F747-B391-A77FC9B7327F}"/>
              </a:ext>
            </a:extLst>
          </p:cNvPr>
          <p:cNvPicPr>
            <a:picLocks noChangeAspect="1"/>
          </p:cNvPicPr>
          <p:nvPr/>
        </p:nvPicPr>
        <p:blipFill>
          <a:blip r:embed="rId2"/>
          <a:stretch>
            <a:fillRect/>
          </a:stretch>
        </p:blipFill>
        <p:spPr>
          <a:xfrm>
            <a:off x="646226" y="1354002"/>
            <a:ext cx="3449524" cy="4523966"/>
          </a:xfrm>
          <a:prstGeom prst="rect">
            <a:avLst/>
          </a:prstGeom>
          <a:effectLst>
            <a:glow rad="228600">
              <a:schemeClr val="accent3">
                <a:satMod val="175000"/>
                <a:alpha val="40000"/>
              </a:schemeClr>
            </a:glow>
          </a:effectLst>
        </p:spPr>
      </p:pic>
      <p:pic>
        <p:nvPicPr>
          <p:cNvPr id="4" name="Picture 4">
            <a:extLst>
              <a:ext uri="{FF2B5EF4-FFF2-40B4-BE49-F238E27FC236}">
                <a16:creationId xmlns:a16="http://schemas.microsoft.com/office/drawing/2014/main" xmlns="" id="{C7F92F08-AE03-9A43-9B6E-00FD2209C320}"/>
              </a:ext>
            </a:extLst>
          </p:cNvPr>
          <p:cNvPicPr>
            <a:picLocks noChangeAspect="1"/>
          </p:cNvPicPr>
          <p:nvPr/>
        </p:nvPicPr>
        <p:blipFill>
          <a:blip r:embed="rId3"/>
          <a:stretch>
            <a:fillRect/>
          </a:stretch>
        </p:blipFill>
        <p:spPr>
          <a:xfrm>
            <a:off x="8125452" y="1472860"/>
            <a:ext cx="3478727" cy="4405108"/>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201137452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46A7A11-C499-5344-8EE7-E68C460431B9}"/>
              </a:ext>
            </a:extLst>
          </p:cNvPr>
          <p:cNvSpPr txBox="1"/>
          <p:nvPr/>
        </p:nvSpPr>
        <p:spPr>
          <a:xfrm>
            <a:off x="9490286" y="2554754"/>
            <a:ext cx="2369344" cy="2314902"/>
          </a:xfrm>
          <a:prstGeom prst="rect">
            <a:avLst/>
          </a:prstGeom>
          <a:noFill/>
        </p:spPr>
        <p:txBody>
          <a:bodyPr wrap="square" rtlCol="0" anchor="ctr">
            <a:spAutoFit/>
          </a:bodyPr>
          <a:lstStyle/>
          <a:p>
            <a:pPr algn="ctr" rtl="1"/>
            <a:r>
              <a:rPr lang="ar-AE" sz="2400" b="1" dirty="0">
                <a:effectLst/>
                <a:latin typeface="Simplified Arabic" panose="02020603050405020304" pitchFamily="18" charset="-78"/>
                <a:cs typeface="Simplified Arabic" panose="02020603050405020304" pitchFamily="18" charset="-78"/>
              </a:rPr>
              <a:t>في عام 1929 ، تم</a:t>
            </a:r>
            <a:r>
              <a:rPr lang="ar-LB" sz="2400" b="1" dirty="0">
                <a:effectLst/>
                <a:latin typeface="Simplified Arabic" panose="02020603050405020304" pitchFamily="18" charset="-78"/>
                <a:cs typeface="Simplified Arabic" panose="02020603050405020304" pitchFamily="18" charset="-78"/>
              </a:rPr>
              <a:t>ّ</a:t>
            </a:r>
            <a:r>
              <a:rPr lang="ar-AE" sz="2400" b="1" dirty="0">
                <a:effectLst/>
                <a:latin typeface="Simplified Arabic" panose="02020603050405020304" pitchFamily="18" charset="-78"/>
                <a:cs typeface="Simplified Arabic" panose="02020603050405020304" pitchFamily="18" charset="-78"/>
              </a:rPr>
              <a:t> نشر كتابه الأو</a:t>
            </a:r>
            <a:r>
              <a:rPr lang="ar-LB" sz="2400" b="1" dirty="0">
                <a:effectLst/>
                <a:latin typeface="Simplified Arabic" panose="02020603050405020304" pitchFamily="18" charset="-78"/>
                <a:cs typeface="Simplified Arabic" panose="02020603050405020304" pitchFamily="18" charset="-78"/>
              </a:rPr>
              <a:t>ّ</a:t>
            </a:r>
            <a:r>
              <a:rPr lang="ar-AE" sz="2400" b="1" dirty="0">
                <a:effectLst/>
                <a:latin typeface="Simplified Arabic" panose="02020603050405020304" pitchFamily="18" charset="-78"/>
                <a:cs typeface="Simplified Arabic" panose="02020603050405020304" pitchFamily="18" charset="-78"/>
              </a:rPr>
              <a:t>ل  </a:t>
            </a:r>
            <a:r>
              <a:rPr lang="en-US" sz="2400" b="1" dirty="0" err="1">
                <a:effectLst/>
                <a:latin typeface="Simplified Arabic" panose="02020603050405020304" pitchFamily="18" charset="-78"/>
                <a:cs typeface="Simplified Arabic" panose="02020603050405020304" pitchFamily="18" charset="-78"/>
              </a:rPr>
              <a:t>Courrier</a:t>
            </a:r>
            <a:r>
              <a:rPr lang="en-US" sz="2400" b="1" dirty="0">
                <a:effectLst/>
                <a:latin typeface="Simplified Arabic" panose="02020603050405020304" pitchFamily="18" charset="-78"/>
                <a:cs typeface="Simplified Arabic" panose="02020603050405020304" pitchFamily="18" charset="-78"/>
              </a:rPr>
              <a:t> </a:t>
            </a:r>
            <a:r>
              <a:rPr lang="en-US" sz="2400" b="1" dirty="0" err="1">
                <a:effectLst/>
                <a:latin typeface="Simplified Arabic" panose="02020603050405020304" pitchFamily="18" charset="-78"/>
                <a:cs typeface="Simplified Arabic" panose="02020603050405020304" pitchFamily="18" charset="-78"/>
              </a:rPr>
              <a:t>Sud</a:t>
            </a:r>
            <a:r>
              <a:rPr lang="ar-SA" sz="2400" b="1" dirty="0">
                <a:latin typeface="Simplified Arabic" panose="02020603050405020304" pitchFamily="18" charset="-78"/>
                <a:cs typeface="Simplified Arabic" panose="02020603050405020304" pitchFamily="18" charset="-78"/>
              </a:rPr>
              <a:t>؛</a:t>
            </a:r>
            <a:r>
              <a:rPr lang="en-US" sz="2400" b="1" dirty="0">
                <a:effectLst/>
                <a:latin typeface="Simplified Arabic" panose="02020603050405020304" pitchFamily="18" charset="-78"/>
                <a:cs typeface="Simplified Arabic" panose="02020603050405020304" pitchFamily="18" charset="-78"/>
              </a:rPr>
              <a:t> </a:t>
            </a:r>
            <a:r>
              <a:rPr lang="ar-AE" sz="2400" b="1" dirty="0">
                <a:effectLst/>
                <a:latin typeface="Simplified Arabic" panose="02020603050405020304" pitchFamily="18" charset="-78"/>
                <a:cs typeface="Simplified Arabic" panose="02020603050405020304" pitchFamily="18" charset="-78"/>
              </a:rPr>
              <a:t>كانت حياته المهني</a:t>
            </a:r>
            <a:r>
              <a:rPr lang="ar-LB" sz="2400" b="1" dirty="0">
                <a:effectLst/>
                <a:latin typeface="Simplified Arabic" panose="02020603050405020304" pitchFamily="18" charset="-78"/>
                <a:cs typeface="Simplified Arabic" panose="02020603050405020304" pitchFamily="18" charset="-78"/>
              </a:rPr>
              <a:t>ّ</a:t>
            </a:r>
            <a:r>
              <a:rPr lang="ar-AE" sz="2400" b="1" dirty="0">
                <a:effectLst/>
                <a:latin typeface="Simplified Arabic" panose="02020603050405020304" pitchFamily="18" charset="-78"/>
                <a:cs typeface="Simplified Arabic" panose="02020603050405020304" pitchFamily="18" charset="-78"/>
              </a:rPr>
              <a:t>ة كطيار وصحفي</a:t>
            </a:r>
            <a:r>
              <a:rPr lang="ar-LB" sz="2400" b="1" dirty="0">
                <a:effectLst/>
                <a:latin typeface="Simplified Arabic" panose="02020603050405020304" pitchFamily="18" charset="-78"/>
                <a:cs typeface="Simplified Arabic" panose="02020603050405020304" pitchFamily="18" charset="-78"/>
              </a:rPr>
              <a:t>ّ</a:t>
            </a:r>
            <a:r>
              <a:rPr lang="ar-AE" sz="2400" b="1" dirty="0">
                <a:effectLst/>
                <a:latin typeface="Simplified Arabic" panose="02020603050405020304" pitchFamily="18" charset="-78"/>
                <a:cs typeface="Simplified Arabic" panose="02020603050405020304" pitchFamily="18" charset="-78"/>
              </a:rPr>
              <a:t> على وشك أن تبدأ.</a:t>
            </a:r>
            <a:endParaRPr lang="en-US" sz="2400" b="1" dirty="0">
              <a:latin typeface="Simplified Arabic" panose="02020603050405020304" pitchFamily="18" charset="-78"/>
              <a:cs typeface="Simplified Arabic" panose="02020603050405020304" pitchFamily="18" charset="-78"/>
            </a:endParaRPr>
          </a:p>
        </p:txBody>
      </p:sp>
      <p:sp>
        <p:nvSpPr>
          <p:cNvPr id="3" name="TextBox 2">
            <a:extLst>
              <a:ext uri="{FF2B5EF4-FFF2-40B4-BE49-F238E27FC236}">
                <a16:creationId xmlns:a16="http://schemas.microsoft.com/office/drawing/2014/main" xmlns="" id="{A1D05A36-444C-884F-B554-56E4C7AA5C8F}"/>
              </a:ext>
            </a:extLst>
          </p:cNvPr>
          <p:cNvSpPr txBox="1"/>
          <p:nvPr/>
        </p:nvSpPr>
        <p:spPr>
          <a:xfrm>
            <a:off x="332370" y="2404941"/>
            <a:ext cx="2366962" cy="3046988"/>
          </a:xfrm>
          <a:prstGeom prst="rect">
            <a:avLst/>
          </a:prstGeom>
          <a:noFill/>
        </p:spPr>
        <p:txBody>
          <a:bodyPr wrap="square" rtlCol="0" anchor="ctr">
            <a:spAutoFit/>
          </a:bodyPr>
          <a:lstStyle/>
          <a:p>
            <a:pPr algn="ctr" rtl="1"/>
            <a:r>
              <a:rPr lang="ar-SA" sz="2400" b="1" dirty="0">
                <a:latin typeface="Simplified Arabic" panose="02020603050405020304" pitchFamily="18" charset="-78"/>
                <a:cs typeface="Simplified Arabic" panose="02020603050405020304" pitchFamily="18" charset="-78"/>
              </a:rPr>
              <a:t>في عام 1943 نشر روايته "الأمير الصّغير" الّتي حق</a:t>
            </a:r>
            <a:r>
              <a:rPr lang="ar-LB" sz="2400" b="1" dirty="0">
                <a:latin typeface="Simplified Arabic" panose="02020603050405020304" pitchFamily="18" charset="-78"/>
                <a:cs typeface="Simplified Arabic" panose="02020603050405020304" pitchFamily="18" charset="-78"/>
              </a:rPr>
              <a:t>ّ</a:t>
            </a:r>
            <a:r>
              <a:rPr lang="ar-SA" sz="2400" b="1" dirty="0">
                <a:latin typeface="Simplified Arabic" panose="02020603050405020304" pitchFamily="18" charset="-78"/>
                <a:cs typeface="Simplified Arabic" panose="02020603050405020304" pitchFamily="18" charset="-78"/>
              </a:rPr>
              <a:t>قت نجاح</a:t>
            </a:r>
            <a:r>
              <a:rPr lang="ar-LB" sz="2400" b="1" dirty="0">
                <a:latin typeface="Simplified Arabic" panose="02020603050405020304" pitchFamily="18" charset="-78"/>
                <a:cs typeface="Simplified Arabic" panose="02020603050405020304" pitchFamily="18" charset="-78"/>
              </a:rPr>
              <a:t>ً</a:t>
            </a:r>
            <a:r>
              <a:rPr lang="ar-SA" sz="2400" b="1" dirty="0">
                <a:latin typeface="Simplified Arabic" panose="02020603050405020304" pitchFamily="18" charset="-78"/>
                <a:cs typeface="Simplified Arabic" panose="02020603050405020304" pitchFamily="18" charset="-78"/>
              </a:rPr>
              <a:t>ا كبير</a:t>
            </a:r>
            <a:r>
              <a:rPr lang="ar-LB" sz="2400" b="1" dirty="0">
                <a:latin typeface="Simplified Arabic" panose="02020603050405020304" pitchFamily="18" charset="-78"/>
                <a:cs typeface="Simplified Arabic" panose="02020603050405020304" pitchFamily="18" charset="-78"/>
              </a:rPr>
              <a:t>ً</a:t>
            </a:r>
            <a:r>
              <a:rPr lang="ar-SA" sz="2400" b="1" dirty="0">
                <a:latin typeface="Simplified Arabic" panose="02020603050405020304" pitchFamily="18" charset="-78"/>
                <a:cs typeface="Simplified Arabic" panose="02020603050405020304" pitchFamily="18" charset="-78"/>
              </a:rPr>
              <a:t>ا، </a:t>
            </a:r>
            <a:r>
              <a:rPr lang="ar-AE" sz="2400" b="1" i="0" dirty="0">
                <a:effectLst/>
                <a:latin typeface="Simplified Arabic" panose="02020603050405020304" pitchFamily="18" charset="-78"/>
                <a:cs typeface="Simplified Arabic" panose="02020603050405020304" pitchFamily="18" charset="-78"/>
              </a:rPr>
              <a:t>وقد ترجمت إلى أكثر من 230 لغة ولهجة وبيع أكثر من 80 مليون نسخ</a:t>
            </a:r>
            <a:r>
              <a:rPr lang="ar-LB" sz="2400" b="1" i="0" dirty="0">
                <a:effectLst/>
                <a:latin typeface="Simplified Arabic" panose="02020603050405020304" pitchFamily="18" charset="-78"/>
                <a:cs typeface="Simplified Arabic" panose="02020603050405020304" pitchFamily="18" charset="-78"/>
              </a:rPr>
              <a:t>ة</a:t>
            </a:r>
            <a:r>
              <a:rPr lang="ar-AE" sz="2400" b="1" i="0" dirty="0">
                <a:effectLst/>
                <a:latin typeface="Simplified Arabic" panose="02020603050405020304" pitchFamily="18" charset="-78"/>
                <a:cs typeface="Simplified Arabic" panose="02020603050405020304" pitchFamily="18" charset="-78"/>
              </a:rPr>
              <a:t> في جميع أنحاء العالم</a:t>
            </a:r>
            <a:r>
              <a:rPr lang="ar-SA" sz="2400" b="1" i="0" dirty="0">
                <a:effectLst/>
                <a:latin typeface="Simplified Arabic" panose="02020603050405020304" pitchFamily="18" charset="-78"/>
                <a:cs typeface="Simplified Arabic" panose="02020603050405020304" pitchFamily="18" charset="-78"/>
              </a:rPr>
              <a:t>.</a:t>
            </a:r>
            <a:endParaRPr lang="en-US" sz="2400" b="1" dirty="0">
              <a:latin typeface="Simplified Arabic" panose="02020603050405020304" pitchFamily="18" charset="-78"/>
              <a:cs typeface="Simplified Arabic" panose="02020603050405020304" pitchFamily="18" charset="-78"/>
            </a:endParaRPr>
          </a:p>
        </p:txBody>
      </p:sp>
      <p:pic>
        <p:nvPicPr>
          <p:cNvPr id="4" name="Picture 4">
            <a:extLst>
              <a:ext uri="{FF2B5EF4-FFF2-40B4-BE49-F238E27FC236}">
                <a16:creationId xmlns:a16="http://schemas.microsoft.com/office/drawing/2014/main" xmlns="" id="{9FF594AC-B493-1349-A318-E1D8E016E10B}"/>
              </a:ext>
            </a:extLst>
          </p:cNvPr>
          <p:cNvPicPr>
            <a:picLocks noChangeAspect="1"/>
          </p:cNvPicPr>
          <p:nvPr/>
        </p:nvPicPr>
        <p:blipFill>
          <a:blip r:embed="rId3"/>
          <a:stretch>
            <a:fillRect/>
          </a:stretch>
        </p:blipFill>
        <p:spPr>
          <a:xfrm>
            <a:off x="6584157" y="1500288"/>
            <a:ext cx="2822785" cy="4423834"/>
          </a:xfrm>
          <a:prstGeom prst="rect">
            <a:avLst/>
          </a:prstGeom>
        </p:spPr>
      </p:pic>
      <p:pic>
        <p:nvPicPr>
          <p:cNvPr id="5" name="Picture 5">
            <a:extLst>
              <a:ext uri="{FF2B5EF4-FFF2-40B4-BE49-F238E27FC236}">
                <a16:creationId xmlns:a16="http://schemas.microsoft.com/office/drawing/2014/main" xmlns="" id="{7A155245-BAD6-9240-9E7B-A5CEC7BCB7DC}"/>
              </a:ext>
            </a:extLst>
          </p:cNvPr>
          <p:cNvPicPr>
            <a:picLocks noChangeAspect="1"/>
          </p:cNvPicPr>
          <p:nvPr/>
        </p:nvPicPr>
        <p:blipFill>
          <a:blip r:embed="rId4"/>
          <a:stretch>
            <a:fillRect/>
          </a:stretch>
        </p:blipFill>
        <p:spPr>
          <a:xfrm>
            <a:off x="3162649" y="1787815"/>
            <a:ext cx="3077230" cy="3848780"/>
          </a:xfrm>
          <a:prstGeom prst="rect">
            <a:avLst/>
          </a:prstGeom>
        </p:spPr>
      </p:pic>
    </p:spTree>
    <p:extLst>
      <p:ext uri="{BB962C8B-B14F-4D97-AF65-F5344CB8AC3E}">
        <p14:creationId xmlns:p14="http://schemas.microsoft.com/office/powerpoint/2010/main" val="251324035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06118EC-7C80-A443-B344-49DB8D6297A7}"/>
              </a:ext>
            </a:extLst>
          </p:cNvPr>
          <p:cNvSpPr txBox="1"/>
          <p:nvPr/>
        </p:nvSpPr>
        <p:spPr>
          <a:xfrm>
            <a:off x="2807890" y="4550008"/>
            <a:ext cx="6576219" cy="1384995"/>
          </a:xfrm>
          <a:prstGeom prst="rect">
            <a:avLst/>
          </a:prstGeom>
          <a:noFill/>
        </p:spPr>
        <p:txBody>
          <a:bodyPr wrap="square" rtlCol="0" anchor="ctr">
            <a:spAutoFit/>
          </a:bodyPr>
          <a:lstStyle/>
          <a:p>
            <a:pPr algn="just" rtl="1"/>
            <a:r>
              <a:rPr lang="ar-SA" sz="2800" b="1" dirty="0">
                <a:latin typeface="Simplified Arabic" panose="02020603050405020304" pitchFamily="18" charset="-78"/>
                <a:cs typeface="Simplified Arabic" panose="02020603050405020304" pitchFamily="18" charset="-78"/>
              </a:rPr>
              <a:t>عام 1944، تحطّمت طائرته مم</a:t>
            </a:r>
            <a:r>
              <a:rPr lang="ar-LB" sz="2800" b="1" dirty="0">
                <a:latin typeface="Simplified Arabic" panose="02020603050405020304" pitchFamily="18" charset="-78"/>
                <a:cs typeface="Simplified Arabic" panose="02020603050405020304" pitchFamily="18" charset="-78"/>
              </a:rPr>
              <a:t>ّ</a:t>
            </a:r>
            <a:r>
              <a:rPr lang="ar-SA" sz="2800" b="1" dirty="0">
                <a:latin typeface="Simplified Arabic" panose="02020603050405020304" pitchFamily="18" charset="-78"/>
                <a:cs typeface="Simplified Arabic" panose="02020603050405020304" pitchFamily="18" charset="-78"/>
              </a:rPr>
              <a:t>ا أدّى إلى وفاته.</a:t>
            </a:r>
            <a:r>
              <a:rPr lang="ar-AE" sz="2800" b="1" i="0" dirty="0">
                <a:effectLst/>
                <a:latin typeface="Simplified Arabic" panose="02020603050405020304" pitchFamily="18" charset="-78"/>
                <a:cs typeface="Simplified Arabic" panose="02020603050405020304" pitchFamily="18" charset="-78"/>
              </a:rPr>
              <a:t> لم يعثر على جثمانه إلا</a:t>
            </a:r>
            <a:r>
              <a:rPr lang="ar-LB" sz="2800" b="1" i="0" dirty="0">
                <a:effectLst/>
                <a:latin typeface="Simplified Arabic" panose="02020603050405020304" pitchFamily="18" charset="-78"/>
                <a:cs typeface="Simplified Arabic" panose="02020603050405020304" pitchFamily="18" charset="-78"/>
              </a:rPr>
              <a:t>ّ</a:t>
            </a:r>
            <a:r>
              <a:rPr lang="ar-AE" sz="2800" b="1" i="0" dirty="0">
                <a:effectLst/>
                <a:latin typeface="Simplified Arabic" panose="02020603050405020304" pitchFamily="18" charset="-78"/>
                <a:cs typeface="Simplified Arabic" panose="02020603050405020304" pitchFamily="18" charset="-78"/>
              </a:rPr>
              <a:t> في </a:t>
            </a:r>
            <a:r>
              <a:rPr lang="ar-SA" sz="2800" b="1" i="0" dirty="0">
                <a:effectLst/>
                <a:latin typeface="Simplified Arabic" panose="02020603050405020304" pitchFamily="18" charset="-78"/>
                <a:cs typeface="Simplified Arabic" panose="02020603050405020304" pitchFamily="18" charset="-78"/>
              </a:rPr>
              <a:t>سنة 1988 </a:t>
            </a:r>
            <a:r>
              <a:rPr lang="ar-AE" sz="2800" b="1" i="0" dirty="0">
                <a:effectLst/>
                <a:latin typeface="Simplified Arabic" panose="02020603050405020304" pitchFamily="18" charset="-78"/>
                <a:cs typeface="Simplified Arabic" panose="02020603050405020304" pitchFamily="18" charset="-78"/>
              </a:rPr>
              <a:t>على الس</a:t>
            </a:r>
            <a:r>
              <a:rPr lang="ar-LB" sz="2800" b="1" i="0" dirty="0">
                <a:effectLst/>
                <a:latin typeface="Simplified Arabic" panose="02020603050405020304" pitchFamily="18" charset="-78"/>
                <a:cs typeface="Simplified Arabic" panose="02020603050405020304" pitchFamily="18" charset="-78"/>
              </a:rPr>
              <a:t>ّ</a:t>
            </a:r>
            <a:r>
              <a:rPr lang="ar-AE" sz="2800" b="1" i="0" dirty="0">
                <a:effectLst/>
                <a:latin typeface="Simplified Arabic" panose="02020603050405020304" pitchFamily="18" charset="-78"/>
                <a:cs typeface="Simplified Arabic" panose="02020603050405020304" pitchFamily="18" charset="-78"/>
              </a:rPr>
              <a:t>احل الفرنسي</a:t>
            </a:r>
            <a:r>
              <a:rPr lang="ar-LB" sz="2800" b="1" i="0" dirty="0">
                <a:effectLst/>
                <a:latin typeface="Simplified Arabic" panose="02020603050405020304" pitchFamily="18" charset="-78"/>
                <a:cs typeface="Simplified Arabic" panose="02020603050405020304" pitchFamily="18" charset="-78"/>
              </a:rPr>
              <a:t>ّ</a:t>
            </a:r>
            <a:r>
              <a:rPr lang="ar-AE" sz="2800" b="1" i="0" dirty="0">
                <a:effectLst/>
                <a:latin typeface="Simplified Arabic" panose="02020603050405020304" pitchFamily="18" charset="-78"/>
                <a:cs typeface="Simplified Arabic" panose="02020603050405020304" pitchFamily="18" charset="-78"/>
              </a:rPr>
              <a:t> قبالة مدينة</a:t>
            </a:r>
            <a:r>
              <a:rPr lang="ar-SA" sz="2800" b="1" i="0" dirty="0">
                <a:effectLst/>
                <a:latin typeface="Simplified Arabic" panose="02020603050405020304" pitchFamily="18" charset="-78"/>
                <a:cs typeface="Simplified Arabic" panose="02020603050405020304" pitchFamily="18" charset="-78"/>
              </a:rPr>
              <a:t> مرسيليا.</a:t>
            </a:r>
          </a:p>
        </p:txBody>
      </p:sp>
      <p:pic>
        <p:nvPicPr>
          <p:cNvPr id="3" name="Picture 3">
            <a:extLst>
              <a:ext uri="{FF2B5EF4-FFF2-40B4-BE49-F238E27FC236}">
                <a16:creationId xmlns:a16="http://schemas.microsoft.com/office/drawing/2014/main" xmlns="" id="{DEDCBCC5-A3D7-3B46-8E0B-E0F944BD2799}"/>
              </a:ext>
            </a:extLst>
          </p:cNvPr>
          <p:cNvPicPr>
            <a:picLocks noChangeAspect="1"/>
          </p:cNvPicPr>
          <p:nvPr/>
        </p:nvPicPr>
        <p:blipFill>
          <a:blip r:embed="rId2"/>
          <a:stretch>
            <a:fillRect/>
          </a:stretch>
        </p:blipFill>
        <p:spPr>
          <a:xfrm>
            <a:off x="2807889" y="319870"/>
            <a:ext cx="6576219" cy="3128295"/>
          </a:xfrm>
          <a:prstGeom prst="rect">
            <a:avLst/>
          </a:prstGeom>
          <a:effectLst>
            <a:reflection blurRad="6350" stA="50000" endA="300" endPos="55500" dist="50800" dir="5400000" sy="-100000" algn="bl" rotWithShape="0"/>
          </a:effectLst>
        </p:spPr>
      </p:pic>
    </p:spTree>
    <p:extLst>
      <p:ext uri="{BB962C8B-B14F-4D97-AF65-F5344CB8AC3E}">
        <p14:creationId xmlns:p14="http://schemas.microsoft.com/office/powerpoint/2010/main" val="166687822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down)">
                                      <p:cBhvr>
                                        <p:cTn id="14" dur="580">
                                          <p:stCondLst>
                                            <p:cond delay="0"/>
                                          </p:stCondLst>
                                        </p:cTn>
                                        <p:tgtEl>
                                          <p:spTgt spid="2">
                                            <p:txEl>
                                              <p:pRg st="0" end="0"/>
                                            </p:txEl>
                                          </p:spTgt>
                                        </p:tgtEl>
                                      </p:cBhvr>
                                    </p:animEffect>
                                    <p:anim calcmode="lin" valueType="num">
                                      <p:cBhvr>
                                        <p:cTn id="15"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xEl>
                                              <p:pRg st="0" end="0"/>
                                            </p:txEl>
                                          </p:spTgt>
                                        </p:tgtEl>
                                      </p:cBhvr>
                                      <p:to x="100000" y="60000"/>
                                    </p:animScale>
                                    <p:animScale>
                                      <p:cBhvr>
                                        <p:cTn id="21" dur="166" decel="50000">
                                          <p:stCondLst>
                                            <p:cond delay="676"/>
                                          </p:stCondLst>
                                        </p:cTn>
                                        <p:tgtEl>
                                          <p:spTgt spid="2">
                                            <p:txEl>
                                              <p:pRg st="0" end="0"/>
                                            </p:txEl>
                                          </p:spTgt>
                                        </p:tgtEl>
                                      </p:cBhvr>
                                      <p:to x="100000" y="100000"/>
                                    </p:animScale>
                                    <p:animScale>
                                      <p:cBhvr>
                                        <p:cTn id="22" dur="26">
                                          <p:stCondLst>
                                            <p:cond delay="1312"/>
                                          </p:stCondLst>
                                        </p:cTn>
                                        <p:tgtEl>
                                          <p:spTgt spid="2">
                                            <p:txEl>
                                              <p:pRg st="0" end="0"/>
                                            </p:txEl>
                                          </p:spTgt>
                                        </p:tgtEl>
                                      </p:cBhvr>
                                      <p:to x="100000" y="80000"/>
                                    </p:animScale>
                                    <p:animScale>
                                      <p:cBhvr>
                                        <p:cTn id="23" dur="166" decel="50000">
                                          <p:stCondLst>
                                            <p:cond delay="1338"/>
                                          </p:stCondLst>
                                        </p:cTn>
                                        <p:tgtEl>
                                          <p:spTgt spid="2">
                                            <p:txEl>
                                              <p:pRg st="0" end="0"/>
                                            </p:txEl>
                                          </p:spTgt>
                                        </p:tgtEl>
                                      </p:cBhvr>
                                      <p:to x="100000" y="100000"/>
                                    </p:animScale>
                                    <p:animScale>
                                      <p:cBhvr>
                                        <p:cTn id="24" dur="26">
                                          <p:stCondLst>
                                            <p:cond delay="1642"/>
                                          </p:stCondLst>
                                        </p:cTn>
                                        <p:tgtEl>
                                          <p:spTgt spid="2">
                                            <p:txEl>
                                              <p:pRg st="0" end="0"/>
                                            </p:txEl>
                                          </p:spTgt>
                                        </p:tgtEl>
                                      </p:cBhvr>
                                      <p:to x="100000" y="90000"/>
                                    </p:animScale>
                                    <p:animScale>
                                      <p:cBhvr>
                                        <p:cTn id="25" dur="166" decel="50000">
                                          <p:stCondLst>
                                            <p:cond delay="1668"/>
                                          </p:stCondLst>
                                        </p:cTn>
                                        <p:tgtEl>
                                          <p:spTgt spid="2">
                                            <p:txEl>
                                              <p:pRg st="0" end="0"/>
                                            </p:txEl>
                                          </p:spTgt>
                                        </p:tgtEl>
                                      </p:cBhvr>
                                      <p:to x="100000" y="100000"/>
                                    </p:animScale>
                                    <p:animScale>
                                      <p:cBhvr>
                                        <p:cTn id="26" dur="26">
                                          <p:stCondLst>
                                            <p:cond delay="1808"/>
                                          </p:stCondLst>
                                        </p:cTn>
                                        <p:tgtEl>
                                          <p:spTgt spid="2">
                                            <p:txEl>
                                              <p:pRg st="0" end="0"/>
                                            </p:txEl>
                                          </p:spTgt>
                                        </p:tgtEl>
                                      </p:cBhvr>
                                      <p:to x="100000" y="95000"/>
                                    </p:animScale>
                                    <p:animScale>
                                      <p:cBhvr>
                                        <p:cTn id="27"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LB" dirty="0">
                <a:ln>
                  <a:solidFill>
                    <a:schemeClr val="tx1"/>
                  </a:solidFill>
                </a:ln>
                <a:solidFill>
                  <a:schemeClr val="tx1"/>
                </a:solidFill>
                <a:effectLst>
                  <a:glow rad="228600">
                    <a:schemeClr val="accent2">
                      <a:satMod val="175000"/>
                      <a:alpha val="40000"/>
                    </a:schemeClr>
                  </a:glow>
                </a:effectLst>
              </a:rPr>
              <a:t>من أعماله:</a:t>
            </a:r>
            <a:endParaRPr lang="en-US" dirty="0">
              <a:ln>
                <a:solidFill>
                  <a:schemeClr val="tx1"/>
                </a:solidFill>
              </a:ln>
              <a:solidFill>
                <a:schemeClr val="tx1"/>
              </a:solidFill>
              <a:effectLst>
                <a:glow rad="228600">
                  <a:schemeClr val="accent2">
                    <a:satMod val="175000"/>
                    <a:alpha val="40000"/>
                  </a:schemeClr>
                </a:glow>
              </a:effectLst>
            </a:endParaRPr>
          </a:p>
        </p:txBody>
      </p:sp>
      <p:sp>
        <p:nvSpPr>
          <p:cNvPr id="3" name="Content Placeholder 2"/>
          <p:cNvSpPr>
            <a:spLocks noGrp="1"/>
          </p:cNvSpPr>
          <p:nvPr>
            <p:ph idx="1"/>
          </p:nvPr>
        </p:nvSpPr>
        <p:spPr/>
        <p:txBody>
          <a:bodyPr/>
          <a:lstStyle/>
          <a:p>
            <a:endParaRPr lang="en-US" dirty="0"/>
          </a:p>
        </p:txBody>
      </p:sp>
      <p:sp>
        <p:nvSpPr>
          <p:cNvPr id="4" name="Flowchart: Punched Tape 3">
            <a:extLst>
              <a:ext uri="{FF2B5EF4-FFF2-40B4-BE49-F238E27FC236}">
                <a16:creationId xmlns:a16="http://schemas.microsoft.com/office/drawing/2014/main" xmlns="" id="{BCAB245C-B5C9-4F2E-951B-66FA65979A79}"/>
              </a:ext>
            </a:extLst>
          </p:cNvPr>
          <p:cNvSpPr/>
          <p:nvPr/>
        </p:nvSpPr>
        <p:spPr>
          <a:xfrm>
            <a:off x="845128" y="2326500"/>
            <a:ext cx="2216727" cy="1542100"/>
          </a:xfrm>
          <a:prstGeom prst="flowChartPunchedTap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7" name="Flowchart: Punched Tape 6">
            <a:extLst>
              <a:ext uri="{FF2B5EF4-FFF2-40B4-BE49-F238E27FC236}">
                <a16:creationId xmlns:a16="http://schemas.microsoft.com/office/drawing/2014/main" xmlns="" id="{97ADB3D2-D8E6-43DC-8C80-D808BD811094}"/>
              </a:ext>
            </a:extLst>
          </p:cNvPr>
          <p:cNvSpPr/>
          <p:nvPr/>
        </p:nvSpPr>
        <p:spPr>
          <a:xfrm>
            <a:off x="2777838" y="4197927"/>
            <a:ext cx="2216726" cy="1542100"/>
          </a:xfrm>
          <a:prstGeom prst="flowChartPunchedTap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8" name="Flowchart: Punched Tape 7">
            <a:extLst>
              <a:ext uri="{FF2B5EF4-FFF2-40B4-BE49-F238E27FC236}">
                <a16:creationId xmlns:a16="http://schemas.microsoft.com/office/drawing/2014/main" xmlns="" id="{8A053413-95CB-482F-8BB7-467F698009BC}"/>
              </a:ext>
            </a:extLst>
          </p:cNvPr>
          <p:cNvSpPr/>
          <p:nvPr/>
        </p:nvSpPr>
        <p:spPr>
          <a:xfrm>
            <a:off x="5846342" y="2326500"/>
            <a:ext cx="2216726" cy="1542100"/>
          </a:xfrm>
          <a:prstGeom prst="flowChartPunchedTap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9" name="Flowchart: Punched Tape 8">
            <a:extLst>
              <a:ext uri="{FF2B5EF4-FFF2-40B4-BE49-F238E27FC236}">
                <a16:creationId xmlns:a16="http://schemas.microsoft.com/office/drawing/2014/main" xmlns="" id="{5B16CA61-C7E8-4857-ABDF-FF2E3C695651}"/>
              </a:ext>
            </a:extLst>
          </p:cNvPr>
          <p:cNvSpPr/>
          <p:nvPr/>
        </p:nvSpPr>
        <p:spPr>
          <a:xfrm>
            <a:off x="8756072" y="3774552"/>
            <a:ext cx="2097578" cy="1542100"/>
          </a:xfrm>
          <a:prstGeom prst="flowChartPunchedTap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xmlns="" id="{770EB4FF-71D1-4A1F-B887-5AADD51EC9EA}"/>
              </a:ext>
            </a:extLst>
          </p:cNvPr>
          <p:cNvSpPr txBox="1"/>
          <p:nvPr/>
        </p:nvSpPr>
        <p:spPr>
          <a:xfrm>
            <a:off x="1338350" y="2886580"/>
            <a:ext cx="1439488" cy="384721"/>
          </a:xfrm>
          <a:prstGeom prst="rect">
            <a:avLst/>
          </a:prstGeom>
          <a:noFill/>
        </p:spPr>
        <p:txBody>
          <a:bodyPr wrap="square" rtlCol="0">
            <a:spAutoFit/>
          </a:bodyPr>
          <a:lstStyle/>
          <a:p>
            <a:r>
              <a:rPr lang="en-US" sz="1900" b="1" i="1" dirty="0" err="1">
                <a:effectLst>
                  <a:outerShdw blurRad="38100" dist="38100" dir="2700000" algn="tl">
                    <a:srgbClr val="000000">
                      <a:alpha val="43137"/>
                    </a:srgbClr>
                  </a:outerShdw>
                </a:effectLst>
              </a:rPr>
              <a:t>L’Aviateur</a:t>
            </a:r>
            <a:endParaRPr lang="en-US" sz="1900" b="1" i="1" dirty="0">
              <a:effectLst>
                <a:outerShdw blurRad="38100" dist="38100" dir="2700000" algn="tl">
                  <a:srgbClr val="000000">
                    <a:alpha val="43137"/>
                  </a:srgbClr>
                </a:outerShdw>
              </a:effectLst>
            </a:endParaRPr>
          </a:p>
        </p:txBody>
      </p:sp>
      <p:sp>
        <p:nvSpPr>
          <p:cNvPr id="11" name="TextBox 10">
            <a:extLst>
              <a:ext uri="{FF2B5EF4-FFF2-40B4-BE49-F238E27FC236}">
                <a16:creationId xmlns:a16="http://schemas.microsoft.com/office/drawing/2014/main" xmlns="" id="{71A16F84-3371-44E4-8E34-57122DBF0B89}"/>
              </a:ext>
            </a:extLst>
          </p:cNvPr>
          <p:cNvSpPr txBox="1"/>
          <p:nvPr/>
        </p:nvSpPr>
        <p:spPr>
          <a:xfrm>
            <a:off x="3120737" y="4776760"/>
            <a:ext cx="1657740" cy="384721"/>
          </a:xfrm>
          <a:prstGeom prst="rect">
            <a:avLst/>
          </a:prstGeom>
          <a:noFill/>
        </p:spPr>
        <p:txBody>
          <a:bodyPr wrap="square" rtlCol="0">
            <a:spAutoFit/>
          </a:bodyPr>
          <a:lstStyle/>
          <a:p>
            <a:r>
              <a:rPr lang="en-US" sz="1900" b="1" i="1" dirty="0">
                <a:effectLst>
                  <a:outerShdw blurRad="38100" dist="38100" dir="2700000" algn="tl">
                    <a:srgbClr val="000000">
                      <a:alpha val="43137"/>
                    </a:srgbClr>
                  </a:outerShdw>
                </a:effectLst>
              </a:rPr>
              <a:t>   </a:t>
            </a:r>
            <a:r>
              <a:rPr lang="en-US" b="1" i="1" dirty="0">
                <a:effectLst>
                  <a:outerShdw blurRad="38100" dist="38100" dir="2700000" algn="tl">
                    <a:srgbClr val="000000">
                      <a:alpha val="43137"/>
                    </a:srgbClr>
                  </a:outerShdw>
                </a:effectLst>
              </a:rPr>
              <a:t>Vol de </a:t>
            </a:r>
            <a:r>
              <a:rPr lang="en-US" b="1" i="1" dirty="0" err="1">
                <a:effectLst>
                  <a:outerShdw blurRad="38100" dist="38100" dir="2700000" algn="tl">
                    <a:srgbClr val="000000">
                      <a:alpha val="43137"/>
                    </a:srgbClr>
                  </a:outerShdw>
                </a:effectLst>
              </a:rPr>
              <a:t>nuit</a:t>
            </a:r>
            <a:endParaRPr lang="en-US" b="1" i="1" dirty="0">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xmlns="" id="{49FDDB5A-27C5-4408-BD21-19A865DF0937}"/>
              </a:ext>
            </a:extLst>
          </p:cNvPr>
          <p:cNvSpPr txBox="1"/>
          <p:nvPr/>
        </p:nvSpPr>
        <p:spPr>
          <a:xfrm>
            <a:off x="6289964" y="2886580"/>
            <a:ext cx="1205345" cy="369332"/>
          </a:xfrm>
          <a:prstGeom prst="rect">
            <a:avLst/>
          </a:prstGeom>
          <a:noFill/>
        </p:spPr>
        <p:txBody>
          <a:bodyPr wrap="square" rtlCol="0">
            <a:spAutoFit/>
          </a:bodyPr>
          <a:lstStyle/>
          <a:p>
            <a:r>
              <a:rPr lang="ar-AE" b="1" i="1" dirty="0">
                <a:effectLst>
                  <a:outerShdw blurRad="38100" dist="38100" dir="2700000" algn="tl">
                    <a:srgbClr val="000000">
                      <a:alpha val="43137"/>
                    </a:srgbClr>
                  </a:outerShdw>
                </a:effectLst>
              </a:rPr>
              <a:t>أرض البشر</a:t>
            </a:r>
            <a:r>
              <a:rPr lang="en-US" b="1" i="1" dirty="0">
                <a:effectLst>
                  <a:outerShdw blurRad="38100" dist="38100" dir="2700000" algn="tl">
                    <a:srgbClr val="000000">
                      <a:alpha val="43137"/>
                    </a:srgbClr>
                  </a:outerShdw>
                </a:effectLst>
              </a:rPr>
              <a:t>         </a:t>
            </a:r>
          </a:p>
        </p:txBody>
      </p:sp>
      <p:sp>
        <p:nvSpPr>
          <p:cNvPr id="14" name="TextBox 13">
            <a:extLst>
              <a:ext uri="{FF2B5EF4-FFF2-40B4-BE49-F238E27FC236}">
                <a16:creationId xmlns:a16="http://schemas.microsoft.com/office/drawing/2014/main" xmlns="" id="{5766FECB-DD54-4741-BF83-C611F6D2BC65}"/>
              </a:ext>
            </a:extLst>
          </p:cNvPr>
          <p:cNvSpPr txBox="1"/>
          <p:nvPr/>
        </p:nvSpPr>
        <p:spPr>
          <a:xfrm>
            <a:off x="9116291" y="4378036"/>
            <a:ext cx="1579418" cy="369332"/>
          </a:xfrm>
          <a:prstGeom prst="rect">
            <a:avLst/>
          </a:prstGeom>
          <a:noFill/>
        </p:spPr>
        <p:txBody>
          <a:bodyPr wrap="square" rtlCol="0">
            <a:spAutoFit/>
          </a:bodyPr>
          <a:lstStyle/>
          <a:p>
            <a:r>
              <a:rPr lang="en-US" b="1" i="1" dirty="0" err="1">
                <a:effectLst>
                  <a:outerShdw blurRad="38100" dist="38100" dir="2700000" algn="tl">
                    <a:srgbClr val="000000">
                      <a:alpha val="43137"/>
                    </a:srgbClr>
                  </a:outerShdw>
                </a:effectLst>
              </a:rPr>
              <a:t>Citadelle</a:t>
            </a:r>
            <a:endParaRPr lang="en-US"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713769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circle(in)">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heel(1)">
                                      <p:cBhvr>
                                        <p:cTn id="39" dur="20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circle(in)">
                                      <p:cBhvr>
                                        <p:cTn id="51"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7" grpId="0" animBg="1"/>
      <p:bldP spid="8" grpId="0" animBg="1"/>
      <p:bldP spid="9" grpId="0" animBg="1"/>
      <p:bldP spid="10" grpId="0"/>
      <p:bldP spid="11"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D6284AB-3DE8-4A06-BEC7-2C4B5BD893FA}"/>
              </a:ext>
            </a:extLst>
          </p:cNvPr>
          <p:cNvSpPr>
            <a:spLocks noGrp="1"/>
          </p:cNvSpPr>
          <p:nvPr>
            <p:ph type="title"/>
          </p:nvPr>
        </p:nvSpPr>
        <p:spPr>
          <a:xfrm>
            <a:off x="7474227" y="5135963"/>
            <a:ext cx="4426227" cy="1410826"/>
          </a:xfrm>
        </p:spPr>
        <p:txBody>
          <a:bodyPr>
            <a:noAutofit/>
          </a:bodyPr>
          <a:lstStyle/>
          <a:p>
            <a:pPr algn="just" rtl="1"/>
            <a:r>
              <a:rPr lang="ar-LB" sz="4000" b="1" dirty="0">
                <a:solidFill>
                  <a:schemeClr val="tx1"/>
                </a:solidFill>
                <a:latin typeface="Simplified Arabic" panose="02020603050405020304" pitchFamily="18" charset="-78"/>
                <a:cs typeface="Simplified Arabic" panose="02020603050405020304" pitchFamily="18" charset="-78"/>
              </a:rPr>
              <a:t>     انتخبت رواية الأمير الصّغير أجمل رواية في العالم للقرن العشرين لأنّها تحاكي الصّغار كما الكبار من خلال رسوماتها وشخصيّة الأمير الخياليّة، إنّها تثير إعجاب الأولاد، أمّا الكبار فيرون فيها درسًا فلسفيًّا عميقًا عن الحياة.</a:t>
            </a:r>
            <a:endParaRPr lang="en-US" sz="4000" b="1" dirty="0">
              <a:solidFill>
                <a:schemeClr val="tx1"/>
              </a:solidFill>
              <a:latin typeface="Simplified Arabic" panose="02020603050405020304" pitchFamily="18" charset="-78"/>
              <a:cs typeface="Simplified Arabic" panose="02020603050405020304" pitchFamily="18" charset="-78"/>
            </a:endParaRPr>
          </a:p>
        </p:txBody>
      </p:sp>
      <p:pic>
        <p:nvPicPr>
          <p:cNvPr id="16" name="Picture 15">
            <a:extLst>
              <a:ext uri="{FF2B5EF4-FFF2-40B4-BE49-F238E27FC236}">
                <a16:creationId xmlns:a16="http://schemas.microsoft.com/office/drawing/2014/main" xmlns="" id="{D43FFA1E-9263-458B-8A96-780111013604}"/>
              </a:ext>
            </a:extLst>
          </p:cNvPr>
          <p:cNvPicPr>
            <a:picLocks noChangeAspect="1"/>
          </p:cNvPicPr>
          <p:nvPr/>
        </p:nvPicPr>
        <p:blipFill>
          <a:blip r:embed="rId2"/>
          <a:stretch>
            <a:fillRect/>
          </a:stretch>
        </p:blipFill>
        <p:spPr>
          <a:xfrm>
            <a:off x="0" y="3175"/>
            <a:ext cx="5950227" cy="6854825"/>
          </a:xfrm>
          <a:prstGeom prst="rect">
            <a:avLst/>
          </a:prstGeom>
        </p:spPr>
      </p:pic>
      <p:sp>
        <p:nvSpPr>
          <p:cNvPr id="10" name="TextBox 9">
            <a:extLst>
              <a:ext uri="{FF2B5EF4-FFF2-40B4-BE49-F238E27FC236}">
                <a16:creationId xmlns:a16="http://schemas.microsoft.com/office/drawing/2014/main" xmlns="" id="{844CC6CD-8575-47C0-9E00-51D9C444CE1C}"/>
              </a:ext>
            </a:extLst>
          </p:cNvPr>
          <p:cNvSpPr txBox="1"/>
          <p:nvPr/>
        </p:nvSpPr>
        <p:spPr>
          <a:xfrm>
            <a:off x="0" y="3243137"/>
            <a:ext cx="5950227" cy="3785652"/>
          </a:xfrm>
          <a:prstGeom prst="rect">
            <a:avLst/>
          </a:prstGeom>
          <a:noFill/>
        </p:spPr>
        <p:txBody>
          <a:bodyPr wrap="square" rtlCol="0">
            <a:spAutoFit/>
          </a:bodyPr>
          <a:lstStyle/>
          <a:p>
            <a:pPr algn="just" rtl="1"/>
            <a:r>
              <a:rPr lang="ar-LB" sz="4000" b="1" dirty="0">
                <a:solidFill>
                  <a:srgbClr val="FF0000"/>
                </a:solidFill>
                <a:latin typeface="Simplified Arabic" panose="02020603050405020304" pitchFamily="18" charset="-78"/>
                <a:cs typeface="Simplified Arabic" panose="02020603050405020304" pitchFamily="18" charset="-78"/>
              </a:rPr>
              <a:t>أمّا أنا فقد أحببتها بكلّ ما فيها. إنّها تروي قصّة أمير هبط على الأرض بطريقةٍ عجيبة إذ التقى بالرّاوي في صحراء كبيرة وطلب منه من دون مقدّمات أن يرسم له خروفًا.</a:t>
            </a:r>
            <a:endParaRPr lang="en-US" sz="4000" b="1" dirty="0">
              <a:solidFill>
                <a:srgbClr val="FF0000"/>
              </a:solidFill>
              <a:latin typeface="Simplified Arabic" panose="02020603050405020304" pitchFamily="18" charset="-78"/>
              <a:cs typeface="Simplified Arabic" panose="02020603050405020304" pitchFamily="18" charset="-78"/>
            </a:endParaRPr>
          </a:p>
        </p:txBody>
      </p:sp>
      <p:pic>
        <p:nvPicPr>
          <p:cNvPr id="6" name="Picture Placeholder 5">
            <a:extLst>
              <a:ext uri="{FF2B5EF4-FFF2-40B4-BE49-F238E27FC236}">
                <a16:creationId xmlns:a16="http://schemas.microsoft.com/office/drawing/2014/main" xmlns="" id="{45B1B582-A33C-4824-BD1F-BF874833F5E3}"/>
              </a:ext>
            </a:extLst>
          </p:cNvPr>
          <p:cNvPicPr>
            <a:picLocks noGrp="1" noChangeAspect="1"/>
          </p:cNvPicPr>
          <p:nvPr>
            <p:ph type="pic" idx="1"/>
          </p:nvPr>
        </p:nvPicPr>
        <p:blipFill>
          <a:blip r:embed="rId3"/>
          <a:srcRect l="15000" r="15000"/>
          <a:stretch>
            <a:fillRect/>
          </a:stretch>
        </p:blipFill>
        <p:spPr>
          <a:xfrm>
            <a:off x="4273827" y="393174"/>
            <a:ext cx="3200400" cy="2679174"/>
          </a:xfrm>
          <a:prstGeom prst="rect">
            <a:avLst/>
          </a:prstGeom>
        </p:spPr>
      </p:pic>
    </p:spTree>
    <p:extLst>
      <p:ext uri="{BB962C8B-B14F-4D97-AF65-F5344CB8AC3E}">
        <p14:creationId xmlns:p14="http://schemas.microsoft.com/office/powerpoint/2010/main" val="224083362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9AAA1777-4CB1-4543-BCC4-F73ECFB9C961}"/>
              </a:ext>
            </a:extLst>
          </p:cNvPr>
          <p:cNvSpPr txBox="1"/>
          <p:nvPr/>
        </p:nvSpPr>
        <p:spPr>
          <a:xfrm>
            <a:off x="4424516" y="517803"/>
            <a:ext cx="7551174" cy="6124754"/>
          </a:xfrm>
          <a:prstGeom prst="rect">
            <a:avLst/>
          </a:prstGeom>
          <a:noFill/>
        </p:spPr>
        <p:txBody>
          <a:bodyPr wrap="square" rtlCol="0" anchor="ctr">
            <a:spAutoFit/>
          </a:bodyPr>
          <a:lstStyle/>
          <a:p>
            <a:pPr marL="0" marR="0" lvl="0" indent="0" algn="just" defTabSz="457200" rtl="1"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ما</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lang="ar-LB" sz="2800" b="1" noProof="0" dirty="0" err="1">
                <a:latin typeface="Simplified Arabic" panose="02020603050405020304" pitchFamily="18" charset="-78"/>
                <a:cs typeface="Simplified Arabic" panose="02020603050405020304" pitchFamily="18" charset="-78"/>
              </a:rPr>
              <a:t>أ</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عجبني</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في</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رواية</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ال</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أ</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مير</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الص</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غير</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lang="ar-LB" sz="2800" b="1" dirty="0" err="1">
                <a:latin typeface="Simplified Arabic" panose="02020603050405020304" pitchFamily="18" charset="-78"/>
                <a:cs typeface="Simplified Arabic" panose="02020603050405020304" pitchFamily="18" charset="-78"/>
              </a:rPr>
              <a:t>أ</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نّ</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الكاتب</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سانت</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اكسوبيريي</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يرسم</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الن</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اس</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و</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أ</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طباعهم </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و</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أ</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مراضهم</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الن</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فسي</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ة</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وعيوبهم</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كالط</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مع و الكبرياء و الاستبداد و الإدمان و الخنوع و خلْق عالم منغلق. ف</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الكاتب</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حاول</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تعل</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ّم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الر</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سم</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ولكن</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الكبار</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انتقدوه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عل</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ى</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رسومه</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فاضطرّ إلى اختيار مهنة أخرى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وهي</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قياد</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ة</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الط</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a:t>
            </a:r>
            <a:r>
              <a:rPr kumimoji="0" lang="en-US" sz="2800" b="1" i="0" u="none" strike="noStrike" kern="1200" cap="none" spc="0" normalizeH="0" baseline="0" noProof="0" dirty="0" err="1">
                <a:ln>
                  <a:noFill/>
                </a:ln>
                <a:effectLst/>
                <a:uLnTx/>
                <a:uFillTx/>
                <a:latin typeface="Simplified Arabic" panose="02020603050405020304" pitchFamily="18" charset="-78"/>
                <a:cs typeface="Simplified Arabic" panose="02020603050405020304" pitchFamily="18" charset="-78"/>
              </a:rPr>
              <a:t>ائرات</a:t>
            </a:r>
            <a:r>
              <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ل</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أنّ الكبار نسوا طفولتهم وكيف كانوا يتصرّفون وهم أطفال، وهكذا انزعج الكاتب من رأي الكبار. كما تناول مواضيع فلسفيّة وإنسانيّة عميقة عندما تحدّث مع الثّعالب والزّهور والبشر. فهو يكره أوامر الملوك الّذين يسودون على رعيّتهم ويكره الاستعباد ويُحِبّ التّواضع. وهو أيضاً بحديثه مع رجل الأعمال يكره الطّمع وامتلاك النّجوم أي المال. و</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بالنّسبة</a:t>
            </a:r>
            <a:r>
              <a:rPr kumimoji="0" lang="ar-LB" sz="2800" b="1" i="0" u="none" strike="noStrike" kern="1200" cap="none" spc="0" normalizeH="0" noProof="0" dirty="0">
                <a:ln>
                  <a:noFill/>
                </a:ln>
                <a:effectLst/>
                <a:uLnTx/>
                <a:uFillTx/>
                <a:latin typeface="Simplified Arabic" panose="02020603050405020304" pitchFamily="18" charset="-78"/>
                <a:cs typeface="Simplified Arabic" panose="02020603050405020304" pitchFamily="18" charset="-78"/>
              </a:rPr>
              <a:t> إلى</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الكاتب </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فإ</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نّ النّاس مسيّر</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ون</a:t>
            </a:r>
            <a:r>
              <a:rPr kumimoji="0" lang="ar-LB" sz="2800" b="1" i="0" u="none" strike="noStrike" kern="1200" cap="none" spc="0" normalizeH="0" noProof="0" dirty="0">
                <a:ln>
                  <a:noFill/>
                </a:ln>
                <a:effectLst/>
                <a:uLnTx/>
                <a:uFillTx/>
                <a:latin typeface="Simplified Arabic" panose="02020603050405020304" pitchFamily="18" charset="-78"/>
                <a:cs typeface="Simplified Arabic" panose="02020603050405020304" pitchFamily="18" charset="-78"/>
              </a:rPr>
              <a:t> </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على الأرض و</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ي</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فعل</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ون</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أحياناً ما لا </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ي</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ريد</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ون</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فلا عاطفة تربط النّاس </a:t>
            </a:r>
            <a:r>
              <a:rPr lang="ar-LB" sz="2800" b="1" dirty="0">
                <a:latin typeface="Simplified Arabic" panose="02020603050405020304" pitchFamily="18" charset="-78"/>
                <a:cs typeface="Simplified Arabic" panose="02020603050405020304" pitchFamily="18" charset="-78"/>
              </a:rPr>
              <a:t>ببعض</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هم ولا اهتمام ذاتيّ. والنّاس لا </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يرون</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في </a:t>
            </a:r>
            <a:r>
              <a:rPr kumimoji="0" lang="ar-LB"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قلوبهم</a:t>
            </a:r>
            <a:r>
              <a:rPr kumimoji="0" lang="ar-SA"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الرّؤية الصّحيحة لأنّ العيون تغشُّ.</a:t>
            </a:r>
            <a:endParaRPr kumimoji="0" lang="en-US" sz="2800" b="1" i="0"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endParaRPr>
          </a:p>
        </p:txBody>
      </p:sp>
      <p:pic>
        <p:nvPicPr>
          <p:cNvPr id="3" name="Picture 2"/>
          <p:cNvPicPr>
            <a:picLocks noChangeAspect="1"/>
          </p:cNvPicPr>
          <p:nvPr/>
        </p:nvPicPr>
        <p:blipFill>
          <a:blip r:embed="rId2"/>
          <a:stretch>
            <a:fillRect/>
          </a:stretch>
        </p:blipFill>
        <p:spPr>
          <a:xfrm>
            <a:off x="0" y="1488719"/>
            <a:ext cx="4055806" cy="3566160"/>
          </a:xfrm>
          <a:prstGeom prst="rect">
            <a:avLst/>
          </a:prstGeom>
        </p:spPr>
      </p:pic>
    </p:spTree>
    <p:extLst>
      <p:ext uri="{BB962C8B-B14F-4D97-AF65-F5344CB8AC3E}">
        <p14:creationId xmlns:p14="http://schemas.microsoft.com/office/powerpoint/2010/main" val="6243247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1445" y="1343127"/>
            <a:ext cx="10837326" cy="224676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LB" sz="2800" b="1"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     أعجبني في هذه الرّواية أحداثها. أراد الكاتب أن يقول لنا إنّنا "بفعل بسيط قد تتهدّم موهبة". في السّادسة من عمره قام برسم صورة ثعبان، ثم عرضها على أشخاص راشدين وسألهم اذا كان هذا الرّسم يخيفهم، فتعجبوا وقالوا: لماذا تخيفنا؟ وفي الحقيقة هذه الرّسمة تمثّل قبعة. مرّة تعطّلت طائرته في الصّحراء وهتاك التقى بالأمير الصّغير</a:t>
            </a:r>
            <a:r>
              <a:rPr kumimoji="0" lang="ar-LB" sz="2800" b="1" u="none" strike="noStrike" kern="1200" cap="none" spc="0" normalizeH="0" noProof="0" dirty="0">
                <a:ln>
                  <a:noFill/>
                </a:ln>
                <a:effectLst/>
                <a:uLnTx/>
                <a:uFillTx/>
                <a:latin typeface="Simplified Arabic" panose="02020603050405020304" pitchFamily="18" charset="-78"/>
                <a:cs typeface="Simplified Arabic" panose="02020603050405020304" pitchFamily="18" charset="-78"/>
              </a:rPr>
              <a:t> </a:t>
            </a:r>
            <a:r>
              <a:rPr kumimoji="0" lang="ar-LB" sz="2800" b="1"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rPr>
              <a:t>وجرى حديث معه، ومن خلاله اكتشف أنّه من كوكب آخر صغير. </a:t>
            </a:r>
            <a:endParaRPr kumimoji="0" lang="en-US" sz="2800" b="1" u="none" strike="noStrike" kern="1200" cap="none" spc="0" normalizeH="0" baseline="0" noProof="0" dirty="0">
              <a:ln>
                <a:noFill/>
              </a:ln>
              <a:effectLst/>
              <a:uLnTx/>
              <a:uFillTx/>
              <a:latin typeface="Simplified Arabic" panose="02020603050405020304" pitchFamily="18" charset="-78"/>
              <a:cs typeface="Simplified Arabic" panose="02020603050405020304" pitchFamily="18" charset="-78"/>
            </a:endParaRPr>
          </a:p>
        </p:txBody>
      </p:sp>
      <p:pic>
        <p:nvPicPr>
          <p:cNvPr id="4" name="Picture 3"/>
          <p:cNvPicPr>
            <a:picLocks noChangeAspect="1"/>
          </p:cNvPicPr>
          <p:nvPr/>
        </p:nvPicPr>
        <p:blipFill>
          <a:blip r:embed="rId2"/>
          <a:stretch>
            <a:fillRect/>
          </a:stretch>
        </p:blipFill>
        <p:spPr>
          <a:xfrm>
            <a:off x="0" y="4557909"/>
            <a:ext cx="12192000" cy="2167356"/>
          </a:xfrm>
          <a:prstGeom prst="rect">
            <a:avLst/>
          </a:prstGeom>
        </p:spPr>
      </p:pic>
    </p:spTree>
    <p:extLst>
      <p:ext uri="{BB962C8B-B14F-4D97-AF65-F5344CB8AC3E}">
        <p14:creationId xmlns:p14="http://schemas.microsoft.com/office/powerpoint/2010/main" val="118378480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B33550A-1BB9-4894-8537-B999A848C40C}"/>
              </a:ext>
            </a:extLst>
          </p:cNvPr>
          <p:cNvSpPr>
            <a:spLocks noGrp="1"/>
          </p:cNvSpPr>
          <p:nvPr>
            <p:ph idx="1"/>
          </p:nvPr>
        </p:nvSpPr>
        <p:spPr>
          <a:xfrm>
            <a:off x="3554361" y="888255"/>
            <a:ext cx="8200103" cy="5081490"/>
          </a:xfrm>
        </p:spPr>
        <p:txBody>
          <a:bodyPr>
            <a:noAutofit/>
          </a:bodyPr>
          <a:lstStyle/>
          <a:p>
            <a:pPr algn="just"/>
            <a:r>
              <a:rPr lang="ar-LB" sz="3200" b="1" dirty="0">
                <a:latin typeface="Simplified Arabic" panose="02020603050405020304" pitchFamily="18" charset="-78"/>
                <a:cs typeface="Simplified Arabic" panose="02020603050405020304" pitchFamily="18" charset="-78"/>
              </a:rPr>
              <a:t>    </a:t>
            </a:r>
            <a:r>
              <a:rPr lang="ar-AE" sz="3200" b="1" dirty="0">
                <a:latin typeface="Simplified Arabic" panose="02020603050405020304" pitchFamily="18" charset="-78"/>
                <a:cs typeface="Simplified Arabic" panose="02020603050405020304" pitchFamily="18" charset="-78"/>
              </a:rPr>
              <a:t>ما أعجبني في هذ</a:t>
            </a:r>
            <a:r>
              <a:rPr lang="ar-LB" sz="3200" b="1" dirty="0">
                <a:latin typeface="Simplified Arabic" panose="02020603050405020304" pitchFamily="18" charset="-78"/>
                <a:cs typeface="Simplified Arabic" panose="02020603050405020304" pitchFamily="18" charset="-78"/>
              </a:rPr>
              <a:t>ه</a:t>
            </a:r>
            <a:r>
              <a:rPr lang="ar-AE" sz="3200" b="1" dirty="0">
                <a:latin typeface="Simplified Arabic" panose="02020603050405020304" pitchFamily="18" charset="-78"/>
                <a:cs typeface="Simplified Arabic" panose="02020603050405020304" pitchFamily="18" charset="-78"/>
              </a:rPr>
              <a:t> الر</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واية </a:t>
            </a:r>
            <a:r>
              <a:rPr lang="ar-LB" sz="3200" b="1" dirty="0">
                <a:latin typeface="Simplified Arabic" panose="02020603050405020304" pitchFamily="18" charset="-78"/>
                <a:cs typeface="Simplified Arabic" panose="02020603050405020304" pitchFamily="18" charset="-78"/>
              </a:rPr>
              <a:t>هو </a:t>
            </a:r>
            <a:r>
              <a:rPr lang="ar-AE" sz="3200" b="1" dirty="0">
                <a:latin typeface="Simplified Arabic" panose="02020603050405020304" pitchFamily="18" charset="-78"/>
                <a:cs typeface="Simplified Arabic" panose="02020603050405020304" pitchFamily="18" charset="-78"/>
              </a:rPr>
              <a:t>الفكرة الر</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ئيسية ال</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تي تمحورت حولها " الفجوة بين ال</a:t>
            </a:r>
            <a:r>
              <a:rPr lang="ar-LB" sz="3200" b="1" dirty="0">
                <a:latin typeface="Simplified Arabic" panose="02020603050405020304" pitchFamily="18" charset="-78"/>
                <a:cs typeface="Simplified Arabic" panose="02020603050405020304" pitchFamily="18" charset="-78"/>
              </a:rPr>
              <a:t>أ</a:t>
            </a:r>
            <a:r>
              <a:rPr lang="ar-AE" sz="3200" b="1" dirty="0">
                <a:latin typeface="Simplified Arabic" panose="02020603050405020304" pitchFamily="18" charset="-78"/>
                <a:cs typeface="Simplified Arabic" panose="02020603050405020304" pitchFamily="18" charset="-78"/>
              </a:rPr>
              <a:t>طفال والكبار" </a:t>
            </a:r>
            <a:r>
              <a:rPr lang="ar-LB" sz="3200" b="1" dirty="0">
                <a:latin typeface="Simplified Arabic" panose="02020603050405020304" pitchFamily="18" charset="-78"/>
                <a:cs typeface="Simplified Arabic" panose="02020603050405020304" pitchFamily="18" charset="-78"/>
              </a:rPr>
              <a:t>أ</a:t>
            </a:r>
            <a:r>
              <a:rPr lang="ar-AE" sz="3200" b="1" dirty="0">
                <a:latin typeface="Simplified Arabic" panose="02020603050405020304" pitchFamily="18" charset="-78"/>
                <a:cs typeface="Simplified Arabic" panose="02020603050405020304" pitchFamily="18" charset="-78"/>
              </a:rPr>
              <a:t>ي كيف ان الكبار ال</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ذين كانو</a:t>
            </a:r>
            <a:r>
              <a:rPr lang="ar-LB" sz="3200" b="1" dirty="0">
                <a:latin typeface="Simplified Arabic" panose="02020603050405020304" pitchFamily="18" charset="-78"/>
                <a:cs typeface="Simplified Arabic" panose="02020603050405020304" pitchFamily="18" charset="-78"/>
              </a:rPr>
              <a:t>ا أ</a:t>
            </a:r>
            <a:r>
              <a:rPr lang="ar-AE" sz="3200" b="1" dirty="0">
                <a:latin typeface="Simplified Arabic" panose="02020603050405020304" pitchFamily="18" charset="-78"/>
                <a:cs typeface="Simplified Arabic" panose="02020603050405020304" pitchFamily="18" charset="-78"/>
              </a:rPr>
              <a:t>طفالا" يتركون وراءهم الطفولة ويصيرون غرباء عنها ويكبرون بذلك إلى الأبد</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 مما </a:t>
            </a:r>
            <a:r>
              <a:rPr lang="ar-LB" sz="3200" b="1" dirty="0">
                <a:latin typeface="Simplified Arabic" panose="02020603050405020304" pitchFamily="18" charset="-78"/>
                <a:cs typeface="Simplified Arabic" panose="02020603050405020304" pitchFamily="18" charset="-78"/>
              </a:rPr>
              <a:t>ي</a:t>
            </a:r>
            <a:r>
              <a:rPr lang="ar-AE" sz="3200" b="1" dirty="0">
                <a:latin typeface="Simplified Arabic" panose="02020603050405020304" pitchFamily="18" charset="-78"/>
                <a:cs typeface="Simplified Arabic" panose="02020603050405020304" pitchFamily="18" charset="-78"/>
              </a:rPr>
              <a:t>خلق هو</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ة سحيقة بينهم وبين الاطفال. وما زاد حماسي وتعل</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قي </a:t>
            </a:r>
            <a:r>
              <a:rPr lang="ar-LB" sz="3200" b="1" dirty="0">
                <a:latin typeface="Simplified Arabic" panose="02020603050405020304" pitchFamily="18" charset="-78"/>
                <a:cs typeface="Simplified Arabic" panose="02020603050405020304" pitchFamily="18" charset="-78"/>
              </a:rPr>
              <a:t>ب</a:t>
            </a:r>
            <a:r>
              <a:rPr lang="ar-AE" sz="3200" b="1" dirty="0">
                <a:latin typeface="Simplified Arabic" panose="02020603050405020304" pitchFamily="18" charset="-78"/>
                <a:cs typeface="Simplified Arabic" panose="02020603050405020304" pitchFamily="18" charset="-78"/>
              </a:rPr>
              <a:t>الر</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واية نقاط كثيرة تداول فيها الكاتب وحاول من خلالها ان يذك</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ر الكبار بملامح الش</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خصي</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ة الط</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فولي</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ة وهي: الخيال، الحلم، الوقوف </a:t>
            </a:r>
            <a:r>
              <a:rPr lang="ar-LB" sz="3200" b="1" dirty="0">
                <a:latin typeface="Simplified Arabic" panose="02020603050405020304" pitchFamily="18" charset="-78"/>
                <a:cs typeface="Simplified Arabic" panose="02020603050405020304" pitchFamily="18" charset="-78"/>
              </a:rPr>
              <a:t>أ</a:t>
            </a:r>
            <a:r>
              <a:rPr lang="ar-AE" sz="3200" b="1" dirty="0">
                <a:latin typeface="Simplified Arabic" panose="02020603050405020304" pitchFamily="18" charset="-78"/>
                <a:cs typeface="Simplified Arabic" panose="02020603050405020304" pitchFamily="18" charset="-78"/>
              </a:rPr>
              <a:t>مام الذ</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ات، الحياة ضد</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 ال</a:t>
            </a:r>
            <a:r>
              <a:rPr lang="ar-LB" sz="3200" b="1" dirty="0">
                <a:latin typeface="Simplified Arabic" panose="02020603050405020304" pitchFamily="18" charset="-78"/>
                <a:cs typeface="Simplified Arabic" panose="02020603050405020304" pitchFamily="18" charset="-78"/>
              </a:rPr>
              <a:t>تّ</a:t>
            </a:r>
            <a:r>
              <a:rPr lang="ar-AE" sz="3200" b="1" dirty="0">
                <a:latin typeface="Simplified Arabic" panose="02020603050405020304" pitchFamily="18" charset="-78"/>
                <a:cs typeface="Simplified Arabic" panose="02020603050405020304" pitchFamily="18" charset="-78"/>
              </a:rPr>
              <a:t>ي</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ار، والحب</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 شمس لا تغيب.</a:t>
            </a:r>
            <a:r>
              <a:rPr lang="ar-LB" sz="3200" b="1" dirty="0">
                <a:latin typeface="Simplified Arabic" panose="02020603050405020304" pitchFamily="18" charset="-78"/>
                <a:cs typeface="Simplified Arabic" panose="02020603050405020304" pitchFamily="18" charset="-78"/>
              </a:rPr>
              <a:t> </a:t>
            </a:r>
            <a:r>
              <a:rPr lang="ar-AE" sz="3200" b="1" dirty="0">
                <a:latin typeface="Simplified Arabic" panose="02020603050405020304" pitchFamily="18" charset="-78"/>
                <a:cs typeface="Simplified Arabic" panose="02020603050405020304" pitchFamily="18" charset="-78"/>
              </a:rPr>
              <a:t>والجميل في هذه الر</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واية كيف </a:t>
            </a:r>
            <a:r>
              <a:rPr lang="ar-LB" sz="3200" b="1" dirty="0">
                <a:latin typeface="Simplified Arabic" panose="02020603050405020304" pitchFamily="18" charset="-78"/>
                <a:cs typeface="Simplified Arabic" panose="02020603050405020304" pitchFamily="18" charset="-78"/>
              </a:rPr>
              <a:t>أ</a:t>
            </a:r>
            <a:r>
              <a:rPr lang="ar-AE" sz="3200" b="1" dirty="0">
                <a:latin typeface="Simplified Arabic" panose="02020603050405020304" pitchFamily="18" charset="-78"/>
                <a:cs typeface="Simplified Arabic" panose="02020603050405020304" pitchFamily="18" charset="-78"/>
              </a:rPr>
              <a:t>ن</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 الكاتب قد</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م معان</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 مهم</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ة جد</a:t>
            </a:r>
            <a:r>
              <a:rPr lang="ar-LB" sz="3200" b="1" dirty="0">
                <a:latin typeface="Simplified Arabic" panose="02020603050405020304" pitchFamily="18" charset="-78"/>
                <a:cs typeface="Simplified Arabic" panose="02020603050405020304" pitchFamily="18" charset="-78"/>
              </a:rPr>
              <a:t>ًّ</a:t>
            </a:r>
            <a:r>
              <a:rPr lang="ar-AE" sz="3200" b="1" dirty="0">
                <a:latin typeface="Simplified Arabic" panose="02020603050405020304" pitchFamily="18" charset="-78"/>
                <a:cs typeface="Simplified Arabic" panose="02020603050405020304" pitchFamily="18" charset="-78"/>
              </a:rPr>
              <a:t>ا بطريقة بسيطة وغير مباشرة</a:t>
            </a:r>
            <a:r>
              <a:rPr lang="ar-LB" sz="3200" b="1" dirty="0">
                <a:latin typeface="Simplified Arabic" panose="02020603050405020304" pitchFamily="18" charset="-78"/>
                <a:cs typeface="Simplified Arabic" panose="02020603050405020304" pitchFamily="18" charset="-78"/>
              </a:rPr>
              <a:t>.</a:t>
            </a:r>
            <a:endParaRPr lang="en-US" sz="3200" b="1" dirty="0">
              <a:latin typeface="Simplified Arabic" panose="02020603050405020304" pitchFamily="18" charset="-78"/>
              <a:cs typeface="Simplified Arabic" panose="02020603050405020304" pitchFamily="18" charset="-78"/>
            </a:endParaRPr>
          </a:p>
        </p:txBody>
      </p:sp>
      <p:pic>
        <p:nvPicPr>
          <p:cNvPr id="4" name="Content Placeholder 3"/>
          <p:cNvPicPr>
            <a:picLocks noChangeAspect="1"/>
          </p:cNvPicPr>
          <p:nvPr/>
        </p:nvPicPr>
        <p:blipFill>
          <a:blip r:embed="rId2"/>
          <a:stretch>
            <a:fillRect/>
          </a:stretch>
        </p:blipFill>
        <p:spPr>
          <a:xfrm>
            <a:off x="0" y="0"/>
            <a:ext cx="3362632" cy="6858000"/>
          </a:xfrm>
          <a:prstGeom prst="rect">
            <a:avLst/>
          </a:prstGeom>
        </p:spPr>
      </p:pic>
    </p:spTree>
    <p:extLst>
      <p:ext uri="{BB962C8B-B14F-4D97-AF65-F5344CB8AC3E}">
        <p14:creationId xmlns:p14="http://schemas.microsoft.com/office/powerpoint/2010/main" val="31360591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CCF310-E3EA-44E2-B774-CDE88748A4B2}"/>
              </a:ext>
            </a:extLst>
          </p:cNvPr>
          <p:cNvSpPr>
            <a:spLocks noGrp="1"/>
          </p:cNvSpPr>
          <p:nvPr>
            <p:ph type="title"/>
          </p:nvPr>
        </p:nvSpPr>
        <p:spPr>
          <a:xfrm>
            <a:off x="572275" y="652760"/>
            <a:ext cx="7862889" cy="1541091"/>
          </a:xfrm>
        </p:spPr>
        <p:txBody>
          <a:bodyPr>
            <a:normAutofit fontScale="90000"/>
          </a:bodyPr>
          <a:lstStyle/>
          <a:p>
            <a:pPr algn="just"/>
            <a:r>
              <a:rPr lang="ar-AE" sz="4000" b="1" dirty="0">
                <a:latin typeface="Simplified Arabic" panose="02020603050405020304" pitchFamily="18" charset="-78"/>
                <a:cs typeface="Simplified Arabic" panose="02020603050405020304" pitchFamily="18" charset="-78"/>
              </a:rPr>
              <a:t>وما أعجبني </a:t>
            </a:r>
            <a:r>
              <a:rPr lang="ar-LB" sz="4000" b="1" dirty="0">
                <a:latin typeface="Simplified Arabic" panose="02020603050405020304" pitchFamily="18" charset="-78"/>
                <a:cs typeface="Simplified Arabic" panose="02020603050405020304" pitchFamily="18" charset="-78"/>
              </a:rPr>
              <a:t>أ</a:t>
            </a:r>
            <a:r>
              <a:rPr lang="ar-AE" sz="4000" b="1" dirty="0">
                <a:latin typeface="Simplified Arabic" panose="02020603050405020304" pitchFamily="18" charset="-78"/>
                <a:cs typeface="Simplified Arabic" panose="02020603050405020304" pitchFamily="18" charset="-78"/>
              </a:rPr>
              <a:t>يض</a:t>
            </a:r>
            <a:r>
              <a:rPr lang="ar-LB" sz="4000" b="1" dirty="0">
                <a:latin typeface="Simplified Arabic" panose="02020603050405020304" pitchFamily="18" charset="-78"/>
                <a:cs typeface="Simplified Arabic" panose="02020603050405020304" pitchFamily="18" charset="-78"/>
              </a:rPr>
              <a:t>ً</a:t>
            </a:r>
            <a:r>
              <a:rPr lang="ar-AE" sz="4000" b="1" dirty="0">
                <a:latin typeface="Simplified Arabic" panose="02020603050405020304" pitchFamily="18" charset="-78"/>
                <a:cs typeface="Simplified Arabic" panose="02020603050405020304" pitchFamily="18" charset="-78"/>
              </a:rPr>
              <a:t>ا في هذه الر</a:t>
            </a:r>
            <a:r>
              <a:rPr lang="ar-LB" sz="4000" b="1" dirty="0">
                <a:latin typeface="Simplified Arabic" panose="02020603050405020304" pitchFamily="18" charset="-78"/>
                <a:cs typeface="Simplified Arabic" panose="02020603050405020304" pitchFamily="18" charset="-78"/>
              </a:rPr>
              <a:t>ّ</a:t>
            </a:r>
            <a:r>
              <a:rPr lang="ar-AE" sz="4000" b="1" dirty="0">
                <a:latin typeface="Simplified Arabic" panose="02020603050405020304" pitchFamily="18" charset="-78"/>
                <a:cs typeface="Simplified Arabic" panose="02020603050405020304" pitchFamily="18" charset="-78"/>
              </a:rPr>
              <a:t>واية الجمل ال</a:t>
            </a:r>
            <a:r>
              <a:rPr lang="ar-LB" sz="4000" b="1" dirty="0">
                <a:latin typeface="Simplified Arabic" panose="02020603050405020304" pitchFamily="18" charset="-78"/>
                <a:cs typeface="Simplified Arabic" panose="02020603050405020304" pitchFamily="18" charset="-78"/>
              </a:rPr>
              <a:t>ّ</a:t>
            </a:r>
            <a:r>
              <a:rPr lang="ar-AE" sz="4000" b="1" dirty="0">
                <a:latin typeface="Simplified Arabic" panose="02020603050405020304" pitchFamily="18" charset="-78"/>
                <a:cs typeface="Simplified Arabic" panose="02020603050405020304" pitchFamily="18" charset="-78"/>
              </a:rPr>
              <a:t>تي كان يرد</a:t>
            </a:r>
            <a:r>
              <a:rPr lang="ar-LB" sz="4000" b="1" dirty="0">
                <a:latin typeface="Simplified Arabic" panose="02020603050405020304" pitchFamily="18" charset="-78"/>
                <a:cs typeface="Simplified Arabic" panose="02020603050405020304" pitchFamily="18" charset="-78"/>
              </a:rPr>
              <a:t>ّ</a:t>
            </a:r>
            <a:r>
              <a:rPr lang="ar-AE" sz="4000" b="1" dirty="0">
                <a:latin typeface="Simplified Arabic" panose="02020603050405020304" pitchFamily="18" charset="-78"/>
                <a:cs typeface="Simplified Arabic" panose="02020603050405020304" pitchFamily="18" charset="-78"/>
              </a:rPr>
              <a:t>دها ال</a:t>
            </a:r>
            <a:r>
              <a:rPr lang="ar-LB" sz="4000" b="1" dirty="0">
                <a:latin typeface="Simplified Arabic" panose="02020603050405020304" pitchFamily="18" charset="-78"/>
                <a:cs typeface="Simplified Arabic" panose="02020603050405020304" pitchFamily="18" charset="-78"/>
              </a:rPr>
              <a:t>أ</a:t>
            </a:r>
            <a:r>
              <a:rPr lang="ar-AE" sz="4000" b="1" dirty="0">
                <a:latin typeface="Simplified Arabic" panose="02020603050405020304" pitchFamily="18" charset="-78"/>
                <a:cs typeface="Simplified Arabic" panose="02020603050405020304" pitchFamily="18" charset="-78"/>
              </a:rPr>
              <a:t>مير الص</a:t>
            </a:r>
            <a:r>
              <a:rPr lang="ar-LB" sz="4000" b="1" dirty="0">
                <a:latin typeface="Simplified Arabic" panose="02020603050405020304" pitchFamily="18" charset="-78"/>
                <a:cs typeface="Simplified Arabic" panose="02020603050405020304" pitchFamily="18" charset="-78"/>
              </a:rPr>
              <a:t>ّ</a:t>
            </a:r>
            <a:r>
              <a:rPr lang="ar-AE" sz="4000" b="1" dirty="0">
                <a:latin typeface="Simplified Arabic" panose="02020603050405020304" pitchFamily="18" charset="-78"/>
                <a:cs typeface="Simplified Arabic" panose="02020603050405020304" pitchFamily="18" charset="-78"/>
              </a:rPr>
              <a:t>غير وال</a:t>
            </a:r>
            <a:r>
              <a:rPr lang="ar-LB" sz="4000" b="1" dirty="0">
                <a:latin typeface="Simplified Arabic" panose="02020603050405020304" pitchFamily="18" charset="-78"/>
                <a:cs typeface="Simplified Arabic" panose="02020603050405020304" pitchFamily="18" charset="-78"/>
              </a:rPr>
              <a:t>ّ</a:t>
            </a:r>
            <a:r>
              <a:rPr lang="ar-AE" sz="4000" b="1" dirty="0">
                <a:latin typeface="Simplified Arabic" panose="02020603050405020304" pitchFamily="18" charset="-78"/>
                <a:cs typeface="Simplified Arabic" panose="02020603050405020304" pitchFamily="18" charset="-78"/>
              </a:rPr>
              <a:t>تي كانت تترك </a:t>
            </a:r>
            <a:r>
              <a:rPr lang="en-GB" sz="4000" b="1" dirty="0" err="1">
                <a:latin typeface="Simplified Arabic" panose="02020603050405020304" pitchFamily="18" charset="-78"/>
                <a:cs typeface="Simplified Arabic" panose="02020603050405020304" pitchFamily="18" charset="-78"/>
              </a:rPr>
              <a:t>أثر</a:t>
            </a:r>
            <a:r>
              <a:rPr lang="ar-LB" sz="4000" b="1" dirty="0">
                <a:latin typeface="Simplified Arabic" panose="02020603050405020304" pitchFamily="18" charset="-78"/>
                <a:cs typeface="Simplified Arabic" panose="02020603050405020304" pitchFamily="18" charset="-78"/>
              </a:rPr>
              <a:t>ً</a:t>
            </a:r>
            <a:r>
              <a:rPr lang="en-GB" sz="4000" b="1" dirty="0">
                <a:latin typeface="Simplified Arabic" panose="02020603050405020304" pitchFamily="18" charset="-78"/>
                <a:cs typeface="Simplified Arabic" panose="02020603050405020304" pitchFamily="18" charset="-78"/>
              </a:rPr>
              <a:t>ا </a:t>
            </a:r>
            <a:r>
              <a:rPr lang="en-GB" sz="4000" b="1" dirty="0" err="1">
                <a:latin typeface="Simplified Arabic" panose="02020603050405020304" pitchFamily="18" charset="-78"/>
                <a:cs typeface="Simplified Arabic" panose="02020603050405020304" pitchFamily="18" charset="-78"/>
              </a:rPr>
              <a:t>في</a:t>
            </a:r>
            <a:r>
              <a:rPr lang="en-GB" sz="4000" b="1" dirty="0">
                <a:latin typeface="Simplified Arabic" panose="02020603050405020304" pitchFamily="18" charset="-78"/>
                <a:cs typeface="Simplified Arabic" panose="02020603050405020304" pitchFamily="18" charset="-78"/>
              </a:rPr>
              <a:t> </a:t>
            </a:r>
            <a:r>
              <a:rPr lang="en-GB" sz="4000" b="1" dirty="0" err="1">
                <a:latin typeface="Simplified Arabic" panose="02020603050405020304" pitchFamily="18" charset="-78"/>
                <a:cs typeface="Simplified Arabic" panose="02020603050405020304" pitchFamily="18" charset="-78"/>
              </a:rPr>
              <a:t>المجتمع</a:t>
            </a:r>
            <a:r>
              <a:rPr lang="en-GB" b="1" dirty="0">
                <a:effectLst>
                  <a:outerShdw blurRad="38100" dist="38100" dir="2700000" algn="tl">
                    <a:srgbClr val="000000">
                      <a:alpha val="43137"/>
                    </a:srgbClr>
                  </a:outerShdw>
                </a:effectLst>
              </a:rPr>
              <a:t>،</a:t>
            </a:r>
            <a:br>
              <a:rPr lang="en-GB" b="1" dirty="0">
                <a:effectLst>
                  <a:outerShdw blurRad="38100" dist="38100" dir="2700000" algn="tl">
                    <a:srgbClr val="000000">
                      <a:alpha val="43137"/>
                    </a:srgbClr>
                  </a:outerShdw>
                </a:effectLst>
              </a:rPr>
            </a:br>
            <a:r>
              <a:rPr lang="ar-AE" b="1" dirty="0">
                <a:effectLst>
                  <a:outerShdw blurRad="38100" dist="38100" dir="2700000" algn="tl">
                    <a:srgbClr val="000000">
                      <a:alpha val="43137"/>
                    </a:srgbClr>
                  </a:outerShdw>
                </a:effectLst>
              </a:rPr>
              <a:t> ومنها :</a:t>
            </a:r>
            <a:endParaRPr lang="en-US" b="1"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xmlns="" id="{4BE74E01-AB24-47DA-930A-6186BDF639F6}"/>
              </a:ext>
            </a:extLst>
          </p:cNvPr>
          <p:cNvSpPr>
            <a:spLocks noGrp="1"/>
          </p:cNvSpPr>
          <p:nvPr>
            <p:ph idx="1"/>
          </p:nvPr>
        </p:nvSpPr>
        <p:spPr>
          <a:xfrm>
            <a:off x="119172" y="3208988"/>
            <a:ext cx="8596668" cy="3880773"/>
          </a:xfrm>
        </p:spPr>
        <p:txBody>
          <a:bodyPr>
            <a:normAutofit/>
          </a:bodyPr>
          <a:lstStyle/>
          <a:p>
            <a:pPr algn="just"/>
            <a:r>
              <a:rPr lang="ar-AE" sz="2800" b="1" dirty="0">
                <a:latin typeface="Simplified Arabic" panose="02020603050405020304" pitchFamily="18" charset="-78"/>
                <a:cs typeface="Simplified Arabic" panose="02020603050405020304" pitchFamily="18" charset="-78"/>
              </a:rPr>
              <a:t>يمكن للمرء فقط أن يرى بوضوح بالقلب ما هو أساسي</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 غير مرئي</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 للعينين</a:t>
            </a:r>
            <a:r>
              <a:rPr lang="en-US" sz="2800" b="1" dirty="0">
                <a:latin typeface="Simplified Arabic" panose="02020603050405020304" pitchFamily="18" charset="-78"/>
                <a:cs typeface="Simplified Arabic" panose="02020603050405020304" pitchFamily="18" charset="-78"/>
              </a:rPr>
              <a:t>     .</a:t>
            </a:r>
          </a:p>
          <a:p>
            <a:pPr algn="just"/>
            <a:r>
              <a:rPr lang="en-US" sz="2800" b="1" dirty="0">
                <a:latin typeface="Simplified Arabic" panose="02020603050405020304" pitchFamily="18" charset="-78"/>
                <a:cs typeface="Simplified Arabic" panose="02020603050405020304" pitchFamily="18" charset="-78"/>
              </a:rPr>
              <a:t>    </a:t>
            </a:r>
            <a:r>
              <a:rPr lang="ar-AE" sz="2800" b="1" dirty="0">
                <a:latin typeface="Simplified Arabic" panose="02020603050405020304" pitchFamily="18" charset="-78"/>
                <a:cs typeface="Simplified Arabic" panose="02020603050405020304" pitchFamily="18" charset="-78"/>
              </a:rPr>
              <a:t>إن</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ه الوقت ال</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ذي ضي</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عته على وردتك ال</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ذي يجعل وردتك مهم</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ة جدً</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ا</a:t>
            </a:r>
            <a:r>
              <a:rPr lang="en-US" sz="2800" b="1" dirty="0">
                <a:latin typeface="Simplified Arabic" panose="02020603050405020304" pitchFamily="18" charset="-78"/>
                <a:cs typeface="Simplified Arabic" panose="02020603050405020304" pitchFamily="18" charset="-78"/>
              </a:rPr>
              <a:t>  .</a:t>
            </a:r>
          </a:p>
          <a:p>
            <a:pPr algn="just"/>
            <a:r>
              <a:rPr lang="en-US" sz="2800" b="1" dirty="0">
                <a:latin typeface="Simplified Arabic" panose="02020603050405020304" pitchFamily="18" charset="-78"/>
                <a:cs typeface="Simplified Arabic" panose="02020603050405020304" pitchFamily="18" charset="-78"/>
              </a:rPr>
              <a:t>      </a:t>
            </a:r>
            <a:r>
              <a:rPr lang="ar-AE" sz="2800" b="1" dirty="0">
                <a:latin typeface="Simplified Arabic" panose="02020603050405020304" pitchFamily="18" charset="-78"/>
                <a:cs typeface="Simplified Arabic" panose="02020603050405020304" pitchFamily="18" charset="-78"/>
              </a:rPr>
              <a:t>جميع البالغين كا</a:t>
            </a:r>
            <a:r>
              <a:rPr lang="ar-LB" sz="2800" b="1" dirty="0">
                <a:latin typeface="Simplified Arabic" panose="02020603050405020304" pitchFamily="18" charset="-78"/>
                <a:cs typeface="Simplified Arabic" panose="02020603050405020304" pitchFamily="18" charset="-78"/>
              </a:rPr>
              <a:t>نوا</a:t>
            </a:r>
            <a:r>
              <a:rPr lang="ar-AE" sz="2800" b="1" dirty="0">
                <a:latin typeface="Simplified Arabic" panose="02020603050405020304" pitchFamily="18" charset="-78"/>
                <a:cs typeface="Simplified Arabic" panose="02020603050405020304" pitchFamily="18" charset="-78"/>
              </a:rPr>
              <a:t> أطفالًا ولكن</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 القليل منهم فقط يتذك</a:t>
            </a:r>
            <a:r>
              <a:rPr lang="ar-LB" sz="2800" b="1" dirty="0">
                <a:latin typeface="Simplified Arabic" panose="02020603050405020304" pitchFamily="18" charset="-78"/>
                <a:cs typeface="Simplified Arabic" panose="02020603050405020304" pitchFamily="18" charset="-78"/>
              </a:rPr>
              <a:t>ّ</a:t>
            </a:r>
            <a:r>
              <a:rPr lang="ar-AE" sz="2800" b="1" dirty="0">
                <a:latin typeface="Simplified Arabic" panose="02020603050405020304" pitchFamily="18" charset="-78"/>
                <a:cs typeface="Simplified Arabic" panose="02020603050405020304" pitchFamily="18" charset="-78"/>
              </a:rPr>
              <a:t>ر ذلك</a:t>
            </a:r>
            <a:r>
              <a:rPr lang="en-US" sz="2800" b="1" dirty="0">
                <a:latin typeface="Simplified Arabic" panose="02020603050405020304" pitchFamily="18" charset="-78"/>
                <a:cs typeface="Simplified Arabic" panose="02020603050405020304" pitchFamily="18" charset="-78"/>
              </a:rPr>
              <a:t>   .</a:t>
            </a:r>
          </a:p>
        </p:txBody>
      </p:sp>
      <p:pic>
        <p:nvPicPr>
          <p:cNvPr id="4" name="Picture 3"/>
          <p:cNvPicPr>
            <a:picLocks noChangeAspect="1"/>
          </p:cNvPicPr>
          <p:nvPr/>
        </p:nvPicPr>
        <p:blipFill>
          <a:blip r:embed="rId2"/>
          <a:stretch>
            <a:fillRect/>
          </a:stretch>
        </p:blipFill>
        <p:spPr>
          <a:xfrm>
            <a:off x="8996516" y="766916"/>
            <a:ext cx="3195483" cy="5895142"/>
          </a:xfrm>
          <a:prstGeom prst="rect">
            <a:avLst/>
          </a:prstGeom>
        </p:spPr>
      </p:pic>
    </p:spTree>
    <p:extLst>
      <p:ext uri="{BB962C8B-B14F-4D97-AF65-F5344CB8AC3E}">
        <p14:creationId xmlns:p14="http://schemas.microsoft.com/office/powerpoint/2010/main" val="1803678144"/>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style.rotation</p:attrName>
                                        </p:attrNameLst>
                                      </p:cBhvr>
                                      <p:tavLst>
                                        <p:tav tm="0">
                                          <p:val>
                                            <p:fltVal val="90"/>
                                          </p:val>
                                        </p:tav>
                                        <p:tav tm="100000">
                                          <p:val>
                                            <p:fltVal val="0"/>
                                          </p:val>
                                        </p:tav>
                                      </p:tavLst>
                                    </p:anim>
                                    <p:animEffect transition="in" filter="fade">
                                      <p:cBhvr>
                                        <p:cTn id="2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xmlns="" id="{218E3659-0BAB-47A3-BD42-44A9CB1D5346}"/>
              </a:ext>
            </a:extLst>
          </p:cNvPr>
          <p:cNvPicPr>
            <a:picLocks noGrp="1" noChangeAspect="1"/>
          </p:cNvPicPr>
          <p:nvPr>
            <p:ph type="pic" idx="1"/>
          </p:nvPr>
        </p:nvPicPr>
        <p:blipFill>
          <a:blip r:embed="rId2"/>
          <a:srcRect l="24906" r="24906"/>
          <a:stretch>
            <a:fillRect/>
          </a:stretch>
        </p:blipFill>
        <p:spPr>
          <a:prstGeom prst="rect">
            <a:avLst/>
          </a:prstGeom>
        </p:spPr>
      </p:pic>
      <p:sp>
        <p:nvSpPr>
          <p:cNvPr id="4" name="Text Placeholder 3">
            <a:extLst>
              <a:ext uri="{FF2B5EF4-FFF2-40B4-BE49-F238E27FC236}">
                <a16:creationId xmlns:a16="http://schemas.microsoft.com/office/drawing/2014/main" xmlns="" id="{724D56CF-2D0B-43B3-BBBE-478620E56AEA}"/>
              </a:ext>
            </a:extLst>
          </p:cNvPr>
          <p:cNvSpPr>
            <a:spLocks noGrp="1"/>
          </p:cNvSpPr>
          <p:nvPr>
            <p:ph type="body" sz="half" idx="2"/>
          </p:nvPr>
        </p:nvSpPr>
        <p:spPr>
          <a:xfrm>
            <a:off x="1082887" y="610578"/>
            <a:ext cx="5512773" cy="1403538"/>
          </a:xfrm>
        </p:spPr>
        <p:txBody>
          <a:bodyPr>
            <a:normAutofit fontScale="25000" lnSpcReduction="20000"/>
          </a:bodyPr>
          <a:lstStyle/>
          <a:p>
            <a:pPr algn="just">
              <a:lnSpc>
                <a:spcPct val="170000"/>
              </a:lnSpc>
            </a:pPr>
            <a:r>
              <a:rPr lang="ar-LB" sz="2600" b="1" dirty="0">
                <a:latin typeface="Simplified Arabic" panose="02020603050405020304" pitchFamily="18" charset="-78"/>
                <a:cs typeface="Simplified Arabic" panose="02020603050405020304" pitchFamily="18" charset="-78"/>
              </a:rPr>
              <a:t>    </a:t>
            </a:r>
            <a:r>
              <a:rPr lang="ar-LB" sz="8600" b="1" dirty="0">
                <a:latin typeface="Simplified Arabic" panose="02020603050405020304" pitchFamily="18" charset="-78"/>
                <a:cs typeface="Simplified Arabic" panose="02020603050405020304" pitchFamily="18" charset="-78"/>
              </a:rPr>
              <a:t>بهذه الطّريقة الفريدة يتعرّف الطّيّار/ الرّاوي على شخصيّة مبهرة بشفّافيّتها و نضوجها في آن: فهذا الأمير المميّز يذكّرني بكلّ شخصٍ أتعرّف إليه في حياتي إذ يمكنه أن يحمل لي لغزًا جديدًا وعميقًا.</a:t>
            </a:r>
            <a:endParaRPr lang="en-US" sz="8600" b="1" dirty="0">
              <a:latin typeface="Simplified Arabic" panose="02020603050405020304" pitchFamily="18" charset="-78"/>
              <a:cs typeface="Simplified Arabic" panose="02020603050405020304" pitchFamily="18" charset="-78"/>
            </a:endParaRPr>
          </a:p>
          <a:p>
            <a:endParaRPr lang="en-US" dirty="0">
              <a:solidFill>
                <a:srgbClr val="FF0000"/>
              </a:solidFill>
            </a:endParaRPr>
          </a:p>
        </p:txBody>
      </p:sp>
      <p:sp>
        <p:nvSpPr>
          <p:cNvPr id="13" name="TextBox 12">
            <a:extLst>
              <a:ext uri="{FF2B5EF4-FFF2-40B4-BE49-F238E27FC236}">
                <a16:creationId xmlns:a16="http://schemas.microsoft.com/office/drawing/2014/main" xmlns="" id="{8BB21E59-4B30-4680-B0D9-2D86B17DB491}"/>
              </a:ext>
            </a:extLst>
          </p:cNvPr>
          <p:cNvSpPr txBox="1"/>
          <p:nvPr/>
        </p:nvSpPr>
        <p:spPr>
          <a:xfrm>
            <a:off x="1082887" y="2992425"/>
            <a:ext cx="5158887" cy="1384995"/>
          </a:xfrm>
          <a:prstGeom prst="rect">
            <a:avLst/>
          </a:prstGeom>
          <a:noFill/>
        </p:spPr>
        <p:txBody>
          <a:bodyPr wrap="square" rtlCol="0">
            <a:spAutoFit/>
          </a:bodyPr>
          <a:lstStyle/>
          <a:p>
            <a:pPr algn="just" rtl="1"/>
            <a:r>
              <a:rPr lang="ar-LB" sz="2800" b="1" dirty="0">
                <a:latin typeface="Simplified Arabic" panose="02020603050405020304" pitchFamily="18" charset="-78"/>
                <a:cs typeface="Simplified Arabic" panose="02020603050405020304" pitchFamily="18" charset="-78"/>
              </a:rPr>
              <a:t>هكذا يروي "أنطوان دو سانت إكزوبيري" قصّة كلّ إنسان يبحث عن علاقاتٍ جديدةٍ ومتينة تجعله يتشبّث بالحياة.</a:t>
            </a:r>
            <a:endParaRPr lang="en-US" sz="2800" b="1"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215466280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xmlns="" id="{9A1F570C-668F-48E1-98DE-F90761C65776}"/>
              </a:ext>
            </a:extLst>
          </p:cNvPr>
          <p:cNvPicPr>
            <a:picLocks noGrp="1" noChangeAspect="1"/>
          </p:cNvPicPr>
          <p:nvPr>
            <p:ph type="pic" idx="1"/>
          </p:nvPr>
        </p:nvPicPr>
        <p:blipFill>
          <a:blip r:embed="rId2"/>
          <a:srcRect l="29712" r="29712"/>
          <a:stretch>
            <a:fillRect/>
          </a:stretch>
        </p:blipFill>
        <p:spPr>
          <a:prstGeom prst="rect">
            <a:avLst/>
          </a:prstGeom>
        </p:spPr>
      </p:pic>
      <p:sp>
        <p:nvSpPr>
          <p:cNvPr id="7" name="Title 2">
            <a:extLst>
              <a:ext uri="{FF2B5EF4-FFF2-40B4-BE49-F238E27FC236}">
                <a16:creationId xmlns:a16="http://schemas.microsoft.com/office/drawing/2014/main" xmlns="" id="{19B65678-DEF1-44F2-A54B-CBBC3A130D2E}"/>
              </a:ext>
            </a:extLst>
          </p:cNvPr>
          <p:cNvSpPr>
            <a:spLocks noGrp="1"/>
          </p:cNvSpPr>
          <p:nvPr>
            <p:ph type="body" sz="half" idx="2"/>
          </p:nvPr>
        </p:nvSpPr>
        <p:spPr>
          <a:xfrm>
            <a:off x="1009945" y="2066678"/>
            <a:ext cx="5406818" cy="1761917"/>
          </a:xfrm>
        </p:spPr>
        <p:txBody>
          <a:bodyPr>
            <a:noAutofit/>
          </a:bodyPr>
          <a:lstStyle/>
          <a:p>
            <a:r>
              <a:rPr lang="ar-LB" sz="3200" b="1" dirty="0">
                <a:latin typeface="Simplified Arabic" panose="02020603050405020304" pitchFamily="18" charset="-78"/>
                <a:cs typeface="Simplified Arabic" panose="02020603050405020304" pitchFamily="18" charset="-78"/>
              </a:rPr>
              <a:t>أخيرًا، لا يسعني سوى القول إنّ هذه الرّواية علّمتني الكثير وأعتقد أنّني سأحملها في قلبي مدى الحياة.</a:t>
            </a:r>
            <a:endParaRPr lang="en-US" sz="3200" b="1"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299673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grpId="0" nodeType="clickEffect">
                                  <p:stCondLst>
                                    <p:cond delay="0"/>
                                  </p:stCondLst>
                                  <p:childTnLst>
                                    <p:animEffect transition="out" filter="fade">
                                      <p:cBhvr>
                                        <p:cTn id="13" dur="500" tmFilter="0, 0; .2, .5; .8, .5; 1, 0"/>
                                        <p:tgtEl>
                                          <p:spTgt spid="7">
                                            <p:txEl>
                                              <p:pRg st="0" end="0"/>
                                            </p:txEl>
                                          </p:spTgt>
                                        </p:tgtEl>
                                      </p:cBhvr>
                                    </p:animEffect>
                                    <p:animScale>
                                      <p:cBhvr>
                                        <p:cTn id="14" dur="250" autoRev="1" fill="hold"/>
                                        <p:tgtEl>
                                          <p:spTgt spid="7">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89586" y="766916"/>
            <a:ext cx="8716297" cy="2862322"/>
          </a:xfrm>
          <a:prstGeom prst="rect">
            <a:avLst/>
          </a:prstGeom>
        </p:spPr>
        <p:txBody>
          <a:bodyPr wrap="square">
            <a:spAutoFit/>
          </a:bodyPr>
          <a:lstStyle/>
          <a:p>
            <a:pPr algn="just" rtl="1"/>
            <a:r>
              <a:rPr lang="ar-LB" sz="3600" b="1" dirty="0">
                <a:latin typeface="Simplified Arabic" panose="02020603050405020304" pitchFamily="18" charset="-78"/>
                <a:cs typeface="Simplified Arabic" panose="02020603050405020304" pitchFamily="18" charset="-78"/>
              </a:rPr>
              <a:t>    أكثر ما أعجبنا في رواية "الأمير الصّغير" أنّها رواية خياليّة فيها مزيج من الفرح والحزن في آن. الخيال فيها بدا مختلفًا من خلال وضع الشّخصيّات واستخدام الحوارات الخاصّة والعامّة، ممّا جعل الرّواية واضحة ومشوّقة لمعرفة نهايتها.</a:t>
            </a:r>
            <a:r>
              <a:rPr lang="ar-LB" dirty="0">
                <a:solidFill>
                  <a:srgbClr val="242424"/>
                </a:solidFill>
                <a:latin typeface="Segoe UI" panose="020B0502040204020203" pitchFamily="34" charset="0"/>
              </a:rPr>
              <a:t>.</a:t>
            </a:r>
            <a:endParaRPr lang="ar-LB" dirty="0"/>
          </a:p>
        </p:txBody>
      </p:sp>
      <p:pic>
        <p:nvPicPr>
          <p:cNvPr id="4" name="Picture 3"/>
          <p:cNvPicPr>
            <a:picLocks noChangeAspect="1"/>
          </p:cNvPicPr>
          <p:nvPr/>
        </p:nvPicPr>
        <p:blipFill>
          <a:blip r:embed="rId2"/>
          <a:stretch>
            <a:fillRect/>
          </a:stretch>
        </p:blipFill>
        <p:spPr>
          <a:xfrm>
            <a:off x="4117605" y="3629238"/>
            <a:ext cx="3460257" cy="2306838"/>
          </a:xfrm>
          <a:prstGeom prst="rect">
            <a:avLst/>
          </a:prstGeom>
        </p:spPr>
      </p:pic>
    </p:spTree>
    <p:extLst>
      <p:ext uri="{BB962C8B-B14F-4D97-AF65-F5344CB8AC3E}">
        <p14:creationId xmlns:p14="http://schemas.microsoft.com/office/powerpoint/2010/main" val="423206660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2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287</TotalTime>
  <Words>869</Words>
  <Application>Microsoft Office PowerPoint</Application>
  <PresentationFormat>Widescreen</PresentationFormat>
  <Paragraphs>29</Paragraphs>
  <Slides>14</Slides>
  <Notes>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14</vt:i4>
      </vt:variant>
    </vt:vector>
  </HeadingPairs>
  <TitlesOfParts>
    <vt:vector size="25" baseType="lpstr">
      <vt:lpstr>Arial</vt:lpstr>
      <vt:lpstr>Calibri</vt:lpstr>
      <vt:lpstr>Calibri Light</vt:lpstr>
      <vt:lpstr>Century Gothic</vt:lpstr>
      <vt:lpstr>Segoe UI</vt:lpstr>
      <vt:lpstr>Simplified Arabic</vt:lpstr>
      <vt:lpstr>Times New Roman</vt:lpstr>
      <vt:lpstr>Wingdings 3</vt:lpstr>
      <vt:lpstr>Ion</vt:lpstr>
      <vt:lpstr>1_Ion</vt:lpstr>
      <vt:lpstr>2_Ion</vt:lpstr>
      <vt:lpstr>PowerPoint Presentation</vt:lpstr>
      <vt:lpstr>PowerPoint Presentation</vt:lpstr>
      <vt:lpstr>PowerPoint Presentation</vt:lpstr>
      <vt:lpstr>PowerPoint Presentation</vt:lpstr>
      <vt:lpstr>PowerPoint Presentation</vt:lpstr>
      <vt:lpstr>من أعماله:</vt:lpstr>
      <vt:lpstr>     انتخبت رواية الأمير الصّغير أجمل رواية في العالم للقرن العشرين لأنّها تحاكي الصّغار كما الكبار من خلال رسوماتها وشخصيّة الأمير الخياليّة، إنّها تثير إعجاب الأولاد، أمّا الكبار فيرون فيها درسًا فلسفيًّا عميقًا عن الحياة.</vt:lpstr>
      <vt:lpstr>PowerPoint Presentation</vt:lpstr>
      <vt:lpstr>PowerPoint Presentation</vt:lpstr>
      <vt:lpstr>PowerPoint Presentation</vt:lpstr>
      <vt:lpstr>وما أعجبني أيضًا في هذه الرّواية الجمل الّتي كان يردّدها الأمير الصّغير والّتي كانت تترك أثرًا في المجتمع،  ومنها :</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paulette ghaiss</dc:creator>
  <cp:lastModifiedBy>it</cp:lastModifiedBy>
  <cp:revision>34</cp:revision>
  <dcterms:created xsi:type="dcterms:W3CDTF">2021-12-13T20:14:02Z</dcterms:created>
  <dcterms:modified xsi:type="dcterms:W3CDTF">2021-12-17T18:20:14Z</dcterms:modified>
</cp:coreProperties>
</file>