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478" r:id="rId4"/>
  </p:sldMasterIdLst>
  <p:notesMasterIdLst>
    <p:notesMasterId r:id="rId10"/>
  </p:notesMasterIdLst>
  <p:sldIdLst>
    <p:sldId id="256" r:id="rId5"/>
    <p:sldId id="269" r:id="rId6"/>
    <p:sldId id="263" r:id="rId7"/>
    <p:sldId id="267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357" autoAdjust="0"/>
  </p:normalViewPr>
  <p:slideViewPr>
    <p:cSldViewPr snapToGrid="0">
      <p:cViewPr varScale="1">
        <p:scale>
          <a:sx n="71" d="100"/>
          <a:sy n="71" d="100"/>
        </p:scale>
        <p:origin x="138" y="54"/>
      </p:cViewPr>
      <p:guideLst/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07771-3FAA-4D43-A059-9A7D838C2880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68C18-1BF1-F447-95ED-60EAAE35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</p:spTree>
    <p:extLst>
      <p:ext uri="{BB962C8B-B14F-4D97-AF65-F5344CB8AC3E}">
        <p14:creationId xmlns:p14="http://schemas.microsoft.com/office/powerpoint/2010/main" val="182742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DDDD7-72ED-FC4E-8075-0107060235C5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cxnSp>
        <p:nvCxnSpPr>
          <p:cNvPr id="12" name="Straight Connector 11" title="Horizontal Rule Line">
            <a:extLst>
              <a:ext uri="{FF2B5EF4-FFF2-40B4-BE49-F238E27FC236}">
                <a16:creationId xmlns:a16="http://schemas.microsoft.com/office/drawing/2014/main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 / Icon Bulle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D9D9-8B30-6A45-929D-0A0366E2E953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30">
            <a:extLst>
              <a:ext uri="{FF2B5EF4-FFF2-40B4-BE49-F238E27FC236}">
                <a16:creationId xmlns:a16="http://schemas.microsoft.com/office/drawing/2014/main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2">
            <a:extLst>
              <a:ext uri="{FF2B5EF4-FFF2-40B4-BE49-F238E27FC236}">
                <a16:creationId xmlns:a16="http://schemas.microsoft.com/office/drawing/2014/main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418798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Bullets in a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19B67-2563-3544-8019-B2D766585AE6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31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91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 / Icon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 title="Page Number Shape">
            <a:extLst>
              <a:ext uri="{FF2B5EF4-FFF2-40B4-BE49-F238E27FC236}">
                <a16:creationId xmlns:a16="http://schemas.microsoft.com/office/drawing/2014/main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F1C92E-34EF-7443-98EE-55EB64C2F5FD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23252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dium Photos with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/>
              <a:t>Click to edit your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DA4A-63D4-BC43-9B38-53D06F7CC9C4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2">
            <a:extLst>
              <a:ext uri="{FF2B5EF4-FFF2-40B4-BE49-F238E27FC236}">
                <a16:creationId xmlns:a16="http://schemas.microsoft.com/office/drawing/2014/main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10807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05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29964A5-3468-3F49-AD7A-0CF5EB762F89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4534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C751F3-ABD6-4995-8494-4932D12ACE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26063" y="559678"/>
            <a:ext cx="6103937" cy="519183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54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749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22617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E73E-FB98-2A42-974A-9CD83D46C100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430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15EF-7A83-9842-815E-554E5DEB63CD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7019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097A0-4000-B744-87D8-18F42A934248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43447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4EA9-4639-9B48-9E98-70455404EF00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239023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90851AE-F437-A04B-ADE2-D5E346F2089C}" type="datetime1">
              <a:rPr lang="en-US" noProof="0" smtClean="0"/>
              <a:t>12/14/2020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9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95" r:id="rId3"/>
    <p:sldLayoutId id="2147484490" r:id="rId4"/>
    <p:sldLayoutId id="2147484491" r:id="rId5"/>
    <p:sldLayoutId id="2147484492" r:id="rId6"/>
    <p:sldLayoutId id="2147484493" r:id="rId7"/>
    <p:sldLayoutId id="2147484496" r:id="rId8"/>
    <p:sldLayoutId id="2147484481" r:id="rId9"/>
    <p:sldLayoutId id="2147484498" r:id="rId10"/>
    <p:sldLayoutId id="2147484499" r:id="rId11"/>
    <p:sldLayoutId id="2147484500" r:id="rId12"/>
    <p:sldLayoutId id="2147484482" r:id="rId13"/>
    <p:sldLayoutId id="2147484483" r:id="rId14"/>
    <p:sldLayoutId id="2147484484" r:id="rId15"/>
    <p:sldLayoutId id="2147484485" r:id="rId16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LB" i="0" dirty="0"/>
              <a:t>جبران خليل جبران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2C4E3-AFAF-4630-AF6D-21FB3C29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" y="2969704"/>
            <a:ext cx="4633806" cy="1591181"/>
          </a:xfrm>
        </p:spPr>
        <p:txBody>
          <a:bodyPr/>
          <a:lstStyle/>
          <a:p>
            <a:r>
              <a:rPr lang="ar-LB" b="1" dirty="0" smtClean="0"/>
              <a:t>الرّابطة القلميّة </a:t>
            </a:r>
            <a:endParaRPr lang="en-US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b="7582"/>
          <a:stretch>
            <a:fillRect/>
          </a:stretch>
        </p:blipFill>
        <p:spPr/>
      </p:pic>
      <p:sp>
        <p:nvSpPr>
          <p:cNvPr id="4" name="TextBox 3"/>
          <p:cNvSpPr txBox="1"/>
          <p:nvPr/>
        </p:nvSpPr>
        <p:spPr>
          <a:xfrm>
            <a:off x="349624" y="5367499"/>
            <a:ext cx="367335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LB" sz="2800" b="1" dirty="0" smtClean="0">
                <a:solidFill>
                  <a:srgbClr val="FF0000"/>
                </a:solidFill>
              </a:rPr>
              <a:t>ماريا بو حيدر  </a:t>
            </a:r>
          </a:p>
          <a:p>
            <a:pPr algn="ctr" rtl="1"/>
            <a:r>
              <a:rPr lang="ar-LB" sz="2800" b="1" dirty="0" smtClean="0">
                <a:solidFill>
                  <a:srgbClr val="FF0000"/>
                </a:solidFill>
              </a:rPr>
              <a:t>سينتيا زيدان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 rtl="1"/>
            <a:r>
              <a:rPr lang="en-US" sz="2800" b="1" dirty="0" smtClean="0">
                <a:solidFill>
                  <a:srgbClr val="FF0000"/>
                </a:solidFill>
              </a:rPr>
              <a:t>1S/1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88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dirty="0" smtClean="0"/>
              <a:t>الرّابطة القلميّة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8194" y="2895600"/>
            <a:ext cx="4356356" cy="3077117"/>
          </a:xfrm>
        </p:spPr>
        <p:txBody>
          <a:bodyPr>
            <a:noAutofit/>
          </a:bodyPr>
          <a:lstStyle/>
          <a:p>
            <a:pPr algn="just" rtl="1"/>
            <a:r>
              <a:rPr lang="ar-LB" sz="2800" dirty="0" smtClean="0"/>
              <a:t>   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هي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أول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جمعيّة أدبيّة عربيّة أمريكيّة شكّلها الكتّاب والشّعراء العرب،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نتيجة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للهجرة.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DB0A1-C484-4D49-BAC3-ABEE8207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2079000"/>
            <a:ext cx="1944000" cy="2700000"/>
          </a:xfrm>
        </p:spPr>
        <p:txBody>
          <a:bodyPr lIns="72000" rIns="72000"/>
          <a:lstStyle/>
          <a:p>
            <a:r>
              <a:rPr lang="ar-LB" dirty="0"/>
              <a:t>أمين الريحاني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8F5FE2-B28A-4CCD-9910-126A9581F2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5581" y="2079000"/>
            <a:ext cx="1944000" cy="2700000"/>
          </a:xfrm>
        </p:spPr>
        <p:txBody>
          <a:bodyPr lIns="72000" rIns="72000"/>
          <a:lstStyle/>
          <a:p>
            <a:r>
              <a:rPr lang="ar-LB" dirty="0" smtClean="0"/>
              <a:t>إيليا </a:t>
            </a:r>
            <a:r>
              <a:rPr lang="ar-LB" dirty="0"/>
              <a:t>أبو ماضي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4A7A4E-C192-4A89-A661-72D76FF2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613" y="2079000"/>
            <a:ext cx="1944000" cy="2700000"/>
          </a:xfrm>
        </p:spPr>
        <p:txBody>
          <a:bodyPr lIns="72000" rIns="72000"/>
          <a:lstStyle/>
          <a:p>
            <a:r>
              <a:rPr lang="ar-LB" dirty="0" smtClean="0"/>
              <a:t>ميخائيل </a:t>
            </a:r>
            <a:r>
              <a:rPr lang="ar-LB" dirty="0"/>
              <a:t>نعيمة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6" b="11176"/>
          <a:stretch>
            <a:fillRect/>
          </a:stretch>
        </p:blipFill>
        <p:spPr>
          <a:xfrm>
            <a:off x="5648550" y="2390459"/>
            <a:ext cx="972000" cy="97200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9" b="13359"/>
          <a:stretch>
            <a:fillRect/>
          </a:stretch>
        </p:blipFill>
        <p:spPr>
          <a:xfrm>
            <a:off x="7781581" y="2409600"/>
            <a:ext cx="972000" cy="97200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" b="82"/>
          <a:stretch>
            <a:fillRect/>
          </a:stretch>
        </p:blipFill>
        <p:spPr>
          <a:xfrm>
            <a:off x="9914613" y="2409600"/>
            <a:ext cx="972000" cy="972000"/>
          </a:xfrm>
        </p:spPr>
      </p:pic>
    </p:spTree>
    <p:extLst>
      <p:ext uri="{BB962C8B-B14F-4D97-AF65-F5344CB8AC3E}">
        <p14:creationId xmlns:p14="http://schemas.microsoft.com/office/powerpoint/2010/main" val="1707474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97F4D-F280-472F-9307-25B3E6BD8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6" y="1744535"/>
            <a:ext cx="3833906" cy="2221622"/>
          </a:xfrm>
        </p:spPr>
        <p:txBody>
          <a:bodyPr/>
          <a:lstStyle/>
          <a:p>
            <a:r>
              <a:rPr lang="ar-LB" i="0" smtClean="0"/>
              <a:t>سيرَةُ </a:t>
            </a:r>
            <a:r>
              <a:rPr lang="ar-LB" i="0" dirty="0"/>
              <a:t> </a:t>
            </a:r>
            <a:r>
              <a:rPr lang="ar-LB" sz="6000" i="0" dirty="0" smtClean="0">
                <a:solidFill>
                  <a:srgbClr val="F5F5F5"/>
                </a:solidFill>
              </a:rPr>
              <a:t>جبران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761CE6-695A-0941-954E-A6BD7E16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25142" y="363915"/>
            <a:ext cx="6453051" cy="64940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/>
            <a:r>
              <a:rPr lang="ar-L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بعد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أن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تلقّى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تعليمه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الابتدائيّ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بيروت،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هاجر جبران مع والديه إلى بوسطن عام 1895. وعاد إلى لبنان عام 1898 ودرس في بيروت حيث برع في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اللّغة العربيّة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ar-LB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لدى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عودته إلى بوسطن عام 1903 ، نشر مقالاته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الأدبيّة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الأولى. في عام 1907 التقى ماري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هاسكل، الّتي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كان من المفترض أن تكون فاعلة له طوال حياته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والّتي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أتاحت له دراسة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الفنّ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في باريس. </a:t>
            </a:r>
            <a:endParaRPr lang="ar-LB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عام 1912 استقر جبران في مدينة نيويورك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وكرّس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نفسه لكتابة المقالات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الأدبيّة </a:t>
            </a:r>
            <a:r>
              <a:rPr lang="ar-LB" sz="3200" b="1" dirty="0">
                <a:latin typeface="Arial" panose="020B0604020202020204" pitchFamily="34" charset="0"/>
                <a:cs typeface="Arial" panose="020B0604020202020204" pitchFamily="34" charset="0"/>
              </a:rPr>
              <a:t>والقصص القصيرة </a:t>
            </a:r>
            <a:r>
              <a:rPr lang="ar-L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باللّغتين العربيّة والإنجليزيّة والرّسم</a:t>
            </a:r>
            <a:r>
              <a:rPr lang="ar-LB" sz="3200" b="1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897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DA9A-F01A-481E-A192-F11CA07C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1" y="811369"/>
            <a:ext cx="4492876" cy="2112134"/>
          </a:xfrm>
        </p:spPr>
        <p:txBody>
          <a:bodyPr>
            <a:normAutofit/>
          </a:bodyPr>
          <a:lstStyle/>
          <a:p>
            <a:r>
              <a:rPr lang="ar-LB" sz="5400" i="0" dirty="0">
                <a:solidFill>
                  <a:srgbClr val="F5F5F5"/>
                </a:solidFill>
              </a:rPr>
              <a:t> جبران </a:t>
            </a:r>
            <a:r>
              <a:rPr lang="ar-LB" sz="5400" i="0" dirty="0" smtClean="0">
                <a:solidFill>
                  <a:srgbClr val="F5F5F5"/>
                </a:solidFill>
              </a:rPr>
              <a:t>مؤسّس الرّابطة القلميّة</a:t>
            </a:r>
            <a:r>
              <a:rPr lang="en-US" sz="5400" i="0" dirty="0" smtClean="0">
                <a:solidFill>
                  <a:srgbClr val="F5F5F5"/>
                </a:solidFill>
              </a:rPr>
              <a:t>  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7ECEE9-580B-8B4A-919F-4C04337C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4</a:t>
            </a:fld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826035" y="278925"/>
            <a:ext cx="555171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جبران خليل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جبران هو أبرز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المؤلّفين اللّبنانيّين الّذين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شهدهم التاريخ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إلى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جانب أعماله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الرّائعة،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ما لا يعرفه معظم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النّاس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هو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أنّه أسّس أوّل جمعيّة أدبيّة عربيّة أمريكيّة تتّخذ </a:t>
            </a:r>
            <a:r>
              <a:rPr lang="ar-LB" sz="2800" b="1" dirty="0">
                <a:latin typeface="Arial" panose="020B0604020202020204" pitchFamily="34" charset="0"/>
                <a:cs typeface="Arial" panose="020B0604020202020204" pitchFamily="34" charset="0"/>
              </a:rPr>
              <a:t>من نيويورك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مقرًّا 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لها</a:t>
            </a:r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الرّابطة القلميّة 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Placeholder 31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" r="8796"/>
          <a:stretch/>
        </p:blipFill>
        <p:spPr>
          <a:xfrm flipH="1">
            <a:off x="558084" y="3503052"/>
            <a:ext cx="3704230" cy="2179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Placeholder 36"/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r="1703"/>
          <a:stretch/>
        </p:blipFill>
        <p:spPr>
          <a:xfrm>
            <a:off x="5682343" y="1502229"/>
            <a:ext cx="5473337" cy="276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97961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0947" y="2589035"/>
            <a:ext cx="3885740" cy="4268965"/>
          </a:xfrm>
        </p:spPr>
        <p:txBody>
          <a:bodyPr/>
          <a:lstStyle/>
          <a:p>
            <a:r>
              <a:rPr lang="ar-LB" i="0" dirty="0"/>
              <a:t>جبران خليل جبران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2C4E3-AFAF-4630-AF6D-21FB3C29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8238" y="3271814"/>
            <a:ext cx="3443234" cy="2433527"/>
          </a:xfrm>
        </p:spPr>
        <p:txBody>
          <a:bodyPr/>
          <a:lstStyle/>
          <a:p>
            <a:r>
              <a:rPr lang="ar-LB" sz="6000" dirty="0" smtClean="0"/>
              <a:t>الرّابطة</a:t>
            </a:r>
            <a:endParaRPr lang="en-US" sz="6000" dirty="0" smtClean="0"/>
          </a:p>
          <a:p>
            <a:r>
              <a:rPr lang="ar-LB" sz="6000" dirty="0" smtClean="0"/>
              <a:t> </a:t>
            </a:r>
            <a:r>
              <a:rPr lang="ar-LB" sz="6000" dirty="0" smtClean="0"/>
              <a:t>القلميّة</a:t>
            </a:r>
            <a:r>
              <a:rPr lang="ar-LB" sz="2800" dirty="0" smtClean="0"/>
              <a:t> </a:t>
            </a:r>
            <a:endParaRPr lang="en-US" sz="28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" r="692"/>
          <a:stretch/>
        </p:blipFill>
        <p:spPr>
          <a:xfrm>
            <a:off x="1685109" y="724698"/>
            <a:ext cx="7841577" cy="2991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236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5175639_Biography_presentation_cr - v2" id="{A01E65BC-612A-475B-B592-779A440066C3}" vid="{453437E2-1A5B-4416-AE85-AE3C10623C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053D42B2F5A42985964E2C218CF32" ma:contentTypeVersion="0" ma:contentTypeDescription="Create a new document." ma:contentTypeScope="" ma:versionID="7f2a08b57b36ab3ca57be416644c502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B4AFBF-E012-4607-B95C-D9E661912A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77EC923-6023-4411-8330-A0042153E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F88219-3360-42B4-B7F2-4E26A4ABB3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Biography presentation</Template>
  <TotalTime>0</TotalTime>
  <Words>181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Schoolbook</vt:lpstr>
      <vt:lpstr>Corbel</vt:lpstr>
      <vt:lpstr>Tahoma</vt:lpstr>
      <vt:lpstr>Headlines</vt:lpstr>
      <vt:lpstr>جبران خليل جبران</vt:lpstr>
      <vt:lpstr>الرّابطة القلميّة </vt:lpstr>
      <vt:lpstr>سيرَةُ  جبران</vt:lpstr>
      <vt:lpstr> جبران مؤسّس الرّابطة القلميّة  </vt:lpstr>
      <vt:lpstr>جبران خليل جبران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2020-12-06T21:33:53Z</dcterms:created>
  <dcterms:modified xsi:type="dcterms:W3CDTF">2020-12-14T17:39:25Z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0x010100F3B053D42B2F5A42985964E2C218CF32</vt:lpwstr>
  </property>
</Properties>
</file>