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4"/>
  </p:sldMasterIdLst>
  <p:sldIdLst>
    <p:sldId id="257" r:id="rId5"/>
    <p:sldId id="261" r:id="rId6"/>
    <p:sldId id="262" r:id="rId7"/>
    <p:sldId id="263" r:id="rId8"/>
    <p:sldId id="265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8D22F"/>
    <a:srgbClr val="000000"/>
    <a:srgbClr val="3488A0"/>
    <a:srgbClr val="344529"/>
    <a:srgbClr val="2B3922"/>
    <a:srgbClr val="2E3722"/>
    <a:srgbClr val="FCF7F1"/>
    <a:srgbClr val="B8D233"/>
    <a:srgbClr val="5CC6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A66772-F185-4D58-B8BB-E9370D7A7A2B}" type="doc">
      <dgm:prSet loTypeId="urn:microsoft.com/office/officeart/2018/5/layout/IconCircleLabelList" loCatId="icon" qsTypeId="urn:microsoft.com/office/officeart/2005/8/quickstyle/3d1" qsCatId="3D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40FC4FFE-8987-4A26-B7F4-8A516F18ADA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ar-LB" sz="4400" dirty="0"/>
            <a:t>مبادئ</a:t>
          </a:r>
          <a:r>
            <a:rPr lang="ar-LB" sz="4400" baseline="0" dirty="0"/>
            <a:t> مشتركة</a:t>
          </a:r>
          <a:endParaRPr lang="en-US" sz="4400" dirty="0"/>
        </a:p>
      </dgm:t>
    </dgm:pt>
    <dgm:pt modelId="{CAD7EF86-FB23-41F6-BF42-040B36DEFDB1}" type="parTrans" cxnId="{C7AD8469-3C68-4AF9-AB82-79B0043AA120}">
      <dgm:prSet/>
      <dgm:spPr/>
      <dgm:t>
        <a:bodyPr/>
        <a:lstStyle/>
        <a:p>
          <a:endParaRPr lang="en-US"/>
        </a:p>
      </dgm:t>
    </dgm:pt>
    <dgm:pt modelId="{5B62599A-5C9B-48E7-896E-EA782AC60C8B}" type="sibTrans" cxnId="{C7AD8469-3C68-4AF9-AB82-79B0043AA120}">
      <dgm:prSet/>
      <dgm:spPr/>
      <dgm:t>
        <a:bodyPr/>
        <a:lstStyle/>
        <a:p>
          <a:endParaRPr lang="en-US"/>
        </a:p>
      </dgm:t>
    </dgm:pt>
    <dgm:pt modelId="{49225C73-1633-42F1-AB3B-7CB183E5F8B8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ar-LB" dirty="0" smtClean="0"/>
            <a:t>الرّابطة</a:t>
          </a:r>
          <a:r>
            <a:rPr lang="ar-LB" baseline="0" dirty="0" smtClean="0"/>
            <a:t> القلميّة </a:t>
          </a:r>
          <a:endParaRPr lang="en-US" dirty="0"/>
        </a:p>
      </dgm:t>
    </dgm:pt>
    <dgm:pt modelId="{1A0E2090-1D4F-438A-8766-B6030CE01ADD}" type="parTrans" cxnId="{A9154303-8225-4248-91DC-1B0156A35F07}">
      <dgm:prSet/>
      <dgm:spPr/>
      <dgm:t>
        <a:bodyPr/>
        <a:lstStyle/>
        <a:p>
          <a:endParaRPr lang="en-US"/>
        </a:p>
      </dgm:t>
    </dgm:pt>
    <dgm:pt modelId="{9646853A-8964-4519-A5B1-0B7D18B2983D}" type="sibTrans" cxnId="{A9154303-8225-4248-91DC-1B0156A35F07}">
      <dgm:prSet/>
      <dgm:spPr/>
      <dgm:t>
        <a:bodyPr/>
        <a:lstStyle/>
        <a:p>
          <a:endParaRPr lang="en-US"/>
        </a:p>
      </dgm:t>
    </dgm:pt>
    <dgm:pt modelId="{1C383F32-22E8-4F62-A3E0-BDC3D5F48992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ar-LB" sz="4400" dirty="0" smtClean="0"/>
            <a:t>اللّغة العربيّة </a:t>
          </a:r>
          <a:endParaRPr lang="en-US" sz="4400" dirty="0"/>
        </a:p>
      </dgm:t>
    </dgm:pt>
    <dgm:pt modelId="{A7920A2F-3244-4159-AF04-6A1D38B7B317}" type="parTrans" cxnId="{C4CCE57E-E871-46D6-BAD5-880252C95D22}">
      <dgm:prSet/>
      <dgm:spPr/>
      <dgm:t>
        <a:bodyPr/>
        <a:lstStyle/>
        <a:p>
          <a:endParaRPr lang="en-US"/>
        </a:p>
      </dgm:t>
    </dgm:pt>
    <dgm:pt modelId="{8500F72A-2C6D-4FDF-9C1D-CA691380EB0B}" type="sibTrans" cxnId="{C4CCE57E-E871-46D6-BAD5-880252C95D22}">
      <dgm:prSet/>
      <dgm:spPr/>
      <dgm:t>
        <a:bodyPr/>
        <a:lstStyle/>
        <a:p>
          <a:endParaRPr lang="en-US"/>
        </a:p>
      </dgm:t>
    </dgm:pt>
    <dgm:pt modelId="{50B3CE7C-E10B-4E23-BD93-03664997C932}" type="pres">
      <dgm:prSet presAssocID="{01A66772-F185-4D58-B8BB-E9370D7A7A2B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E9CE479-E4AE-4283-AEF1-10C1535B4324}" type="pres">
      <dgm:prSet presAssocID="{40FC4FFE-8987-4A26-B7F4-8A516F18ADAE}" presName="compNode" presStyleCnt="0"/>
      <dgm:spPr/>
    </dgm:pt>
    <dgm:pt modelId="{B59FCF02-CAD2-4D6F-9542-AD86711168CA}" type="pres">
      <dgm:prSet presAssocID="{40FC4FFE-8987-4A26-B7F4-8A516F18ADAE}" presName="iconBgRect" presStyleLbl="bgShp" presStyleIdx="0" presStyleCnt="3"/>
      <dgm:spPr/>
    </dgm:pt>
    <dgm:pt modelId="{7C175B98-93F4-4D7C-BB95-1514AB879CD5}" type="pres">
      <dgm:prSet presAssocID="{40FC4FFE-8987-4A26-B7F4-8A516F18ADAE}" presName="iconRect" presStyleLbl="node1" presStyleIdx="0" presStyleCnt="3"/>
      <dgm:spPr>
        <a:prstGeom prst="pie">
          <a:avLst/>
        </a:prstGeom>
        <a:noFill/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</dgm:pt>
    <dgm:pt modelId="{677A3090-5F01-43FD-9FA6-C0420AD80FD6}" type="pres">
      <dgm:prSet presAssocID="{40FC4FFE-8987-4A26-B7F4-8A516F18ADAE}" presName="spaceRect" presStyleCnt="0"/>
      <dgm:spPr/>
    </dgm:pt>
    <dgm:pt modelId="{127117FB-F8A7-4A20-A8A7-EC686DDC76D0}" type="pres">
      <dgm:prSet presAssocID="{40FC4FFE-8987-4A26-B7F4-8A516F18ADAE}" presName="textRect" presStyleLbl="revTx" presStyleIdx="0" presStyleCnt="3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FD1EED9C-83D3-41AD-A09B-D3B36354168F}" type="pres">
      <dgm:prSet presAssocID="{5B62599A-5C9B-48E7-896E-EA782AC60C8B}" presName="sibTrans" presStyleCnt="0"/>
      <dgm:spPr/>
    </dgm:pt>
    <dgm:pt modelId="{C998AB0A-577D-44AA-A068-F634DDE7BD47}" type="pres">
      <dgm:prSet presAssocID="{49225C73-1633-42F1-AB3B-7CB183E5F8B8}" presName="compNode" presStyleCnt="0"/>
      <dgm:spPr/>
    </dgm:pt>
    <dgm:pt modelId="{BCD8CDD9-0C56-4401-ADB1-8B48DAB2C96F}" type="pres">
      <dgm:prSet presAssocID="{49225C73-1633-42F1-AB3B-7CB183E5F8B8}" presName="iconBgRect" presStyleLbl="bgShp" presStyleIdx="1" presStyleCnt="3"/>
      <dgm:spPr/>
    </dgm:pt>
    <dgm:pt modelId="{DB4CA7C4-FCA1-4127-B20A-2A5C031A3CF4}" type="pres">
      <dgm:prSet presAssocID="{49225C73-1633-42F1-AB3B-7CB183E5F8B8}" presName="iconRect" presStyleLbl="node1" presStyleIdx="1" presStyleCnt="3"/>
      <dgm:spPr>
        <a:prstGeom prst="chord">
          <a:avLst/>
        </a:prstGeom>
        <a:noFill/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extLst>
        <a:ext uri="{E40237B7-FDA0-4F09-8148-C483321AD2D9}">
          <dgm14:cNvPr xmlns:dgm14="http://schemas.microsoft.com/office/drawing/2010/diagram" id="0" name="" descr="Presentation with bar chart"/>
        </a:ext>
      </dgm:extLst>
    </dgm:pt>
    <dgm:pt modelId="{9B0C8FBF-0BDD-48A5-967E-F3FE71659F6A}" type="pres">
      <dgm:prSet presAssocID="{49225C73-1633-42F1-AB3B-7CB183E5F8B8}" presName="spaceRect" presStyleCnt="0"/>
      <dgm:spPr/>
    </dgm:pt>
    <dgm:pt modelId="{7E6FE37A-5DB0-4899-9FCB-0CE39BC185F8}" type="pres">
      <dgm:prSet presAssocID="{49225C73-1633-42F1-AB3B-7CB183E5F8B8}" presName="textRect" presStyleLbl="revTx" presStyleIdx="1" presStyleCnt="3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5A266296-0042-402F-92EF-D59AB148E92E}" type="pres">
      <dgm:prSet presAssocID="{9646853A-8964-4519-A5B1-0B7D18B2983D}" presName="sibTrans" presStyleCnt="0"/>
      <dgm:spPr/>
    </dgm:pt>
    <dgm:pt modelId="{ECFA770B-DE2C-4683-A038-58D0FE44BC27}" type="pres">
      <dgm:prSet presAssocID="{1C383F32-22E8-4F62-A3E0-BDC3D5F48992}" presName="compNode" presStyleCnt="0"/>
      <dgm:spPr/>
    </dgm:pt>
    <dgm:pt modelId="{FF93E135-77D6-48A0-8871-9BC93D705D06}" type="pres">
      <dgm:prSet presAssocID="{1C383F32-22E8-4F62-A3E0-BDC3D5F48992}" presName="iconBgRect" presStyleLbl="bgShp" presStyleIdx="2" presStyleCnt="3"/>
      <dgm:spPr/>
    </dgm:pt>
    <dgm:pt modelId="{39509775-983E-4110-B989-EE2CD6514BE0}" type="pres">
      <dgm:prSet presAssocID="{1C383F32-22E8-4F62-A3E0-BDC3D5F48992}" presName="iconRect" presStyleLbl="node1" presStyleIdx="2" presStyleCnt="3"/>
      <dgm:spPr>
        <a:prstGeom prst="teardrop">
          <a:avLst/>
        </a:prstGeom>
        <a:noFill/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493B43B2-705C-4AE5-8A77-D8DEEDA1B5CF}" type="pres">
      <dgm:prSet presAssocID="{1C383F32-22E8-4F62-A3E0-BDC3D5F48992}" presName="spaceRect" presStyleCnt="0"/>
      <dgm:spPr/>
    </dgm:pt>
    <dgm:pt modelId="{1AEDC777-00B3-41D7-9AE1-23D741E941C3}" type="pres">
      <dgm:prSet presAssocID="{1C383F32-22E8-4F62-A3E0-BDC3D5F48992}" presName="textRect" presStyleLbl="revTx" presStyleIdx="2" presStyleCnt="3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76D3A6A-6EA7-4483-BB12-0BD4A7D7AF9D}" type="presOf" srcId="{01A66772-F185-4D58-B8BB-E9370D7A7A2B}" destId="{50B3CE7C-E10B-4E23-BD93-03664997C932}" srcOrd="0" destOrd="0" presId="urn:microsoft.com/office/officeart/2018/5/layout/IconCircleLabelList"/>
    <dgm:cxn modelId="{7A710F69-5154-4855-ACF5-BC7C1BF85A80}" type="presOf" srcId="{49225C73-1633-42F1-AB3B-7CB183E5F8B8}" destId="{7E6FE37A-5DB0-4899-9FCB-0CE39BC185F8}" srcOrd="0" destOrd="0" presId="urn:microsoft.com/office/officeart/2018/5/layout/IconCircleLabelList"/>
    <dgm:cxn modelId="{A9154303-8225-4248-91DC-1B0156A35F07}" srcId="{01A66772-F185-4D58-B8BB-E9370D7A7A2B}" destId="{49225C73-1633-42F1-AB3B-7CB183E5F8B8}" srcOrd="1" destOrd="0" parTransId="{1A0E2090-1D4F-438A-8766-B6030CE01ADD}" sibTransId="{9646853A-8964-4519-A5B1-0B7D18B2983D}"/>
    <dgm:cxn modelId="{C4CCE57E-E871-46D6-BAD5-880252C95D22}" srcId="{01A66772-F185-4D58-B8BB-E9370D7A7A2B}" destId="{1C383F32-22E8-4F62-A3E0-BDC3D5F48992}" srcOrd="2" destOrd="0" parTransId="{A7920A2F-3244-4159-AF04-6A1D38B7B317}" sibTransId="{8500F72A-2C6D-4FDF-9C1D-CA691380EB0B}"/>
    <dgm:cxn modelId="{1496FC70-DB8B-48D4-98DE-DD2856E389EE}" type="presOf" srcId="{1C383F32-22E8-4F62-A3E0-BDC3D5F48992}" destId="{1AEDC777-00B3-41D7-9AE1-23D741E941C3}" srcOrd="0" destOrd="0" presId="urn:microsoft.com/office/officeart/2018/5/layout/IconCircleLabelList"/>
    <dgm:cxn modelId="{C7AD8469-3C68-4AF9-AB82-79B0043AA120}" srcId="{01A66772-F185-4D58-B8BB-E9370D7A7A2B}" destId="{40FC4FFE-8987-4A26-B7F4-8A516F18ADAE}" srcOrd="0" destOrd="0" parTransId="{CAD7EF86-FB23-41F6-BF42-040B36DEFDB1}" sibTransId="{5B62599A-5C9B-48E7-896E-EA782AC60C8B}"/>
    <dgm:cxn modelId="{355227E3-55E0-4343-BC8D-FC0EB1694F48}" type="presOf" srcId="{40FC4FFE-8987-4A26-B7F4-8A516F18ADAE}" destId="{127117FB-F8A7-4A20-A8A7-EC686DDC76D0}" srcOrd="0" destOrd="0" presId="urn:microsoft.com/office/officeart/2018/5/layout/IconCircleLabelList"/>
    <dgm:cxn modelId="{555498CB-3ED1-404E-A25F-EB243EFC5FB1}" type="presParOf" srcId="{50B3CE7C-E10B-4E23-BD93-03664997C932}" destId="{DE9CE479-E4AE-4283-AEF1-10C1535B4324}" srcOrd="0" destOrd="0" presId="urn:microsoft.com/office/officeart/2018/5/layout/IconCircleLabelList"/>
    <dgm:cxn modelId="{11F12D49-CD08-4D50-BD13-3ECBC3A476A4}" type="presParOf" srcId="{DE9CE479-E4AE-4283-AEF1-10C1535B4324}" destId="{B59FCF02-CAD2-4D6F-9542-AD86711168CA}" srcOrd="0" destOrd="0" presId="urn:microsoft.com/office/officeart/2018/5/layout/IconCircleLabelList"/>
    <dgm:cxn modelId="{F443A659-540B-487B-97F9-49219CF60D6B}" type="presParOf" srcId="{DE9CE479-E4AE-4283-AEF1-10C1535B4324}" destId="{7C175B98-93F4-4D7C-BB95-1514AB879CD5}" srcOrd="1" destOrd="0" presId="urn:microsoft.com/office/officeart/2018/5/layout/IconCircleLabelList"/>
    <dgm:cxn modelId="{A503D7AB-7D64-4163-93B5-1CEEDAE81823}" type="presParOf" srcId="{DE9CE479-E4AE-4283-AEF1-10C1535B4324}" destId="{677A3090-5F01-43FD-9FA6-C0420AD80FD6}" srcOrd="2" destOrd="0" presId="urn:microsoft.com/office/officeart/2018/5/layout/IconCircleLabelList"/>
    <dgm:cxn modelId="{780188ED-7DCE-45BB-B6AF-91BE48969612}" type="presParOf" srcId="{DE9CE479-E4AE-4283-AEF1-10C1535B4324}" destId="{127117FB-F8A7-4A20-A8A7-EC686DDC76D0}" srcOrd="3" destOrd="0" presId="urn:microsoft.com/office/officeart/2018/5/layout/IconCircleLabelList"/>
    <dgm:cxn modelId="{155719F8-A89B-4E96-BC49-C48BC717F480}" type="presParOf" srcId="{50B3CE7C-E10B-4E23-BD93-03664997C932}" destId="{FD1EED9C-83D3-41AD-A09B-D3B36354168F}" srcOrd="1" destOrd="0" presId="urn:microsoft.com/office/officeart/2018/5/layout/IconCircleLabelList"/>
    <dgm:cxn modelId="{2772E199-56B0-4310-A55E-67D00CA3E59E}" type="presParOf" srcId="{50B3CE7C-E10B-4E23-BD93-03664997C932}" destId="{C998AB0A-577D-44AA-A068-F634DDE7BD47}" srcOrd="2" destOrd="0" presId="urn:microsoft.com/office/officeart/2018/5/layout/IconCircleLabelList"/>
    <dgm:cxn modelId="{4E351D18-D97F-4B92-A608-2E9600B91C28}" type="presParOf" srcId="{C998AB0A-577D-44AA-A068-F634DDE7BD47}" destId="{BCD8CDD9-0C56-4401-ADB1-8B48DAB2C96F}" srcOrd="0" destOrd="0" presId="urn:microsoft.com/office/officeart/2018/5/layout/IconCircleLabelList"/>
    <dgm:cxn modelId="{B3DC724C-4569-4E9D-BD5A-49E4CD991FD0}" type="presParOf" srcId="{C998AB0A-577D-44AA-A068-F634DDE7BD47}" destId="{DB4CA7C4-FCA1-4127-B20A-2A5C031A3CF4}" srcOrd="1" destOrd="0" presId="urn:microsoft.com/office/officeart/2018/5/layout/IconCircleLabelList"/>
    <dgm:cxn modelId="{AD1AB552-CCE0-4911-BB9E-5D4A60B21F4F}" type="presParOf" srcId="{C998AB0A-577D-44AA-A068-F634DDE7BD47}" destId="{9B0C8FBF-0BDD-48A5-967E-F3FE71659F6A}" srcOrd="2" destOrd="0" presId="urn:microsoft.com/office/officeart/2018/5/layout/IconCircleLabelList"/>
    <dgm:cxn modelId="{8558F796-2D01-40FE-A21A-7530EEBC3BC3}" type="presParOf" srcId="{C998AB0A-577D-44AA-A068-F634DDE7BD47}" destId="{7E6FE37A-5DB0-4899-9FCB-0CE39BC185F8}" srcOrd="3" destOrd="0" presId="urn:microsoft.com/office/officeart/2018/5/layout/IconCircleLabelList"/>
    <dgm:cxn modelId="{1532E2BE-82E9-40A4-A6F7-40B60FC879AE}" type="presParOf" srcId="{50B3CE7C-E10B-4E23-BD93-03664997C932}" destId="{5A266296-0042-402F-92EF-D59AB148E92E}" srcOrd="3" destOrd="0" presId="urn:microsoft.com/office/officeart/2018/5/layout/IconCircleLabelList"/>
    <dgm:cxn modelId="{3A7F4DB9-1469-4F58-B633-24B7EEE084D1}" type="presParOf" srcId="{50B3CE7C-E10B-4E23-BD93-03664997C932}" destId="{ECFA770B-DE2C-4683-A038-58D0FE44BC27}" srcOrd="4" destOrd="0" presId="urn:microsoft.com/office/officeart/2018/5/layout/IconCircleLabelList"/>
    <dgm:cxn modelId="{91311827-CDAC-4BA8-B4A3-117AFD1CEE2D}" type="presParOf" srcId="{ECFA770B-DE2C-4683-A038-58D0FE44BC27}" destId="{FF93E135-77D6-48A0-8871-9BC93D705D06}" srcOrd="0" destOrd="0" presId="urn:microsoft.com/office/officeart/2018/5/layout/IconCircleLabelList"/>
    <dgm:cxn modelId="{83B7CA40-11B7-4507-8422-A40F02D469B2}" type="presParOf" srcId="{ECFA770B-DE2C-4683-A038-58D0FE44BC27}" destId="{39509775-983E-4110-B989-EE2CD6514BE0}" srcOrd="1" destOrd="0" presId="urn:microsoft.com/office/officeart/2018/5/layout/IconCircleLabelList"/>
    <dgm:cxn modelId="{A44BB251-01EB-4DEF-A28C-6D495183E4DC}" type="presParOf" srcId="{ECFA770B-DE2C-4683-A038-58D0FE44BC27}" destId="{493B43B2-705C-4AE5-8A77-D8DEEDA1B5CF}" srcOrd="2" destOrd="0" presId="urn:microsoft.com/office/officeart/2018/5/layout/IconCircleLabelList"/>
    <dgm:cxn modelId="{1EFA52DF-3C80-4DAA-BED6-AFE2F81796B2}" type="presParOf" srcId="{ECFA770B-DE2C-4683-A038-58D0FE44BC27}" destId="{1AEDC777-00B3-41D7-9AE1-23D741E941C3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9FCF02-CAD2-4D6F-9542-AD86711168CA}">
      <dsp:nvSpPr>
        <dsp:cNvPr id="0" name=""/>
        <dsp:cNvSpPr/>
      </dsp:nvSpPr>
      <dsp:spPr>
        <a:xfrm>
          <a:off x="616949" y="310305"/>
          <a:ext cx="1818562" cy="1818562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7C175B98-93F4-4D7C-BB95-1514AB879CD5}">
      <dsp:nvSpPr>
        <dsp:cNvPr id="0" name=""/>
        <dsp:cNvSpPr/>
      </dsp:nvSpPr>
      <dsp:spPr>
        <a:xfrm>
          <a:off x="1004512" y="697868"/>
          <a:ext cx="1043437" cy="1043437"/>
        </a:xfrm>
        <a:prstGeom prst="pie">
          <a:avLst/>
        </a:prstGeom>
        <a:noFill/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27117FB-F8A7-4A20-A8A7-EC686DDC76D0}">
      <dsp:nvSpPr>
        <dsp:cNvPr id="0" name=""/>
        <dsp:cNvSpPr/>
      </dsp:nvSpPr>
      <dsp:spPr>
        <a:xfrm>
          <a:off x="35606" y="2695306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955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ar-LB" sz="4400" kern="1200" dirty="0"/>
            <a:t>مبادئ</a:t>
          </a:r>
          <a:r>
            <a:rPr lang="ar-LB" sz="4400" kern="1200" baseline="0" dirty="0"/>
            <a:t> مشتركة</a:t>
          </a:r>
          <a:endParaRPr lang="en-US" sz="4400" kern="1200" dirty="0"/>
        </a:p>
      </dsp:txBody>
      <dsp:txXfrm>
        <a:off x="35606" y="2695306"/>
        <a:ext cx="2981250" cy="720000"/>
      </dsp:txXfrm>
    </dsp:sp>
    <dsp:sp modelId="{BCD8CDD9-0C56-4401-ADB1-8B48DAB2C96F}">
      <dsp:nvSpPr>
        <dsp:cNvPr id="0" name=""/>
        <dsp:cNvSpPr/>
      </dsp:nvSpPr>
      <dsp:spPr>
        <a:xfrm>
          <a:off x="4119918" y="310305"/>
          <a:ext cx="1818562" cy="1818562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DB4CA7C4-FCA1-4127-B20A-2A5C031A3CF4}">
      <dsp:nvSpPr>
        <dsp:cNvPr id="0" name=""/>
        <dsp:cNvSpPr/>
      </dsp:nvSpPr>
      <dsp:spPr>
        <a:xfrm>
          <a:off x="4507481" y="697868"/>
          <a:ext cx="1043437" cy="1043437"/>
        </a:xfrm>
        <a:prstGeom prst="chord">
          <a:avLst/>
        </a:prstGeom>
        <a:noFill/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E6FE37A-5DB0-4899-9FCB-0CE39BC185F8}">
      <dsp:nvSpPr>
        <dsp:cNvPr id="0" name=""/>
        <dsp:cNvSpPr/>
      </dsp:nvSpPr>
      <dsp:spPr>
        <a:xfrm>
          <a:off x="3538574" y="2695306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778000">
            <a:lnSpc>
              <a:spcPct val="10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ar-LB" sz="4000" kern="1200" dirty="0" smtClean="0"/>
            <a:t>الرّابطة</a:t>
          </a:r>
          <a:r>
            <a:rPr lang="ar-LB" sz="4000" kern="1200" baseline="0" dirty="0" smtClean="0"/>
            <a:t> القلميّة </a:t>
          </a:r>
          <a:endParaRPr lang="en-US" sz="4000" kern="1200" dirty="0"/>
        </a:p>
      </dsp:txBody>
      <dsp:txXfrm>
        <a:off x="3538574" y="2695306"/>
        <a:ext cx="2981250" cy="720000"/>
      </dsp:txXfrm>
    </dsp:sp>
    <dsp:sp modelId="{FF93E135-77D6-48A0-8871-9BC93D705D06}">
      <dsp:nvSpPr>
        <dsp:cNvPr id="0" name=""/>
        <dsp:cNvSpPr/>
      </dsp:nvSpPr>
      <dsp:spPr>
        <a:xfrm>
          <a:off x="7622887" y="310305"/>
          <a:ext cx="1818562" cy="1818562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39509775-983E-4110-B989-EE2CD6514BE0}">
      <dsp:nvSpPr>
        <dsp:cNvPr id="0" name=""/>
        <dsp:cNvSpPr/>
      </dsp:nvSpPr>
      <dsp:spPr>
        <a:xfrm>
          <a:off x="8010450" y="697868"/>
          <a:ext cx="1043437" cy="1043437"/>
        </a:xfrm>
        <a:prstGeom prst="teardrop">
          <a:avLst/>
        </a:prstGeom>
        <a:noFill/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AEDC777-00B3-41D7-9AE1-23D741E941C3}">
      <dsp:nvSpPr>
        <dsp:cNvPr id="0" name=""/>
        <dsp:cNvSpPr/>
      </dsp:nvSpPr>
      <dsp:spPr>
        <a:xfrm>
          <a:off x="7041543" y="2695306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955800">
            <a:lnSpc>
              <a:spcPct val="10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ar-LB" sz="4400" kern="1200" dirty="0" smtClean="0"/>
            <a:t>اللّغة العربيّة </a:t>
          </a:r>
          <a:endParaRPr lang="en-US" sz="4400" kern="1200" dirty="0"/>
        </a:p>
      </dsp:txBody>
      <dsp:txXfrm>
        <a:off x="7041543" y="2695306"/>
        <a:ext cx="298125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=""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12/14/2020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770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12/14/2020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708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12/14/2020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71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12/14/2020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67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12/14/2020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96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12/14/2020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413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12/14/2020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24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12/14/2020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60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12/14/2020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8223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12/14/2020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57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65" r:id="rId5"/>
    <p:sldLayoutId id="2147483671" r:id="rId6"/>
    <p:sldLayoutId id="2147483672" r:id="rId7"/>
    <p:sldLayoutId id="2147483662" r:id="rId8"/>
    <p:sldLayoutId id="2147483663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bstract image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2" name="Rectangle 81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5067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61010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" y="3626217"/>
            <a:ext cx="4775075" cy="559656"/>
          </a:xfrm>
        </p:spPr>
        <p:txBody>
          <a:bodyPr>
            <a:noAutofit/>
          </a:bodyPr>
          <a:lstStyle/>
          <a:p>
            <a:pPr rtl="1">
              <a:spcAft>
                <a:spcPts val="600"/>
              </a:spcAft>
            </a:pPr>
            <a:r>
              <a:rPr lang="ar-LB" sz="4400" dirty="0">
                <a:solidFill>
                  <a:srgbClr val="FF0000"/>
                </a:solidFill>
              </a:rPr>
              <a:t>ماريا أبو غريب</a:t>
            </a:r>
          </a:p>
          <a:p>
            <a:pPr rtl="1">
              <a:spcAft>
                <a:spcPts val="600"/>
              </a:spcAft>
            </a:pPr>
            <a:r>
              <a:rPr lang="ar-LB" sz="4400" dirty="0">
                <a:solidFill>
                  <a:srgbClr val="FF0000"/>
                </a:solidFill>
              </a:rPr>
              <a:t>ساشا </a:t>
            </a:r>
            <a:r>
              <a:rPr lang="ar-LB" sz="4400" dirty="0" smtClean="0">
                <a:solidFill>
                  <a:srgbClr val="FF0000"/>
                </a:solidFill>
              </a:rPr>
              <a:t>غاوي</a:t>
            </a:r>
          </a:p>
          <a:p>
            <a:pPr rtl="1">
              <a:spcAft>
                <a:spcPts val="600"/>
              </a:spcAft>
            </a:pPr>
            <a:r>
              <a:rPr lang="en-US" sz="4400" dirty="0" smtClean="0">
                <a:solidFill>
                  <a:srgbClr val="FF0000"/>
                </a:solidFill>
              </a:rPr>
              <a:t>1S/3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7B2613-8CC1-432F-9F92-C9EC1CADD20C}"/>
              </a:ext>
            </a:extLst>
          </p:cNvPr>
          <p:cNvSpPr/>
          <p:nvPr/>
        </p:nvSpPr>
        <p:spPr>
          <a:xfrm>
            <a:off x="5861010" y="2062215"/>
            <a:ext cx="5120639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LB" sz="66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اللّغة العربيّة</a:t>
            </a:r>
            <a:endParaRPr lang="ar-LB" sz="66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pPr algn="ctr"/>
            <a:r>
              <a:rPr lang="ar-LB" sz="66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الرّابطة القلميّة </a:t>
            </a:r>
            <a:endParaRPr lang="ar-LB" sz="66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842807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919D0-F177-4BBA-9A0B-DBA69E2ED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>
            <a:normAutofit/>
          </a:bodyPr>
          <a:lstStyle/>
          <a:p>
            <a:pPr algn="ctr"/>
            <a:r>
              <a:rPr lang="ar-LB" b="1" dirty="0"/>
              <a:t>مئة</a:t>
            </a:r>
            <a:r>
              <a:rPr lang="ar-LB" dirty="0"/>
              <a:t> سنة على تأسيس </a:t>
            </a:r>
            <a:r>
              <a:rPr lang="ar-LB" dirty="0" smtClean="0"/>
              <a:t>الرّابطة القلميّة</a:t>
            </a:r>
            <a:endParaRPr lang="en-US" dirty="0"/>
          </a:p>
        </p:txBody>
      </p:sp>
      <p:graphicFrame>
        <p:nvGraphicFramePr>
          <p:cNvPr id="5" name="Content Placeholder 2" descr="SmartArt graphic">
            <a:extLst>
              <a:ext uri="{FF2B5EF4-FFF2-40B4-BE49-F238E27FC236}">
                <a16:creationId xmlns:a16="http://schemas.microsoft.com/office/drawing/2014/main" id="{91DB1382-7276-49FA-9632-38D558F457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2832631"/>
              </p:ext>
            </p:extLst>
          </p:nvPr>
        </p:nvGraphicFramePr>
        <p:xfrm>
          <a:off x="1066800" y="2310063"/>
          <a:ext cx="10058400" cy="37256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324318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9A3A1-E6F6-43CF-BDB2-E69C16ADA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133955"/>
          </a:xfrm>
        </p:spPr>
        <p:txBody>
          <a:bodyPr>
            <a:normAutofit fontScale="90000"/>
          </a:bodyPr>
          <a:lstStyle/>
          <a:p>
            <a:pPr algn="ctr"/>
            <a:r>
              <a:rPr lang="ar-LB" sz="8000" dirty="0" smtClean="0">
                <a:solidFill>
                  <a:srgbClr val="FFC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اللّغة العربيّة </a:t>
            </a:r>
            <a:endParaRPr lang="en-US" sz="8000" dirty="0">
              <a:solidFill>
                <a:srgbClr val="FFC00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3A0294-011C-4181-9415-5220146F41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783" y="2103120"/>
            <a:ext cx="11176985" cy="4342068"/>
          </a:xfrm>
        </p:spPr>
        <p:txBody>
          <a:bodyPr>
            <a:noAutofit/>
          </a:bodyPr>
          <a:lstStyle/>
          <a:p>
            <a:pPr marL="0" indent="0" algn="just" rtl="1">
              <a:buNone/>
            </a:pPr>
            <a:r>
              <a:rPr lang="ar-LB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          - </a:t>
            </a:r>
            <a:r>
              <a:rPr lang="ar-SA" sz="2400" b="1" dirty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اللُّغَة العَرَبِيّة هي أكثر 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الل</a:t>
            </a:r>
            <a:r>
              <a:rPr lang="ar-LB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ّ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غات الس</a:t>
            </a:r>
            <a:r>
              <a:rPr lang="ar-LB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ّ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امية تحد</a:t>
            </a:r>
            <a:r>
              <a:rPr lang="ar-LB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ّ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ث</a:t>
            </a:r>
            <a:r>
              <a:rPr lang="ar-LB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ًا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 </a:t>
            </a:r>
            <a:r>
              <a:rPr lang="ar-SA" sz="2400" b="1" dirty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وأغزر 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الل</a:t>
            </a:r>
            <a:r>
              <a:rPr lang="ar-LB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ّ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غات </a:t>
            </a:r>
            <a:r>
              <a:rPr lang="ar-SA" sz="2400" b="1" dirty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بالمفردات بأكثر من 12 مليون كلمة، وإحدى أكثر 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الل</a:t>
            </a:r>
            <a:r>
              <a:rPr lang="ar-LB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ّ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غات انتشار</a:t>
            </a:r>
            <a:r>
              <a:rPr lang="ar-LB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ًا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 </a:t>
            </a:r>
            <a:r>
              <a:rPr lang="ar-SA" sz="2400" b="1" dirty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في العالم، 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يتحد</a:t>
            </a:r>
            <a:r>
              <a:rPr lang="ar-LB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ّ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ثها </a:t>
            </a:r>
            <a:r>
              <a:rPr lang="ar-SA" sz="2400" b="1" dirty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أكثر من 467 مليون نسمة، 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ويتوز</a:t>
            </a:r>
            <a:r>
              <a:rPr lang="ar-LB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ّ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ع</a:t>
            </a:r>
            <a:r>
              <a:rPr lang="ar-LB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 </a:t>
            </a:r>
            <a:r>
              <a:rPr lang="ar-LB" sz="2400" b="1" dirty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من يتكلمونها</a:t>
            </a:r>
            <a:r>
              <a:rPr lang="ar-SA" sz="2400" b="1" dirty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 في الوطن 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العربي</a:t>
            </a:r>
            <a:r>
              <a:rPr lang="ar-LB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ّ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، </a:t>
            </a:r>
            <a:r>
              <a:rPr lang="ar-SA" sz="2400" b="1" dirty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بالإضافة إلى العديد من المناطق الأخرى المجاورة كالأهواز وتركيا وتشاد ومالي والسنغال وإرتيريا وإثيوبيا وجنوب السودان وإيران. وبذلك فهي </a:t>
            </a:r>
            <a:r>
              <a:rPr lang="ar-SA" sz="2400" b="1" dirty="0" smtClean="0">
                <a:solidFill>
                  <a:srgbClr val="FF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تحتل</a:t>
            </a:r>
            <a:r>
              <a:rPr lang="ar-LB" sz="2400" b="1" dirty="0" smtClean="0">
                <a:solidFill>
                  <a:srgbClr val="FF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ّ</a:t>
            </a:r>
            <a:r>
              <a:rPr lang="ar-SA" sz="2400" b="1" dirty="0" smtClean="0">
                <a:solidFill>
                  <a:srgbClr val="FF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 </a:t>
            </a:r>
            <a:r>
              <a:rPr lang="ar-SA" sz="2400" b="1" dirty="0">
                <a:solidFill>
                  <a:srgbClr val="FF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المركز الرابع أو الخامس من حيث </a:t>
            </a:r>
            <a:r>
              <a:rPr lang="ar-SA" sz="2400" b="1" dirty="0" smtClean="0">
                <a:solidFill>
                  <a:srgbClr val="FF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الل</a:t>
            </a:r>
            <a:r>
              <a:rPr lang="ar-LB" sz="2400" b="1" dirty="0" smtClean="0">
                <a:solidFill>
                  <a:srgbClr val="FF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ّ</a:t>
            </a:r>
            <a:r>
              <a:rPr lang="ar-SA" sz="2400" b="1" dirty="0" smtClean="0">
                <a:solidFill>
                  <a:srgbClr val="FF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غات </a:t>
            </a:r>
            <a:r>
              <a:rPr lang="ar-SA" sz="2400" b="1" dirty="0">
                <a:solidFill>
                  <a:srgbClr val="FF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الأكثر انتشاراً في العالم، </a:t>
            </a:r>
            <a:r>
              <a:rPr lang="ar-SA" sz="2400" b="1" dirty="0" smtClean="0">
                <a:solidFill>
                  <a:srgbClr val="FF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والل</a:t>
            </a:r>
            <a:r>
              <a:rPr lang="ar-LB" sz="2400" b="1" dirty="0" smtClean="0">
                <a:solidFill>
                  <a:srgbClr val="FF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ّ</a:t>
            </a:r>
            <a:r>
              <a:rPr lang="ar-SA" sz="2400" b="1" dirty="0" smtClean="0">
                <a:solidFill>
                  <a:srgbClr val="FF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غة الر</a:t>
            </a:r>
            <a:r>
              <a:rPr lang="ar-LB" sz="2400" b="1" dirty="0" smtClean="0">
                <a:solidFill>
                  <a:srgbClr val="FF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ّ</a:t>
            </a:r>
            <a:r>
              <a:rPr lang="ar-SA" sz="2400" b="1" dirty="0" smtClean="0">
                <a:solidFill>
                  <a:srgbClr val="FF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ابعة </a:t>
            </a:r>
            <a:r>
              <a:rPr lang="ar-SA" sz="2400" b="1" dirty="0">
                <a:solidFill>
                  <a:srgbClr val="FF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من حيث عدد المستخدمين على الإنترنت</a:t>
            </a:r>
            <a:r>
              <a:rPr lang="ar-LB" sz="2400" b="1" dirty="0">
                <a:solidFill>
                  <a:srgbClr val="FF0000"/>
                </a:solidFill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.</a:t>
            </a:r>
          </a:p>
          <a:p>
            <a:pPr marL="0" indent="0" algn="just" rtl="1">
              <a:buNone/>
            </a:pPr>
            <a:r>
              <a:rPr lang="ar-LB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          - اللّغة العربيّة </a:t>
            </a:r>
            <a:r>
              <a:rPr lang="ar-LB" sz="2400" b="1" dirty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لغة </a:t>
            </a:r>
            <a:r>
              <a:rPr lang="ar-LB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رسميّة </a:t>
            </a:r>
            <a:r>
              <a:rPr lang="ar-SA" sz="2400" b="1" dirty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في 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كل</a:t>
            </a:r>
            <a:r>
              <a:rPr lang="ar-LB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ّ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 </a:t>
            </a:r>
            <a:r>
              <a:rPr lang="ar-SA" sz="2400" b="1" dirty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دول الوطن 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العربي</a:t>
            </a:r>
            <a:r>
              <a:rPr lang="ar-LB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ّ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 </a:t>
            </a:r>
            <a:r>
              <a:rPr lang="ar-SA" sz="2400" b="1" dirty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إضافة إلى كونها لغة 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رسمي</a:t>
            </a:r>
            <a:r>
              <a:rPr lang="ar-LB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ّ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ة </a:t>
            </a:r>
            <a:r>
              <a:rPr lang="ar-SA" sz="2400" b="1" dirty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في تشاد</a:t>
            </a:r>
            <a:r>
              <a:rPr lang="ar-LB" sz="2400" b="1" dirty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 والعديد من البلدان</a:t>
            </a:r>
            <a:r>
              <a:rPr lang="ar-SA" sz="2400" b="1" dirty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. وهي إحدى 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الل</a:t>
            </a:r>
            <a:r>
              <a:rPr lang="ar-LB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ّ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غات الر</a:t>
            </a:r>
            <a:r>
              <a:rPr lang="ar-LB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ّ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سمي</a:t>
            </a:r>
            <a:r>
              <a:rPr lang="ar-LB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ّ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ة الس</a:t>
            </a:r>
            <a:r>
              <a:rPr lang="ar-LB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ّ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ت</a:t>
            </a:r>
            <a:r>
              <a:rPr lang="ar-LB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ّ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 </a:t>
            </a:r>
            <a:r>
              <a:rPr lang="ar-SA" sz="2400" b="1" dirty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في منظمة الأمم 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المت</a:t>
            </a:r>
            <a:r>
              <a:rPr lang="ar-LB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ّ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حدة</a:t>
            </a:r>
            <a:r>
              <a:rPr lang="ar-SA" sz="2400" b="1" dirty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، ويُحتفل باليوم 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العالمي</a:t>
            </a:r>
            <a:r>
              <a:rPr lang="ar-LB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ّ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 لل</a:t>
            </a:r>
            <a:r>
              <a:rPr lang="ar-LB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ّ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غة العربي</a:t>
            </a:r>
            <a:r>
              <a:rPr lang="ar-LB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ّ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ة </a:t>
            </a:r>
            <a:r>
              <a:rPr lang="ar-SA" sz="2400" b="1" dirty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في 18 </a:t>
            </a:r>
            <a:r>
              <a:rPr lang="ar-LB" sz="2400" b="1" dirty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كانون الأوّل </a:t>
            </a:r>
            <a:r>
              <a:rPr lang="ar-SA" sz="2400" b="1" dirty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كذكرى</a:t>
            </a:r>
            <a:r>
              <a:rPr lang="ar-LB" sz="2400" b="1" dirty="0">
                <a:solidFill>
                  <a:schemeClr val="accent6">
                    <a:lumMod val="50000"/>
                  </a:schemeClr>
                </a:solidFill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 ت</a:t>
            </a:r>
            <a:r>
              <a:rPr lang="ar-SA" sz="2400" b="1" dirty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عتمد</a:t>
            </a:r>
            <a:r>
              <a:rPr lang="ar-LB" sz="2400" b="1" dirty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 </a:t>
            </a:r>
            <a:r>
              <a:rPr lang="ar-LB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اللّغة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 العربي</a:t>
            </a:r>
            <a:r>
              <a:rPr lang="ar-LB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ّ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ة </a:t>
            </a:r>
            <a:r>
              <a:rPr lang="ar-SA" sz="2400" b="1" dirty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بين لغات العمل في الأمم 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المت</a:t>
            </a:r>
            <a:r>
              <a:rPr lang="ar-LB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ّ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حد</a:t>
            </a:r>
            <a:r>
              <a:rPr lang="ar-LB" sz="2400" b="1" dirty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ة.</a:t>
            </a:r>
          </a:p>
          <a:p>
            <a:pPr marL="0" indent="0" algn="just" rtl="1">
              <a:buNone/>
            </a:pPr>
            <a:r>
              <a:rPr lang="ar-LB" sz="2400" b="1" dirty="0">
                <a:solidFill>
                  <a:schemeClr val="accent6">
                    <a:lumMod val="50000"/>
                  </a:schemeClr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- ظهرت </a:t>
            </a:r>
            <a:r>
              <a:rPr lang="ar-LB" sz="2400" b="1" dirty="0" smtClean="0">
                <a:solidFill>
                  <a:schemeClr val="accent6">
                    <a:lumMod val="50000"/>
                  </a:schemeClr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اللّغة العربيّة </a:t>
            </a:r>
            <a:r>
              <a:rPr lang="ar-LB" sz="2400" b="1" dirty="0">
                <a:solidFill>
                  <a:schemeClr val="accent6">
                    <a:lumMod val="50000"/>
                  </a:schemeClr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منذ أكثر من ألف عام</a:t>
            </a:r>
            <a:r>
              <a:rPr lang="ar-SA" sz="2400" b="1" dirty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،</a:t>
            </a:r>
            <a:r>
              <a:rPr lang="ar-LB" sz="2400" b="1" dirty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 ويعتقد </a:t>
            </a:r>
            <a:r>
              <a:rPr lang="ar-LB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أنّها </a:t>
            </a:r>
            <a:r>
              <a:rPr lang="ar-LB" sz="2400" b="1" dirty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نشأت في </a:t>
            </a:r>
            <a:r>
              <a:rPr lang="ar-LB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شبه </a:t>
            </a:r>
            <a:r>
              <a:rPr lang="ar-LB" sz="2400" b="1" dirty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الجزيرة </a:t>
            </a:r>
            <a:r>
              <a:rPr lang="ar-LB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العربيّة. </a:t>
            </a:r>
            <a:r>
              <a:rPr lang="ar-LB" sz="2400" b="1" dirty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وكان </a:t>
            </a:r>
            <a:r>
              <a:rPr lang="ar-LB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أوّل </a:t>
            </a:r>
            <a:r>
              <a:rPr lang="ar-LB" sz="2400" b="1" dirty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من </a:t>
            </a:r>
            <a:r>
              <a:rPr lang="ar-LB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تحدّث </a:t>
            </a:r>
            <a:r>
              <a:rPr lang="ar-LB" sz="2400" b="1" dirty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بها قبائل </a:t>
            </a:r>
            <a:r>
              <a:rPr lang="ar-LB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بدويّة </a:t>
            </a:r>
            <a:r>
              <a:rPr lang="ar-LB" sz="2400" b="1" dirty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تسكن في الحدود </a:t>
            </a:r>
            <a:r>
              <a:rPr lang="ar-LB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الشّماليّة الغربيّة </a:t>
            </a:r>
            <a:r>
              <a:rPr lang="ar-LB" sz="2400" b="1" dirty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في </a:t>
            </a:r>
            <a:r>
              <a:rPr lang="ar-LB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السّعوديّة</a:t>
            </a:r>
            <a:r>
              <a:rPr lang="ar-LB" sz="2400" b="1" dirty="0">
                <a:solidFill>
                  <a:schemeClr val="accent6">
                    <a:lumMod val="50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.</a:t>
            </a:r>
            <a:r>
              <a:rPr lang="ar-LB" sz="2400" b="1" dirty="0">
                <a:solidFill>
                  <a:schemeClr val="accent6">
                    <a:lumMod val="50000"/>
                  </a:schemeClr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7708061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A4092-34B6-4AF1-A831-4D053579C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LB" sz="8000" dirty="0" smtClean="0">
                <a:solidFill>
                  <a:srgbClr val="3488A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الرّابطة</a:t>
            </a:r>
            <a:r>
              <a:rPr lang="ar-LB" sz="8000" baseline="0" dirty="0" smtClean="0">
                <a:solidFill>
                  <a:srgbClr val="3488A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القلميّة </a:t>
            </a:r>
            <a:endParaRPr lang="en-US" sz="8000" dirty="0">
              <a:solidFill>
                <a:srgbClr val="3488A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5AB956-370C-4ECE-BCB2-4A0E569BAD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874" y="1802673"/>
            <a:ext cx="11230252" cy="4833258"/>
          </a:xfrm>
        </p:spPr>
        <p:txBody>
          <a:bodyPr>
            <a:noAutofit/>
          </a:bodyPr>
          <a:lstStyle/>
          <a:p>
            <a:pPr marL="0" indent="0" algn="just" rtl="1">
              <a:buNone/>
            </a:pPr>
            <a:r>
              <a:rPr lang="ar-LB" sz="3200" b="1" dirty="0" smtClean="0">
                <a:solidFill>
                  <a:srgbClr val="0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      </a:t>
            </a:r>
            <a:r>
              <a:rPr lang="ar-LB" sz="3200" b="1" dirty="0" smtClean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- </a:t>
            </a:r>
            <a:r>
              <a:rPr lang="ar-SA" sz="3200" b="1" dirty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بدأت فكرة </a:t>
            </a:r>
            <a:r>
              <a:rPr lang="ar-SA" sz="3200" b="1" dirty="0" smtClean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الر</a:t>
            </a:r>
            <a:r>
              <a:rPr lang="ar-LB" sz="3200" b="1" dirty="0" smtClean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ّ</a:t>
            </a:r>
            <a:r>
              <a:rPr lang="ar-SA" sz="3200" b="1" dirty="0" smtClean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ابطة القلمي</a:t>
            </a:r>
            <a:r>
              <a:rPr lang="ar-LB" sz="3200" b="1" dirty="0" smtClean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ّ</a:t>
            </a:r>
            <a:r>
              <a:rPr lang="ar-SA" sz="3200" b="1" dirty="0" smtClean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ة </a:t>
            </a:r>
            <a:r>
              <a:rPr lang="ar-SA" sz="3200" b="1" dirty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عام 1916 </a:t>
            </a:r>
            <a:r>
              <a:rPr lang="ar-SA" sz="3200" b="1" dirty="0" smtClean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إل</a:t>
            </a:r>
            <a:r>
              <a:rPr lang="ar-LB" sz="3200" b="1" dirty="0" smtClean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ّ</a:t>
            </a:r>
            <a:r>
              <a:rPr lang="ar-SA" sz="3200" b="1" dirty="0" smtClean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ا أن</a:t>
            </a:r>
            <a:r>
              <a:rPr lang="ar-LB" sz="3200" b="1" dirty="0" smtClean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ّ</a:t>
            </a:r>
            <a:r>
              <a:rPr lang="ar-SA" sz="3200" b="1" dirty="0" smtClean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ها تأس</a:t>
            </a:r>
            <a:r>
              <a:rPr lang="ar-LB" sz="3200" b="1" dirty="0" smtClean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ّ</a:t>
            </a:r>
            <a:r>
              <a:rPr lang="ar-SA" sz="3200" b="1" dirty="0" smtClean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ست رسمي</a:t>
            </a:r>
            <a:r>
              <a:rPr lang="ar-LB" sz="3200" b="1" dirty="0" smtClean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ًّ</a:t>
            </a:r>
            <a:r>
              <a:rPr lang="ar-SA" sz="3200" b="1" dirty="0" smtClean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ا </a:t>
            </a:r>
            <a:r>
              <a:rPr lang="ar-SA" sz="3200" b="1" dirty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عام 1920 في نيويورك على يد نخبة من الأدباء</a:t>
            </a:r>
            <a:r>
              <a:rPr lang="ar-LB" sz="3200" b="1" dirty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.</a:t>
            </a:r>
            <a:endParaRPr lang="en-US" sz="3200" b="1" dirty="0">
              <a:solidFill>
                <a:srgbClr val="C00000"/>
              </a:solidFill>
              <a:effectLst/>
              <a:latin typeface="Simplified Arabic" panose="02020603050405020304" pitchFamily="18" charset="-78"/>
              <a:ea typeface="Calibri" panose="020F0502020204030204" pitchFamily="34" charset="0"/>
              <a:cs typeface="Simplified Arabic" panose="02020603050405020304" pitchFamily="18" charset="-78"/>
            </a:endParaRPr>
          </a:p>
          <a:p>
            <a:pPr marL="0" indent="0" algn="just" rtl="1">
              <a:buNone/>
            </a:pPr>
            <a:r>
              <a:rPr lang="ar-LB" sz="3200" b="1" dirty="0" smtClean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      - </a:t>
            </a:r>
            <a:r>
              <a:rPr lang="ar-SA" sz="3200" b="1" dirty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مبادئ </a:t>
            </a:r>
            <a:r>
              <a:rPr lang="ar-SA" sz="3200" b="1" dirty="0" smtClean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الر</a:t>
            </a:r>
            <a:r>
              <a:rPr lang="ar-LB" sz="3200" b="1" dirty="0" smtClean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ّ</a:t>
            </a:r>
            <a:r>
              <a:rPr lang="ar-SA" sz="3200" b="1" dirty="0" smtClean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ابطة القلمي</a:t>
            </a:r>
            <a:r>
              <a:rPr lang="ar-LB" sz="3200" b="1" dirty="0" smtClean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ّ</a:t>
            </a:r>
            <a:r>
              <a:rPr lang="ar-SA" sz="3200" b="1" dirty="0" smtClean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ة</a:t>
            </a:r>
            <a:r>
              <a:rPr lang="ar-LB" sz="3200" b="1" dirty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:</a:t>
            </a:r>
            <a:r>
              <a:rPr lang="ar-SA" sz="3200" b="1" dirty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 كانت </a:t>
            </a:r>
            <a:r>
              <a:rPr lang="ar-SA" sz="3200" b="1" dirty="0" smtClean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الر</a:t>
            </a:r>
            <a:r>
              <a:rPr lang="ar-LB" sz="3200" b="1" dirty="0" smtClean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ّ</a:t>
            </a:r>
            <a:r>
              <a:rPr lang="ar-SA" sz="3200" b="1" dirty="0" smtClean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ابطة القلمي</a:t>
            </a:r>
            <a:r>
              <a:rPr lang="ar-LB" sz="3200" b="1" dirty="0" smtClean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ّ</a:t>
            </a:r>
            <a:r>
              <a:rPr lang="ar-SA" sz="3200" b="1" dirty="0" smtClean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ة </a:t>
            </a:r>
            <a:r>
              <a:rPr lang="ar-SA" sz="3200" b="1" dirty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بمثابة وعاء احتوى عددًا من </a:t>
            </a:r>
            <a:r>
              <a:rPr lang="ar-SA" sz="3200" b="1" dirty="0" smtClean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الش</a:t>
            </a:r>
            <a:r>
              <a:rPr lang="ar-LB" sz="3200" b="1" dirty="0" smtClean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ّ</a:t>
            </a:r>
            <a:r>
              <a:rPr lang="ar-SA" sz="3200" b="1" dirty="0" smtClean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عراء ال</a:t>
            </a:r>
            <a:r>
              <a:rPr lang="ar-LB" sz="3200" b="1" dirty="0" smtClean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ّ</a:t>
            </a:r>
            <a:r>
              <a:rPr lang="ar-SA" sz="3200" b="1" dirty="0" smtClean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ذي</a:t>
            </a:r>
            <a:r>
              <a:rPr lang="ar-LB" sz="3200" b="1" dirty="0" smtClean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ن</a:t>
            </a:r>
            <a:r>
              <a:rPr lang="ar-SA" sz="3200" b="1" dirty="0" smtClean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 </a:t>
            </a:r>
            <a:r>
              <a:rPr lang="ar-SA" sz="3200" b="1" dirty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تغرَّبوا عن أوطانهم واستقرّوا في بلاد المهجر وأخذوا من ثقافة تلك البلدان بشكل مباشر أو غير مباشر، فكان لها تأثيرٌ واضحٌ على أشعارهم وكتاباتهم، فاجتمعوا في تلك </a:t>
            </a:r>
            <a:r>
              <a:rPr lang="ar-SA" sz="3200" b="1" dirty="0" smtClean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الر</a:t>
            </a:r>
            <a:r>
              <a:rPr lang="ar-LB" sz="3200" b="1" dirty="0" smtClean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ّ</a:t>
            </a:r>
            <a:r>
              <a:rPr lang="ar-SA" sz="3200" b="1" dirty="0" smtClean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ابطة </a:t>
            </a:r>
            <a:r>
              <a:rPr lang="ar-SA" sz="3200" b="1" dirty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لتوحيد الجهود والمساعي في سبيل خدمة </a:t>
            </a:r>
            <a:r>
              <a:rPr lang="ar-SA" sz="3200" b="1" dirty="0" smtClean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الل</a:t>
            </a:r>
            <a:r>
              <a:rPr lang="ar-LB" sz="3200" b="1" dirty="0" smtClean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ّ</a:t>
            </a:r>
            <a:r>
              <a:rPr lang="ar-SA" sz="3200" b="1" dirty="0" smtClean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غة العربي</a:t>
            </a:r>
            <a:r>
              <a:rPr lang="ar-LB" sz="3200" b="1" dirty="0" smtClean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ّ</a:t>
            </a:r>
            <a:r>
              <a:rPr lang="ar-SA" sz="3200" b="1" dirty="0" smtClean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ة </a:t>
            </a:r>
            <a:r>
              <a:rPr lang="ar-SA" sz="3200" b="1" dirty="0"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والحفاظ عليها، وقد ميَّزتها مبادئها، ممّا جعلها مختلفةً عن غيرها من الجمعيّات الأدبيّة في ذلك العصر. </a:t>
            </a:r>
            <a:endParaRPr lang="ar-LB" sz="3200" b="1" dirty="0">
              <a:solidFill>
                <a:srgbClr val="C00000"/>
              </a:solidFill>
              <a:effectLst/>
              <a:latin typeface="Simplified Arabic" panose="02020603050405020304" pitchFamily="18" charset="-78"/>
              <a:ea typeface="Calibri" panose="020F0502020204030204" pitchFamily="34" charset="0"/>
              <a:cs typeface="Simplified Arabic" panose="02020603050405020304" pitchFamily="18" charset="-78"/>
            </a:endParaRPr>
          </a:p>
          <a:p>
            <a:pPr marL="0" indent="0" algn="just" rtl="1">
              <a:buNone/>
            </a:pPr>
            <a:endParaRPr lang="en-US" sz="3200" b="1" dirty="0">
              <a:solidFill>
                <a:srgbClr val="C0000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9874906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1886" y="741125"/>
            <a:ext cx="11482251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ar-LB" sz="3200" b="1" dirty="0" smtClean="0">
                <a:solidFill>
                  <a:srgbClr val="C0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    - </a:t>
            </a:r>
            <a:r>
              <a:rPr lang="ar-LB" sz="3200" b="1" dirty="0">
                <a:solidFill>
                  <a:srgbClr val="C0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من مبادئ </a:t>
            </a:r>
            <a:r>
              <a:rPr lang="ar-LB" sz="3200" b="1" dirty="0" smtClean="0">
                <a:solidFill>
                  <a:srgbClr val="C0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الرّابطة </a:t>
            </a:r>
            <a:r>
              <a:rPr lang="ar-LB" sz="3200" b="1" dirty="0">
                <a:solidFill>
                  <a:srgbClr val="C0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القلمية: </a:t>
            </a:r>
            <a:endParaRPr lang="en-US" sz="3200" b="1" dirty="0">
              <a:solidFill>
                <a:srgbClr val="C0000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  <a:p>
            <a:pPr algn="just" rtl="1"/>
            <a:r>
              <a:rPr lang="ar-LB" sz="3200" b="1" dirty="0">
                <a:solidFill>
                  <a:srgbClr val="00B05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                      *استخدام لغة بسيطة وسهلة ميّزت </a:t>
            </a:r>
            <a:r>
              <a:rPr lang="ar-LB" sz="3200" b="1" dirty="0" smtClean="0">
                <a:solidFill>
                  <a:srgbClr val="00B05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الشّعر العربيّ </a:t>
            </a:r>
            <a:r>
              <a:rPr lang="ar-LB" sz="3200" b="1" dirty="0">
                <a:solidFill>
                  <a:srgbClr val="00B05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الحديث عن </a:t>
            </a:r>
            <a:r>
              <a:rPr lang="ar-LB" sz="3200" b="1" dirty="0" smtClean="0">
                <a:solidFill>
                  <a:srgbClr val="00B05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الشّعر </a:t>
            </a:r>
            <a:r>
              <a:rPr lang="ar-LB" sz="3200" b="1" dirty="0">
                <a:solidFill>
                  <a:srgbClr val="00B05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العربيّ القديم.</a:t>
            </a:r>
          </a:p>
          <a:p>
            <a:pPr algn="just" rtl="1"/>
            <a:r>
              <a:rPr lang="ar-LB" sz="3200" b="1" dirty="0">
                <a:solidFill>
                  <a:srgbClr val="C00000"/>
                </a:solidFill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                       </a:t>
            </a:r>
            <a:r>
              <a:rPr lang="ar-LB" sz="3200" b="1" dirty="0">
                <a:solidFill>
                  <a:srgbClr val="FFC000"/>
                </a:solidFill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*الابتعاد عن </a:t>
            </a:r>
            <a:r>
              <a:rPr lang="ar-LB" sz="3200" b="1" dirty="0" smtClean="0">
                <a:solidFill>
                  <a:srgbClr val="FFC000"/>
                </a:solidFill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التّعقيد </a:t>
            </a:r>
            <a:r>
              <a:rPr lang="ar-LB" sz="3200" b="1" dirty="0">
                <a:solidFill>
                  <a:srgbClr val="FFC000"/>
                </a:solidFill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في </a:t>
            </a:r>
            <a:r>
              <a:rPr lang="ar-LB" sz="3200" b="1" dirty="0" smtClean="0">
                <a:solidFill>
                  <a:srgbClr val="FFC000"/>
                </a:solidFill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التّصوير </a:t>
            </a:r>
            <a:r>
              <a:rPr lang="ar-LB" sz="3200" b="1" dirty="0">
                <a:solidFill>
                  <a:srgbClr val="FFC000"/>
                </a:solidFill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وعن الأساليب </a:t>
            </a:r>
            <a:r>
              <a:rPr lang="ar-LB" sz="3200" b="1" dirty="0" smtClean="0">
                <a:solidFill>
                  <a:srgbClr val="FFC000"/>
                </a:solidFill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التّقليديّة </a:t>
            </a:r>
            <a:r>
              <a:rPr lang="ar-LB" sz="3200" b="1" dirty="0">
                <a:solidFill>
                  <a:srgbClr val="FFC000"/>
                </a:solidFill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في الكتابة.</a:t>
            </a:r>
          </a:p>
          <a:p>
            <a:pPr algn="just" rtl="1"/>
            <a:r>
              <a:rPr lang="ar-LB" sz="3200" b="1" dirty="0">
                <a:solidFill>
                  <a:srgbClr val="C00000"/>
                </a:solidFill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                       </a:t>
            </a:r>
            <a:r>
              <a:rPr lang="ar-LB" sz="3200" b="1" dirty="0">
                <a:solidFill>
                  <a:srgbClr val="7030A0"/>
                </a:solidFill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*تجديد أساليب </a:t>
            </a:r>
            <a:r>
              <a:rPr lang="ar-LB" sz="3200" b="1" dirty="0" smtClean="0">
                <a:solidFill>
                  <a:srgbClr val="7030A0"/>
                </a:solidFill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الشّعر </a:t>
            </a:r>
            <a:r>
              <a:rPr lang="ar-LB" sz="3200" b="1" dirty="0">
                <a:solidFill>
                  <a:srgbClr val="7030A0"/>
                </a:solidFill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المختلفة </a:t>
            </a:r>
            <a:r>
              <a:rPr lang="ar-LB" sz="3200" b="1" dirty="0" smtClean="0">
                <a:solidFill>
                  <a:srgbClr val="7030A0"/>
                </a:solidFill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الّتي </a:t>
            </a:r>
            <a:r>
              <a:rPr lang="ar-LB" sz="3200" b="1" dirty="0">
                <a:solidFill>
                  <a:srgbClr val="7030A0"/>
                </a:solidFill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ساعدت على ظهور كثير من ألوان الكتابة مثل </a:t>
            </a:r>
            <a:r>
              <a:rPr lang="ar-LB" sz="3200" b="1" dirty="0" smtClean="0">
                <a:solidFill>
                  <a:srgbClr val="7030A0"/>
                </a:solidFill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الشّعر الحرّ.</a:t>
            </a:r>
            <a:endParaRPr lang="en-US" sz="3200" b="1" dirty="0">
              <a:solidFill>
                <a:srgbClr val="7030A0"/>
              </a:solidFill>
              <a:latin typeface="Simplified Arabic" panose="02020603050405020304" pitchFamily="18" charset="-78"/>
              <a:ea typeface="Calibri" panose="020F0502020204030204" pitchFamily="34" charset="0"/>
              <a:cs typeface="Simplified Arabic" panose="02020603050405020304" pitchFamily="18" charset="-78"/>
            </a:endParaRPr>
          </a:p>
          <a:p>
            <a:pPr algn="just" rtl="1"/>
            <a:r>
              <a:rPr lang="ar-LB" sz="3200" b="1" dirty="0" smtClean="0">
                <a:solidFill>
                  <a:srgbClr val="C00000"/>
                </a:solidFill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      - </a:t>
            </a:r>
            <a:r>
              <a:rPr lang="ar-SA" sz="3200" b="1" dirty="0">
                <a:solidFill>
                  <a:srgbClr val="C00000"/>
                </a:solidFill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كان من بين أعضا</a:t>
            </a:r>
            <a:r>
              <a:rPr lang="ar-LB" sz="3200" b="1" dirty="0">
                <a:solidFill>
                  <a:srgbClr val="C00000"/>
                </a:solidFill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ء </a:t>
            </a:r>
            <a:r>
              <a:rPr lang="ar-LB" sz="3200" b="1" dirty="0" smtClean="0">
                <a:solidFill>
                  <a:srgbClr val="C00000"/>
                </a:solidFill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الرّابطة القلميّة </a:t>
            </a:r>
            <a:r>
              <a:rPr lang="ar-SA" sz="3200" b="1" dirty="0">
                <a:solidFill>
                  <a:srgbClr val="C00000"/>
                </a:solidFill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العديدُ من شعراء المهجر </a:t>
            </a:r>
            <a:r>
              <a:rPr lang="ar-SA" sz="3200" b="1" dirty="0" smtClean="0">
                <a:solidFill>
                  <a:srgbClr val="C00000"/>
                </a:solidFill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ال</a:t>
            </a:r>
            <a:r>
              <a:rPr lang="ar-LB" sz="3200" b="1" dirty="0" smtClean="0">
                <a:solidFill>
                  <a:srgbClr val="C00000"/>
                </a:solidFill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ّ</a:t>
            </a:r>
            <a:r>
              <a:rPr lang="ar-SA" sz="3200" b="1" dirty="0" smtClean="0">
                <a:solidFill>
                  <a:srgbClr val="C00000"/>
                </a:solidFill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ذين </a:t>
            </a:r>
            <a:r>
              <a:rPr lang="ar-SA" sz="3200" b="1" dirty="0">
                <a:solidFill>
                  <a:srgbClr val="C00000"/>
                </a:solidFill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فرَّقتهم الغربة عن أوطانهم وجمعتهم </a:t>
            </a:r>
            <a:r>
              <a:rPr lang="ar-SA" sz="3200" b="1" dirty="0" smtClean="0">
                <a:solidFill>
                  <a:srgbClr val="C00000"/>
                </a:solidFill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الر</a:t>
            </a:r>
            <a:r>
              <a:rPr lang="ar-LB" sz="3200" b="1" dirty="0" smtClean="0">
                <a:solidFill>
                  <a:srgbClr val="C00000"/>
                </a:solidFill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ّ</a:t>
            </a:r>
            <a:r>
              <a:rPr lang="ar-SA" sz="3200" b="1" dirty="0" smtClean="0">
                <a:solidFill>
                  <a:srgbClr val="C00000"/>
                </a:solidFill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ابطة </a:t>
            </a:r>
            <a:r>
              <a:rPr lang="ar-SA" sz="3200" b="1" dirty="0">
                <a:solidFill>
                  <a:srgbClr val="C00000"/>
                </a:solidFill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القلميّة، </a:t>
            </a:r>
            <a:r>
              <a:rPr lang="ar-SA" sz="3200" b="1" dirty="0" smtClean="0">
                <a:solidFill>
                  <a:srgbClr val="C00000"/>
                </a:solidFill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وفي</a:t>
            </a:r>
            <a:r>
              <a:rPr lang="ar-LB" sz="3200" b="1" dirty="0" smtClean="0">
                <a:solidFill>
                  <a:srgbClr val="C00000"/>
                </a:solidFill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 </a:t>
            </a:r>
            <a:r>
              <a:rPr lang="ar-SA" sz="3200" b="1" dirty="0" smtClean="0">
                <a:solidFill>
                  <a:srgbClr val="C00000"/>
                </a:solidFill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ما </a:t>
            </a:r>
            <a:r>
              <a:rPr lang="ar-SA" sz="3200" b="1" dirty="0">
                <a:solidFill>
                  <a:srgbClr val="C00000"/>
                </a:solidFill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يأتي سيتمُّ ذكر </a:t>
            </a:r>
            <a:r>
              <a:rPr lang="ar-SA" sz="3200" b="1" dirty="0" smtClean="0">
                <a:solidFill>
                  <a:srgbClr val="C00000"/>
                </a:solidFill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أهم</a:t>
            </a:r>
            <a:r>
              <a:rPr lang="ar-LB" sz="3200" b="1" dirty="0" smtClean="0">
                <a:solidFill>
                  <a:srgbClr val="C00000"/>
                </a:solidFill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ّ</a:t>
            </a:r>
            <a:r>
              <a:rPr lang="ar-SA" sz="3200" b="1" dirty="0" smtClean="0">
                <a:solidFill>
                  <a:srgbClr val="C00000"/>
                </a:solidFill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 </a:t>
            </a:r>
            <a:r>
              <a:rPr lang="ar-SA" sz="3200" b="1" dirty="0">
                <a:solidFill>
                  <a:srgbClr val="C00000"/>
                </a:solidFill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شعرا</a:t>
            </a:r>
            <a:r>
              <a:rPr lang="ar-LB" sz="3200" b="1" dirty="0">
                <a:solidFill>
                  <a:srgbClr val="C00000"/>
                </a:solidFill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ء </a:t>
            </a:r>
            <a:r>
              <a:rPr lang="ar-LB" sz="3200" b="1" dirty="0" smtClean="0">
                <a:solidFill>
                  <a:srgbClr val="C00000"/>
                </a:solidFill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الرّابطة القلميّة</a:t>
            </a:r>
            <a:r>
              <a:rPr lang="ar-LB" sz="3200" b="1" dirty="0">
                <a:solidFill>
                  <a:srgbClr val="C00000"/>
                </a:solidFill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: </a:t>
            </a:r>
            <a:r>
              <a:rPr lang="ar-LB" sz="3200" b="1" dirty="0">
                <a:solidFill>
                  <a:srgbClr val="FFFF00"/>
                </a:solidFill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جبران خليل جبران – ميخائيل نعيمة – إيليا أبو ماضي – نسيب عريضة – ندرة حداد. </a:t>
            </a:r>
            <a:endParaRPr lang="ar-LB" sz="3200" b="1" dirty="0">
              <a:solidFill>
                <a:srgbClr val="FFFF0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  <a:p>
            <a:pPr algn="just" rtl="1"/>
            <a:endParaRPr lang="en-US" sz="3200" b="1" dirty="0">
              <a:solidFill>
                <a:srgbClr val="FFFF0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54217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370CC-D612-409C-B79B-AD31C406C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LB" sz="8000" dirty="0">
                <a:solidFill>
                  <a:srgbClr val="FF0000"/>
                </a:solidFill>
              </a:rPr>
              <a:t>مبادئ</a:t>
            </a:r>
            <a:r>
              <a:rPr lang="ar-LB" sz="8000" baseline="0" dirty="0">
                <a:solidFill>
                  <a:srgbClr val="FF0000"/>
                </a:solidFill>
              </a:rPr>
              <a:t> مشتركة</a:t>
            </a:r>
            <a:endParaRPr lang="en-US" sz="8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E5C4CE-883C-41C8-91A7-CDD930EB4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451" y="2103120"/>
            <a:ext cx="11142618" cy="4288802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ar-LB" sz="2800" b="1" dirty="0"/>
              <a:t>- </a:t>
            </a:r>
            <a:r>
              <a:rPr lang="ar-LB" sz="2800" b="1" dirty="0">
                <a:solidFill>
                  <a:srgbClr val="FF0000"/>
                </a:solidFill>
              </a:rPr>
              <a:t>من المبادئ المشتركة بين </a:t>
            </a:r>
            <a:r>
              <a:rPr lang="ar-LB" sz="2800" b="1" dirty="0" smtClean="0">
                <a:solidFill>
                  <a:srgbClr val="FF0000"/>
                </a:solidFill>
              </a:rPr>
              <a:t>اللّغة العربيّة والرّابطة القلميّة</a:t>
            </a:r>
            <a:r>
              <a:rPr lang="ar-LB" sz="2800" b="1" dirty="0">
                <a:solidFill>
                  <a:srgbClr val="FF0000"/>
                </a:solidFill>
              </a:rPr>
              <a:t>:</a:t>
            </a:r>
          </a:p>
          <a:p>
            <a:pPr marL="0" indent="0" algn="r">
              <a:buNone/>
            </a:pPr>
            <a:r>
              <a:rPr lang="ar-LB" sz="2800" b="1" dirty="0">
                <a:solidFill>
                  <a:srgbClr val="F8D22F"/>
                </a:solidFill>
              </a:rPr>
              <a:t>            * المغالاة في </a:t>
            </a:r>
            <a:r>
              <a:rPr lang="ar-LB" sz="2800" b="1" dirty="0" smtClean="0">
                <a:solidFill>
                  <a:srgbClr val="F8D22F"/>
                </a:solidFill>
              </a:rPr>
              <a:t>إظهار </a:t>
            </a:r>
            <a:r>
              <a:rPr lang="ar-LB" sz="2800" b="1" dirty="0">
                <a:solidFill>
                  <a:srgbClr val="F8D22F"/>
                </a:solidFill>
              </a:rPr>
              <a:t>الحنين </a:t>
            </a:r>
            <a:r>
              <a:rPr lang="ar-LB" sz="2800" b="1" dirty="0" smtClean="0">
                <a:solidFill>
                  <a:srgbClr val="F8D22F"/>
                </a:solidFill>
              </a:rPr>
              <a:t>إلى </a:t>
            </a:r>
            <a:r>
              <a:rPr lang="ar-LB" sz="2800" b="1" dirty="0">
                <a:solidFill>
                  <a:srgbClr val="F8D22F"/>
                </a:solidFill>
              </a:rPr>
              <a:t>الأوطان</a:t>
            </a:r>
            <a:r>
              <a:rPr lang="ar-SA" sz="2800" b="1" dirty="0">
                <a:solidFill>
                  <a:srgbClr val="F8D22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،</a:t>
            </a:r>
            <a:r>
              <a:rPr lang="ar-LB" sz="2800" b="1" dirty="0">
                <a:solidFill>
                  <a:srgbClr val="F8D22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وإظهار التعلّق بها</a:t>
            </a:r>
            <a:r>
              <a:rPr lang="ar-SA" sz="2800" b="1" dirty="0">
                <a:solidFill>
                  <a:srgbClr val="F8D22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،</a:t>
            </a:r>
            <a:r>
              <a:rPr lang="ar-LB" sz="2800" b="1" dirty="0">
                <a:solidFill>
                  <a:srgbClr val="F8D22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بسبب الابتعاد عنها ومكابدة معاناة التغرب.</a:t>
            </a:r>
          </a:p>
          <a:p>
            <a:pPr marL="0" indent="0" algn="r">
              <a:buNone/>
            </a:pPr>
            <a:r>
              <a:rPr lang="ar-LB" sz="2800" b="1" dirty="0">
                <a:solidFill>
                  <a:schemeClr val="accent6">
                    <a:lumMod val="75000"/>
                  </a:schemeClr>
                </a:solidFill>
              </a:rPr>
              <a:t>            * تجسيد </a:t>
            </a:r>
            <a:r>
              <a:rPr lang="ar-LB" sz="2800" b="1" dirty="0" smtClean="0">
                <a:solidFill>
                  <a:schemeClr val="accent6">
                    <a:lumMod val="75000"/>
                  </a:schemeClr>
                </a:solidFill>
              </a:rPr>
              <a:t>الطّبيعة </a:t>
            </a:r>
            <a:r>
              <a:rPr lang="ar-LB" sz="2800" b="1" dirty="0">
                <a:solidFill>
                  <a:schemeClr val="accent6">
                    <a:lumMod val="75000"/>
                  </a:schemeClr>
                </a:solidFill>
              </a:rPr>
              <a:t>والمبالغة في ذلك</a:t>
            </a:r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،</a:t>
            </a:r>
            <a:r>
              <a:rPr lang="ar-LB" sz="28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وتوصيفها في تجارب شعريّة كثيرة.</a:t>
            </a:r>
          </a:p>
          <a:p>
            <a:pPr marL="0" indent="0" algn="r">
              <a:buNone/>
            </a:pPr>
            <a:r>
              <a:rPr lang="ar-LB" sz="2800" b="1" dirty="0">
                <a:solidFill>
                  <a:schemeClr val="accent2">
                    <a:lumMod val="75000"/>
                  </a:schemeClr>
                </a:solidFill>
              </a:rPr>
              <a:t>            * </a:t>
            </a:r>
            <a:r>
              <a:rPr lang="ar-LB" sz="2800" b="1" dirty="0" smtClean="0">
                <a:solidFill>
                  <a:schemeClr val="accent2">
                    <a:lumMod val="75000"/>
                  </a:schemeClr>
                </a:solidFill>
              </a:rPr>
              <a:t>الإكثار </a:t>
            </a:r>
            <a:r>
              <a:rPr lang="ar-LB" sz="2800" b="1" dirty="0">
                <a:solidFill>
                  <a:schemeClr val="accent2">
                    <a:lumMod val="75000"/>
                  </a:schemeClr>
                </a:solidFill>
              </a:rPr>
              <a:t>من تأمّل الحياة وأسرار الوجود</a:t>
            </a:r>
            <a:r>
              <a:rPr lang="ar-SA" sz="28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،</a:t>
            </a:r>
            <a:r>
              <a:rPr lang="ar-LB" sz="28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ar-LB" sz="28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والتّعمّق </a:t>
            </a:r>
            <a:r>
              <a:rPr lang="ar-LB" sz="28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في </a:t>
            </a:r>
            <a:r>
              <a:rPr lang="ar-LB" sz="28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النّظر </a:t>
            </a:r>
            <a:r>
              <a:rPr lang="ar-LB" sz="28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إ</a:t>
            </a:r>
            <a:r>
              <a:rPr lang="ar-LB" sz="28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لى </a:t>
            </a:r>
            <a:r>
              <a:rPr lang="ar-LB" sz="28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جوهر الأشياء.</a:t>
            </a:r>
          </a:p>
          <a:p>
            <a:pPr marL="0" indent="0" algn="r">
              <a:buNone/>
            </a:pPr>
            <a:r>
              <a:rPr lang="ar-LB" sz="2800" b="1" dirty="0">
                <a:solidFill>
                  <a:schemeClr val="accent4">
                    <a:lumMod val="50000"/>
                  </a:schemeClr>
                </a:solidFill>
              </a:rPr>
              <a:t>            * </a:t>
            </a:r>
            <a:r>
              <a:rPr lang="ar-LB" sz="2800" b="1" dirty="0" smtClean="0">
                <a:solidFill>
                  <a:schemeClr val="accent4">
                    <a:lumMod val="50000"/>
                  </a:schemeClr>
                </a:solidFill>
              </a:rPr>
              <a:t>الإكثار </a:t>
            </a:r>
            <a:r>
              <a:rPr lang="ar-LB" sz="2800" b="1" dirty="0">
                <a:solidFill>
                  <a:schemeClr val="accent4">
                    <a:lumMod val="50000"/>
                  </a:schemeClr>
                </a:solidFill>
              </a:rPr>
              <a:t>من استخدام </a:t>
            </a:r>
            <a:r>
              <a:rPr lang="ar-LB" sz="2800" b="1" dirty="0" smtClean="0">
                <a:solidFill>
                  <a:schemeClr val="accent4">
                    <a:lumMod val="50000"/>
                  </a:schemeClr>
                </a:solidFill>
              </a:rPr>
              <a:t>الرّمز </a:t>
            </a:r>
            <a:r>
              <a:rPr lang="ar-LB" sz="2800" b="1" dirty="0">
                <a:solidFill>
                  <a:schemeClr val="accent4">
                    <a:lumMod val="50000"/>
                  </a:schemeClr>
                </a:solidFill>
              </a:rPr>
              <a:t>في الكتابة والأشعار.</a:t>
            </a:r>
          </a:p>
          <a:p>
            <a:pPr marL="0" indent="0" algn="r">
              <a:buNone/>
            </a:pPr>
            <a:r>
              <a:rPr lang="ar-LB" sz="2800" b="1" dirty="0"/>
              <a:t>            </a:t>
            </a:r>
            <a:r>
              <a:rPr lang="ar-LB" sz="2800" b="1">
                <a:solidFill>
                  <a:srgbClr val="FF0066"/>
                </a:solidFill>
              </a:rPr>
              <a:t>* </a:t>
            </a:r>
            <a:r>
              <a:rPr lang="ar-LB" sz="2800" b="1" smtClean="0">
                <a:solidFill>
                  <a:srgbClr val="FF0066"/>
                </a:solidFill>
              </a:rPr>
              <a:t>الدّعوة </a:t>
            </a:r>
            <a:r>
              <a:rPr lang="ar-LB" sz="2800" b="1" dirty="0">
                <a:solidFill>
                  <a:srgbClr val="FF0066"/>
                </a:solidFill>
              </a:rPr>
              <a:t>إ</a:t>
            </a:r>
            <a:r>
              <a:rPr lang="ar-LB" sz="2800" b="1" smtClean="0">
                <a:solidFill>
                  <a:srgbClr val="FF0066"/>
                </a:solidFill>
              </a:rPr>
              <a:t>لى </a:t>
            </a:r>
            <a:r>
              <a:rPr lang="ar-LB" sz="2800" b="1" dirty="0">
                <a:solidFill>
                  <a:srgbClr val="FF0066"/>
                </a:solidFill>
              </a:rPr>
              <a:t>قيم الجمال والخير والحبّ والحقّ وغيرها.</a:t>
            </a:r>
            <a:endParaRPr lang="en-US" sz="2800" b="1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68037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FIVE">
      <a:dk1>
        <a:sysClr val="windowText" lastClr="000000"/>
      </a:dk1>
      <a:lt1>
        <a:sysClr val="window" lastClr="FFFFFF"/>
      </a:lt1>
      <a:dk2>
        <a:srgbClr val="505046"/>
      </a:dk2>
      <a:lt2>
        <a:srgbClr val="F5F6F4"/>
      </a:lt2>
      <a:accent1>
        <a:srgbClr val="57903F"/>
      </a:accent1>
      <a:accent2>
        <a:srgbClr val="F03F2B"/>
      </a:accent2>
      <a:accent3>
        <a:srgbClr val="3488A0"/>
      </a:accent3>
      <a:accent4>
        <a:srgbClr val="F8D22F"/>
      </a:accent4>
      <a:accent5>
        <a:srgbClr val="5CC6D6"/>
      </a:accent5>
      <a:accent6>
        <a:srgbClr val="B8D233"/>
      </a:accent6>
      <a:hlink>
        <a:srgbClr val="00B0F0"/>
      </a:hlink>
      <a:folHlink>
        <a:srgbClr val="B2B2B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iginal 5_01_Win32" id="{77344C68-A3F1-476B-8680-97D7F429B46B}" vid="{89780073-58E8-4DFF-BF29-BA99F8052841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B053D42B2F5A42985964E2C218CF32" ma:contentTypeVersion="0" ma:contentTypeDescription="Create a new document." ma:contentTypeScope="" ma:versionID="7f2a08b57b36ab3ca57be416644c502d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d413257cd9829394d17656a545d5fa4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DB58277-F8DF-46FF-84EC-EF41B835E69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5C61A80-1A9D-4E00-B096-8FB1083A078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37651BA-F45C-4845-9AB3-E0A65B39F5E1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{3DC39AD1-8D98-4D84-B52B-1FD815F19CE6}tf78438558_win32</Template>
  <TotalTime>320</TotalTime>
  <Words>559</Words>
  <Application>Microsoft Office PowerPoint</Application>
  <PresentationFormat>Widescreen</PresentationFormat>
  <Paragraphs>28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Century Gothic</vt:lpstr>
      <vt:lpstr>Garamond</vt:lpstr>
      <vt:lpstr>Simplified Arabic</vt:lpstr>
      <vt:lpstr>SavonVTI</vt:lpstr>
      <vt:lpstr>PowerPoint Presentation</vt:lpstr>
      <vt:lpstr>مئة سنة على تأسيس الرّابطة القلميّة</vt:lpstr>
      <vt:lpstr>اللّغة العربيّة </vt:lpstr>
      <vt:lpstr>الرّابطة القلميّة </vt:lpstr>
      <vt:lpstr>PowerPoint Presentation</vt:lpstr>
      <vt:lpstr>مبادئ مشتركة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Ralph Ghaoui</dc:creator>
  <cp:lastModifiedBy>paulette ghaiss</cp:lastModifiedBy>
  <cp:revision>24</cp:revision>
  <dcterms:created xsi:type="dcterms:W3CDTF">2020-12-02T17:22:02Z</dcterms:created>
  <dcterms:modified xsi:type="dcterms:W3CDTF">2020-12-14T17:02:20Z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0x010100F3B053D42B2F5A42985964E2C218CF32</vt:lpwstr>
  </property>
</Properties>
</file>