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6" r:id="rId2"/>
    <p:sldId id="264" r:id="rId3"/>
    <p:sldId id="265" r:id="rId4"/>
    <p:sldId id="267" r:id="rId5"/>
    <p:sldId id="259" r:id="rId6"/>
    <p:sldId id="260" r:id="rId7"/>
    <p:sldId id="268" r:id="rId8"/>
    <p:sldId id="26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74" d="100"/>
          <a:sy n="74" d="100"/>
        </p:scale>
        <p:origin x="49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4D3492-05F3-4F25-8E12-6D312F293652}"/>
              </a:ext>
            </a:extLst>
          </p:cNvPr>
          <p:cNvSpPr>
            <a:spLocks noGrp="1"/>
          </p:cNvSpPr>
          <p:nvPr>
            <p:ph type="ctrTitle"/>
          </p:nvPr>
        </p:nvSpPr>
        <p:spPr>
          <a:xfrm>
            <a:off x="1507067" y="2605849"/>
            <a:ext cx="7766936" cy="1646302"/>
          </a:xfrm>
        </p:spPr>
        <p:txBody>
          <a:bodyPr/>
          <a:lstStyle/>
          <a:p>
            <a:pPr algn="r" rtl="1"/>
            <a:r>
              <a:rPr lang="ar-LB" dirty="0"/>
              <a:t>الرابطة القلمية</a:t>
            </a:r>
            <a:endParaRPr lang="en-US" dirty="0"/>
          </a:p>
        </p:txBody>
      </p:sp>
      <p:sp>
        <p:nvSpPr>
          <p:cNvPr id="3" name="Subtitle 2">
            <a:extLst>
              <a:ext uri="{FF2B5EF4-FFF2-40B4-BE49-F238E27FC236}">
                <a16:creationId xmlns="" xmlns:a16="http://schemas.microsoft.com/office/drawing/2014/main" id="{916DCC69-7C26-4664-B26E-5CFE8A41834B}"/>
              </a:ext>
            </a:extLst>
          </p:cNvPr>
          <p:cNvSpPr>
            <a:spLocks noGrp="1"/>
          </p:cNvSpPr>
          <p:nvPr>
            <p:ph type="subTitle" idx="1"/>
          </p:nvPr>
        </p:nvSpPr>
        <p:spPr>
          <a:xfrm>
            <a:off x="1507067" y="4537167"/>
            <a:ext cx="7766936" cy="1392024"/>
          </a:xfrm>
        </p:spPr>
        <p:txBody>
          <a:bodyPr>
            <a:normAutofit/>
          </a:bodyPr>
          <a:lstStyle/>
          <a:p>
            <a:r>
              <a:rPr lang="ar-LB" sz="2400" dirty="0"/>
              <a:t>بيو البعقليني - </a:t>
            </a:r>
            <a:r>
              <a:rPr lang="ar-LB" sz="2400" b="0" i="0" dirty="0">
                <a:effectLst/>
                <a:latin typeface="Segoe UI" panose="020B0502040204020203" pitchFamily="34" charset="0"/>
              </a:rPr>
              <a:t>تيا جون دكاش</a:t>
            </a:r>
          </a:p>
          <a:p>
            <a:r>
              <a:rPr lang="ar-LB" sz="2400" dirty="0"/>
              <a:t>2</a:t>
            </a:r>
            <a:r>
              <a:rPr lang="en-US" sz="2400" dirty="0" smtClean="0"/>
              <a:t>S-BF</a:t>
            </a:r>
            <a:endParaRPr lang="en-US" sz="2400" dirty="0"/>
          </a:p>
        </p:txBody>
      </p:sp>
      <p:pic>
        <p:nvPicPr>
          <p:cNvPr id="4" name="Picture 3">
            <a:extLst>
              <a:ext uri="{FF2B5EF4-FFF2-40B4-BE49-F238E27FC236}">
                <a16:creationId xmlns="" xmlns:a16="http://schemas.microsoft.com/office/drawing/2014/main" id="{0976783F-A564-4255-B55D-57A45D18E800}"/>
              </a:ext>
            </a:extLst>
          </p:cNvPr>
          <p:cNvPicPr>
            <a:picLocks noChangeAspect="1"/>
          </p:cNvPicPr>
          <p:nvPr/>
        </p:nvPicPr>
        <p:blipFill>
          <a:blip r:embed="rId2"/>
          <a:stretch>
            <a:fillRect/>
          </a:stretch>
        </p:blipFill>
        <p:spPr>
          <a:xfrm>
            <a:off x="941862" y="2807167"/>
            <a:ext cx="3952270" cy="2139302"/>
          </a:xfrm>
          <a:prstGeom prst="rect">
            <a:avLst/>
          </a:prstGeom>
        </p:spPr>
      </p:pic>
      <p:pic>
        <p:nvPicPr>
          <p:cNvPr id="5" name="Picture 4">
            <a:extLst>
              <a:ext uri="{FF2B5EF4-FFF2-40B4-BE49-F238E27FC236}">
                <a16:creationId xmlns="" xmlns:a16="http://schemas.microsoft.com/office/drawing/2014/main" id="{1B0BABE3-35A1-42DF-AF01-5C37EF1FDBAB}"/>
              </a:ext>
            </a:extLst>
          </p:cNvPr>
          <p:cNvPicPr>
            <a:picLocks noChangeAspect="1"/>
          </p:cNvPicPr>
          <p:nvPr/>
        </p:nvPicPr>
        <p:blipFill>
          <a:blip r:embed="rId3"/>
          <a:stretch>
            <a:fillRect/>
          </a:stretch>
        </p:blipFill>
        <p:spPr>
          <a:xfrm>
            <a:off x="3115285" y="438944"/>
            <a:ext cx="4550500" cy="21669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85659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665C91-9B4D-44A5-A8D0-3F8731D6A0CC}"/>
              </a:ext>
            </a:extLst>
          </p:cNvPr>
          <p:cNvSpPr>
            <a:spLocks noGrp="1"/>
          </p:cNvSpPr>
          <p:nvPr>
            <p:ph type="title"/>
          </p:nvPr>
        </p:nvSpPr>
        <p:spPr>
          <a:xfrm>
            <a:off x="914399" y="3537359"/>
            <a:ext cx="8596668" cy="1320800"/>
          </a:xfrm>
        </p:spPr>
        <p:txBody>
          <a:bodyPr/>
          <a:lstStyle/>
          <a:p>
            <a:pPr algn="r" rtl="1"/>
            <a:r>
              <a:rPr lang="ar-LB" dirty="0"/>
              <a:t>الرابطة القلمية</a:t>
            </a:r>
            <a:endParaRPr lang="en-US" dirty="0"/>
          </a:p>
        </p:txBody>
      </p:sp>
      <p:pic>
        <p:nvPicPr>
          <p:cNvPr id="4" name="Content Placeholder 3">
            <a:extLst>
              <a:ext uri="{FF2B5EF4-FFF2-40B4-BE49-F238E27FC236}">
                <a16:creationId xmlns="" xmlns:a16="http://schemas.microsoft.com/office/drawing/2014/main" id="{978E4FD7-DA53-43FB-8F51-9B1AD85ED06E}"/>
              </a:ext>
            </a:extLst>
          </p:cNvPr>
          <p:cNvPicPr>
            <a:picLocks noGrp="1" noChangeAspect="1"/>
          </p:cNvPicPr>
          <p:nvPr>
            <p:ph idx="1"/>
          </p:nvPr>
        </p:nvPicPr>
        <p:blipFill rotWithShape="1">
          <a:blip r:embed="rId2"/>
          <a:srcRect l="2157" t="4202" r="2289" b="5669"/>
          <a:stretch/>
        </p:blipFill>
        <p:spPr>
          <a:xfrm>
            <a:off x="374468" y="917302"/>
            <a:ext cx="5638496" cy="3431178"/>
          </a:xfrm>
          <a:prstGeom prst="rect">
            <a:avLst/>
          </a:prstGeom>
        </p:spPr>
      </p:pic>
      <p:sp>
        <p:nvSpPr>
          <p:cNvPr id="5" name="TextBox 4">
            <a:extLst>
              <a:ext uri="{FF2B5EF4-FFF2-40B4-BE49-F238E27FC236}">
                <a16:creationId xmlns="" xmlns:a16="http://schemas.microsoft.com/office/drawing/2014/main" id="{D3426956-4CC5-4BD4-9BA5-9C0C84C443BA}"/>
              </a:ext>
            </a:extLst>
          </p:cNvPr>
          <p:cNvSpPr txBox="1"/>
          <p:nvPr/>
        </p:nvSpPr>
        <p:spPr>
          <a:xfrm>
            <a:off x="1463040" y="4858159"/>
            <a:ext cx="6555377" cy="1477328"/>
          </a:xfrm>
          <a:prstGeom prst="rect">
            <a:avLst/>
          </a:prstGeom>
          <a:noFill/>
        </p:spPr>
        <p:txBody>
          <a:bodyPr wrap="square">
            <a:spAutoFit/>
          </a:bodyPr>
          <a:lstStyle/>
          <a:p>
            <a:pPr algn="r" rtl="1"/>
            <a:r>
              <a:rPr lang="ar-LB" dirty="0"/>
              <a:t>الرابطة القلمية، هي جمعية أدبية أسسها، في عام 1922، جماعة من الأدباء المهاجرين في أمريكا . من أهم مؤسسيها جبران خليل جبران وإيليا أبو ماضي وميخائيل نعيمة وعبد المسيح حداد ورشيد أيوب وندرة حداد ونسيب عريضة ووليم كاتسفليس. وقد تفككت بمجرد موت جبران سنة 1932.</a:t>
            </a:r>
          </a:p>
        </p:txBody>
      </p:sp>
    </p:spTree>
    <p:extLst>
      <p:ext uri="{BB962C8B-B14F-4D97-AF65-F5344CB8AC3E}">
        <p14:creationId xmlns:p14="http://schemas.microsoft.com/office/powerpoint/2010/main" val="2766133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596C6FD6-63CB-49D0-9BC6-87702348FCCB}"/>
              </a:ext>
            </a:extLst>
          </p:cNvPr>
          <p:cNvSpPr>
            <a:spLocks noGrp="1"/>
          </p:cNvSpPr>
          <p:nvPr>
            <p:ph type="title"/>
          </p:nvPr>
        </p:nvSpPr>
        <p:spPr/>
        <p:txBody>
          <a:bodyPr>
            <a:normAutofit fontScale="90000"/>
          </a:bodyPr>
          <a:lstStyle/>
          <a:p>
            <a:pPr algn="r" rtl="1"/>
            <a:r>
              <a:rPr lang="ar-LB" dirty="0"/>
              <a:t>مبادئ الرابطة القلمية</a:t>
            </a:r>
            <a:r>
              <a:rPr lang="en-US" dirty="0"/>
              <a:t>:</a:t>
            </a:r>
            <a:r>
              <a:rPr lang="ar-LB" dirty="0"/>
              <a:t/>
            </a:r>
            <a:br>
              <a:rPr lang="ar-LB" dirty="0"/>
            </a:br>
            <a:r>
              <a:rPr lang="ar-LB" dirty="0"/>
              <a:t/>
            </a:r>
            <a:br>
              <a:rPr lang="ar-LB" dirty="0"/>
            </a:br>
            <a:endParaRPr lang="en-US" dirty="0"/>
          </a:p>
        </p:txBody>
      </p:sp>
      <p:sp>
        <p:nvSpPr>
          <p:cNvPr id="6" name="Content Placeholder 5">
            <a:extLst>
              <a:ext uri="{FF2B5EF4-FFF2-40B4-BE49-F238E27FC236}">
                <a16:creationId xmlns="" xmlns:a16="http://schemas.microsoft.com/office/drawing/2014/main" id="{D52C81A8-ADC9-49D7-B7E2-8D098B1F9C6F}"/>
              </a:ext>
            </a:extLst>
          </p:cNvPr>
          <p:cNvSpPr>
            <a:spLocks noGrp="1"/>
          </p:cNvSpPr>
          <p:nvPr>
            <p:ph idx="1"/>
          </p:nvPr>
        </p:nvSpPr>
        <p:spPr>
          <a:xfrm>
            <a:off x="747002" y="1759995"/>
            <a:ext cx="8596668" cy="3880773"/>
          </a:xfrm>
        </p:spPr>
        <p:txBody>
          <a:bodyPr>
            <a:normAutofit lnSpcReduction="10000"/>
          </a:bodyPr>
          <a:lstStyle/>
          <a:p>
            <a:pPr algn="r" rtl="1"/>
            <a:r>
              <a:rPr lang="ar-LB" dirty="0"/>
              <a:t>استخدام لغة بسيطة وسهلة ميَّزت الشعر العربي الحديث عن الشعر العربيّ القديم.</a:t>
            </a:r>
            <a:endParaRPr lang="en-US" dirty="0"/>
          </a:p>
          <a:p>
            <a:pPr algn="r" rtl="1"/>
            <a:r>
              <a:rPr lang="ar-LB" dirty="0"/>
              <a:t> الابتعاد عن التعقيد في التصوير وعن الأساليب التقليدية في الكتابة. </a:t>
            </a:r>
            <a:endParaRPr lang="en-US" dirty="0"/>
          </a:p>
          <a:p>
            <a:pPr algn="r" rtl="1"/>
            <a:r>
              <a:rPr lang="ar-LB" dirty="0"/>
              <a:t>تجديد أساليب الشعر المختلفة التي ساعدت على ظهور كثير من ألوان الكتابة مثل الشعر الحر.</a:t>
            </a:r>
            <a:endParaRPr lang="en-US" dirty="0"/>
          </a:p>
          <a:p>
            <a:pPr algn="r" rtl="1"/>
            <a:r>
              <a:rPr lang="ar-LB" dirty="0"/>
              <a:t> شيوع الطابع الإنسانيّ في أساليب شعرائها.</a:t>
            </a:r>
            <a:endParaRPr lang="en-US" dirty="0"/>
          </a:p>
          <a:p>
            <a:pPr algn="r" rtl="1"/>
            <a:r>
              <a:rPr lang="ar-LB" dirty="0"/>
              <a:t> المغالاة في إظهار الحنين إلى الأوطان، وإظهار التعلّق بها؛ بسبب الابتعاد عنها ومكابدة معاناة التغرُّب.</a:t>
            </a:r>
            <a:endParaRPr lang="en-US" dirty="0"/>
          </a:p>
          <a:p>
            <a:pPr algn="r" rtl="1"/>
            <a:r>
              <a:rPr lang="ar-LB" dirty="0"/>
              <a:t> تجسيد الطبيعة والمبالغة في ذلك، وتوصيفها في تجارب شعريّة كثيرة.</a:t>
            </a:r>
            <a:endParaRPr lang="en-US" dirty="0"/>
          </a:p>
          <a:p>
            <a:pPr algn="r" rtl="1"/>
            <a:r>
              <a:rPr lang="ar-LB" dirty="0"/>
              <a:t> الإكثار من تأمّل الحياة وأسرار الوجود، والتعمّق في النظر إلى جوهر الأشياء.</a:t>
            </a:r>
            <a:endParaRPr lang="en-US" dirty="0"/>
          </a:p>
          <a:p>
            <a:pPr algn="r" rtl="1"/>
            <a:r>
              <a:rPr lang="ar-LB" dirty="0"/>
              <a:t> الإكثار من استخدام الرمز في الكتابة والأشعار.</a:t>
            </a:r>
            <a:endParaRPr lang="en-US" dirty="0"/>
          </a:p>
          <a:p>
            <a:pPr algn="r" rtl="1"/>
            <a:r>
              <a:rPr lang="ar-LB" dirty="0"/>
              <a:t> الدعوة إلى قيم الجمال والخير والحبّ والحقّ وغيرها.</a:t>
            </a:r>
          </a:p>
          <a:p>
            <a:pPr algn="r" rtl="1"/>
            <a:endParaRPr lang="ar-LB" dirty="0"/>
          </a:p>
        </p:txBody>
      </p:sp>
    </p:spTree>
    <p:extLst>
      <p:ext uri="{BB962C8B-B14F-4D97-AF65-F5344CB8AC3E}">
        <p14:creationId xmlns:p14="http://schemas.microsoft.com/office/powerpoint/2010/main" val="3195170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0B1482-A8B5-44B8-AAA2-AFF615254768}"/>
              </a:ext>
            </a:extLst>
          </p:cNvPr>
          <p:cNvSpPr>
            <a:spLocks noGrp="1"/>
          </p:cNvSpPr>
          <p:nvPr>
            <p:ph type="title"/>
          </p:nvPr>
        </p:nvSpPr>
        <p:spPr/>
        <p:txBody>
          <a:bodyPr/>
          <a:lstStyle/>
          <a:p>
            <a:pPr algn="r" rtl="1"/>
            <a:r>
              <a:rPr lang="ar-LB" dirty="0"/>
              <a:t>هدف الرابطة القلمية</a:t>
            </a:r>
            <a:endParaRPr lang="en-US" dirty="0"/>
          </a:p>
        </p:txBody>
      </p:sp>
      <p:sp>
        <p:nvSpPr>
          <p:cNvPr id="3" name="Content Placeholder 2">
            <a:extLst>
              <a:ext uri="{FF2B5EF4-FFF2-40B4-BE49-F238E27FC236}">
                <a16:creationId xmlns="" xmlns:a16="http://schemas.microsoft.com/office/drawing/2014/main" id="{6FBCE30B-F8BD-4279-8D54-4740CFD1CD72}"/>
              </a:ext>
            </a:extLst>
          </p:cNvPr>
          <p:cNvSpPr>
            <a:spLocks noGrp="1"/>
          </p:cNvSpPr>
          <p:nvPr>
            <p:ph idx="1"/>
          </p:nvPr>
        </p:nvSpPr>
        <p:spPr>
          <a:xfrm>
            <a:off x="677334" y="1664200"/>
            <a:ext cx="8596668" cy="3880773"/>
          </a:xfrm>
        </p:spPr>
        <p:txBody>
          <a:bodyPr/>
          <a:lstStyle/>
          <a:p>
            <a:pPr algn="r" rtl="1"/>
            <a:r>
              <a:rPr lang="ar-LB" dirty="0"/>
              <a:t>كان هدف الرابطة القلمية هو بث روح التجديد في الأدب العربي شعرًا ونثرًا، ومحاربة التقليد، وتعميق صلة الأدب بالحياة وجعل التجربة الكتابية تنفتح على آفاق أوسع مما كانت تدور حول فلكه من النماذج القديمة في الأدب العربي.ويبدو أن أدباء الرابطة القلمية قد حققوا الكثير من أهدافهم، وقد ساعدهم على ذلك ما كان يجمع بين أعضائها من تآلف وتشابه في الميول والاهتمامات، إضافة إلى المناخ الحر الذي كانوا يتنفسون أريجه، وما كان يعج به من أحدث التيارات الفكرية والاتجاهات الأدبية آنذاك.</a:t>
            </a:r>
            <a:endParaRPr lang="en-US" dirty="0"/>
          </a:p>
        </p:txBody>
      </p:sp>
      <p:pic>
        <p:nvPicPr>
          <p:cNvPr id="4" name="Picture 3">
            <a:extLst>
              <a:ext uri="{FF2B5EF4-FFF2-40B4-BE49-F238E27FC236}">
                <a16:creationId xmlns="" xmlns:a16="http://schemas.microsoft.com/office/drawing/2014/main" id="{F73FCA2C-82F2-45A0-8775-5460023987E6}"/>
              </a:ext>
            </a:extLst>
          </p:cNvPr>
          <p:cNvPicPr>
            <a:picLocks noChangeAspect="1"/>
          </p:cNvPicPr>
          <p:nvPr/>
        </p:nvPicPr>
        <p:blipFill>
          <a:blip r:embed="rId2"/>
          <a:stretch>
            <a:fillRect/>
          </a:stretch>
        </p:blipFill>
        <p:spPr>
          <a:xfrm>
            <a:off x="2769405" y="3779520"/>
            <a:ext cx="4728675" cy="2648057"/>
          </a:xfrm>
          <a:prstGeom prst="rect">
            <a:avLst/>
          </a:prstGeom>
        </p:spPr>
      </p:pic>
    </p:spTree>
    <p:extLst>
      <p:ext uri="{BB962C8B-B14F-4D97-AF65-F5344CB8AC3E}">
        <p14:creationId xmlns:p14="http://schemas.microsoft.com/office/powerpoint/2010/main" val="4012474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45750" y="641491"/>
            <a:ext cx="8596668" cy="1320800"/>
          </a:xfrm>
        </p:spPr>
        <p:txBody>
          <a:bodyPr/>
          <a:lstStyle/>
          <a:p>
            <a:pPr algn="l"/>
            <a:r>
              <a:rPr lang="ar-LB" dirty="0"/>
              <a:t> من أهم الكتّاب</a:t>
            </a:r>
            <a:endParaRPr lang="fr-FR" dirty="0"/>
          </a:p>
        </p:txBody>
      </p:sp>
      <p:pic>
        <p:nvPicPr>
          <p:cNvPr id="5" name="Content Placeholder 4"/>
          <p:cNvPicPr>
            <a:picLocks noGrp="1" noChangeAspect="1"/>
          </p:cNvPicPr>
          <p:nvPr>
            <p:ph sz="half" idx="1"/>
          </p:nvPr>
        </p:nvPicPr>
        <p:blipFill>
          <a:blip r:embed="rId2"/>
          <a:stretch>
            <a:fillRect/>
          </a:stretch>
        </p:blipFill>
        <p:spPr>
          <a:xfrm>
            <a:off x="1115121" y="1659485"/>
            <a:ext cx="3178097" cy="4557024"/>
          </a:xfrm>
          <a:prstGeom prst="rect">
            <a:avLst/>
          </a:prstGeom>
        </p:spPr>
      </p:pic>
      <p:sp>
        <p:nvSpPr>
          <p:cNvPr id="4" name="Content Placeholder 3"/>
          <p:cNvSpPr>
            <a:spLocks noGrp="1"/>
          </p:cNvSpPr>
          <p:nvPr>
            <p:ph sz="half" idx="2"/>
          </p:nvPr>
        </p:nvSpPr>
        <p:spPr/>
        <p:txBody>
          <a:bodyPr/>
          <a:lstStyle/>
          <a:p>
            <a:pPr marL="0" indent="0" algn="r">
              <a:buNone/>
            </a:pPr>
            <a:endParaRPr lang="en-US" dirty="0"/>
          </a:p>
          <a:p>
            <a:endParaRPr lang="ar-LB" dirty="0"/>
          </a:p>
          <a:p>
            <a:pPr algn="r"/>
            <a:endParaRPr lang="en-US" dirty="0"/>
          </a:p>
          <a:p>
            <a:pPr algn="r"/>
            <a:endParaRPr lang="fr-FR" dirty="0"/>
          </a:p>
        </p:txBody>
      </p:sp>
      <p:graphicFrame>
        <p:nvGraphicFramePr>
          <p:cNvPr id="8" name="Table 7"/>
          <p:cNvGraphicFramePr>
            <a:graphicFrameLocks noGrp="1"/>
          </p:cNvGraphicFramePr>
          <p:nvPr>
            <p:extLst>
              <p:ext uri="{D42A27DB-BD31-4B8C-83A1-F6EECF244321}">
                <p14:modId xmlns:p14="http://schemas.microsoft.com/office/powerpoint/2010/main" val="676056468"/>
              </p:ext>
            </p:extLst>
          </p:nvPr>
        </p:nvGraphicFramePr>
        <p:xfrm>
          <a:off x="4972700" y="412595"/>
          <a:ext cx="4301302" cy="5843942"/>
        </p:xfrm>
        <a:graphic>
          <a:graphicData uri="http://schemas.openxmlformats.org/drawingml/2006/table">
            <a:tbl>
              <a:tblPr/>
              <a:tblGrid>
                <a:gridCol w="2055117">
                  <a:extLst>
                    <a:ext uri="{9D8B030D-6E8A-4147-A177-3AD203B41FA5}">
                      <a16:colId xmlns="" xmlns:a16="http://schemas.microsoft.com/office/drawing/2014/main" val="20000"/>
                    </a:ext>
                  </a:extLst>
                </a:gridCol>
                <a:gridCol w="2246185">
                  <a:extLst>
                    <a:ext uri="{9D8B030D-6E8A-4147-A177-3AD203B41FA5}">
                      <a16:colId xmlns="" xmlns:a16="http://schemas.microsoft.com/office/drawing/2014/main" val="20001"/>
                    </a:ext>
                  </a:extLst>
                </a:gridCol>
              </a:tblGrid>
              <a:tr h="1336325">
                <a:tc>
                  <a:txBody>
                    <a:bodyPr/>
                    <a:lstStyle/>
                    <a:p>
                      <a:pPr algn="r" rtl="0" fontAlgn="t"/>
                      <a:r>
                        <a:rPr lang="ar-LB" sz="1800" dirty="0">
                          <a:effectLst/>
                        </a:rPr>
                        <a:t>وُلِد</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fontAlgn="t"/>
                      <a:r>
                        <a:rPr lang="ar-LB" sz="1800" dirty="0">
                          <a:solidFill>
                            <a:schemeClr val="accent2"/>
                          </a:solidFill>
                          <a:effectLst/>
                        </a:rPr>
                        <a:t>جبران خليل جبران</a:t>
                      </a:r>
                      <a:r>
                        <a:rPr lang="ar-LB" sz="1800" dirty="0">
                          <a:solidFill>
                            <a:schemeClr val="tx1"/>
                          </a:solidFill>
                          <a:effectLst/>
                        </a:rPr>
                        <a:t/>
                      </a:r>
                      <a:br>
                        <a:rPr lang="ar-LB" sz="1800" dirty="0">
                          <a:solidFill>
                            <a:schemeClr val="tx1"/>
                          </a:solidFill>
                          <a:effectLst/>
                        </a:rPr>
                      </a:br>
                      <a:r>
                        <a:rPr lang="ar-LB" sz="1800" u="none" strike="noStrike" dirty="0">
                          <a:solidFill>
                            <a:schemeClr val="tx1"/>
                          </a:solidFill>
                          <a:effectLst/>
                        </a:rPr>
                        <a:t>6 يناير</a:t>
                      </a:r>
                      <a:r>
                        <a:rPr lang="ar-LB" sz="1800" dirty="0">
                          <a:solidFill>
                            <a:schemeClr val="tx1"/>
                          </a:solidFill>
                          <a:effectLst/>
                        </a:rPr>
                        <a:t> </a:t>
                      </a:r>
                      <a:r>
                        <a:rPr lang="ar-LB" sz="1800" u="none" strike="noStrike" dirty="0">
                          <a:solidFill>
                            <a:schemeClr val="tx1"/>
                          </a:solidFill>
                          <a:effectLst/>
                        </a:rPr>
                        <a:t>1883</a:t>
                      </a:r>
                      <a:r>
                        <a:rPr lang="ar-LB" sz="1800" dirty="0">
                          <a:solidFill>
                            <a:schemeClr val="tx1"/>
                          </a:solidFill>
                          <a:effectLst/>
                        </a:rPr>
                        <a:t/>
                      </a:r>
                      <a:br>
                        <a:rPr lang="ar-LB" sz="1800" dirty="0">
                          <a:solidFill>
                            <a:schemeClr val="tx1"/>
                          </a:solidFill>
                          <a:effectLst/>
                        </a:rPr>
                      </a:br>
                      <a:r>
                        <a:rPr lang="ar-LB" sz="1800" u="none" strike="noStrike" dirty="0">
                          <a:solidFill>
                            <a:schemeClr val="tx1"/>
                          </a:solidFill>
                          <a:effectLst/>
                        </a:rPr>
                        <a:t>بشري</a:t>
                      </a:r>
                      <a:r>
                        <a:rPr lang="ar-LB" sz="1800" dirty="0">
                          <a:solidFill>
                            <a:schemeClr val="tx1"/>
                          </a:solidFill>
                          <a:effectLst/>
                        </a:rPr>
                        <a:t>، </a:t>
                      </a:r>
                      <a:r>
                        <a:rPr lang="ar-LB" sz="1800" u="none" strike="noStrike" dirty="0">
                          <a:solidFill>
                            <a:schemeClr val="tx1"/>
                          </a:solidFill>
                          <a:effectLst/>
                        </a:rPr>
                        <a:t>متصرفية جبل لبنان</a:t>
                      </a:r>
                      <a:r>
                        <a:rPr lang="ar-LB" sz="1800" dirty="0">
                          <a:solidFill>
                            <a:schemeClr val="tx1"/>
                          </a:solidFill>
                          <a:effectLst/>
                        </a:rPr>
                        <a:t>، </a:t>
                      </a:r>
                      <a:r>
                        <a:rPr lang="ar-LB" sz="1800" u="none" strike="noStrike" dirty="0">
                          <a:solidFill>
                            <a:schemeClr val="tx1"/>
                          </a:solidFill>
                          <a:effectLst/>
                        </a:rPr>
                        <a:t>سوريا العثمانية</a:t>
                      </a:r>
                      <a:r>
                        <a:rPr lang="ar-LB" sz="1800" dirty="0">
                          <a:solidFill>
                            <a:schemeClr val="tx1"/>
                          </a:solidFill>
                          <a:effectLst/>
                        </a:rPr>
                        <a:t> (حالياً </a:t>
                      </a:r>
                      <a:r>
                        <a:rPr lang="ar-LB" sz="1800" u="none" strike="noStrike" dirty="0">
                          <a:solidFill>
                            <a:schemeClr val="tx1"/>
                          </a:solidFill>
                          <a:effectLst/>
                        </a:rPr>
                        <a:t>لبنان</a:t>
                      </a:r>
                      <a:r>
                        <a:rPr lang="ar-LB" sz="1800" dirty="0">
                          <a:solidFill>
                            <a:schemeClr val="tx1"/>
                          </a:solidFill>
                          <a:effectLst/>
                        </a:rPr>
                        <a:t>)</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 xmlns:a16="http://schemas.microsoft.com/office/drawing/2014/main" val="10000"/>
                  </a:ext>
                </a:extLst>
              </a:tr>
              <a:tr h="631862">
                <a:tc>
                  <a:txBody>
                    <a:bodyPr/>
                    <a:lstStyle/>
                    <a:p>
                      <a:pPr algn="r" fontAlgn="t"/>
                      <a:r>
                        <a:rPr lang="ar-LB" sz="1800">
                          <a:effectLst/>
                        </a:rPr>
                        <a:t>توفي</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fontAlgn="t"/>
                      <a:r>
                        <a:rPr lang="ar-LB" sz="1800" u="none" strike="noStrike" dirty="0">
                          <a:solidFill>
                            <a:schemeClr val="tx1"/>
                          </a:solidFill>
                          <a:effectLst/>
                        </a:rPr>
                        <a:t>10 أبريل</a:t>
                      </a:r>
                      <a:r>
                        <a:rPr lang="ar-LB" sz="1800" dirty="0">
                          <a:solidFill>
                            <a:schemeClr val="tx1"/>
                          </a:solidFill>
                          <a:effectLst/>
                        </a:rPr>
                        <a:t> </a:t>
                      </a:r>
                      <a:r>
                        <a:rPr lang="ar-LB" sz="1800" u="none" strike="noStrike" dirty="0">
                          <a:solidFill>
                            <a:schemeClr val="tx1"/>
                          </a:solidFill>
                          <a:effectLst/>
                        </a:rPr>
                        <a:t>1931</a:t>
                      </a:r>
                      <a:r>
                        <a:rPr lang="ar-LB" sz="1800" dirty="0">
                          <a:solidFill>
                            <a:schemeClr val="tx1"/>
                          </a:solidFill>
                          <a:effectLst/>
                        </a:rPr>
                        <a:t/>
                      </a:r>
                      <a:br>
                        <a:rPr lang="ar-LB" sz="1800" dirty="0">
                          <a:solidFill>
                            <a:schemeClr val="tx1"/>
                          </a:solidFill>
                          <a:effectLst/>
                        </a:rPr>
                      </a:br>
                      <a:r>
                        <a:rPr lang="ar-LB" sz="1800" dirty="0">
                          <a:solidFill>
                            <a:schemeClr val="tx1"/>
                          </a:solidFill>
                          <a:effectLst/>
                        </a:rPr>
                        <a:t>مدينة نيويورك، الولايات المتحدة</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 xmlns:a16="http://schemas.microsoft.com/office/drawing/2014/main" val="10001"/>
                  </a:ext>
                </a:extLst>
              </a:tr>
              <a:tr h="631862">
                <a:tc>
                  <a:txBody>
                    <a:bodyPr/>
                    <a:lstStyle/>
                    <a:p>
                      <a:pPr algn="r" fontAlgn="t"/>
                      <a:r>
                        <a:rPr lang="ar-LB" sz="1800">
                          <a:effectLst/>
                        </a:rPr>
                        <a:t>الوظيفة</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fontAlgn="t"/>
                      <a:r>
                        <a:rPr lang="ar-LB" sz="1800" dirty="0">
                          <a:solidFill>
                            <a:schemeClr val="tx1"/>
                          </a:solidFill>
                          <a:effectLst/>
                        </a:rPr>
                        <a:t>شاعر، رسام، كاتب، فيلسوف، عالم لاهوت، </a:t>
                      </a:r>
                      <a:r>
                        <a:rPr lang="ar-LB" sz="1800" u="none" strike="noStrike" dirty="0">
                          <a:solidFill>
                            <a:schemeClr val="tx1"/>
                          </a:solidFill>
                          <a:effectLst/>
                        </a:rPr>
                        <a:t>فنان بصري</a:t>
                      </a:r>
                      <a:endParaRPr lang="ar-LB" sz="1800" dirty="0">
                        <a:solidFill>
                          <a:schemeClr val="tx1"/>
                        </a:solidFill>
                        <a:effectLst/>
                      </a:endParaRP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 xmlns:a16="http://schemas.microsoft.com/office/drawing/2014/main" val="10002"/>
                  </a:ext>
                </a:extLst>
              </a:tr>
              <a:tr h="361064">
                <a:tc>
                  <a:txBody>
                    <a:bodyPr/>
                    <a:lstStyle/>
                    <a:p>
                      <a:pPr algn="r" fontAlgn="t"/>
                      <a:r>
                        <a:rPr lang="ar-LB" sz="1800">
                          <a:effectLst/>
                        </a:rPr>
                        <a:t>العرق</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fontAlgn="t"/>
                      <a:r>
                        <a:rPr lang="ar-LB" sz="1800" u="none" strike="noStrike" dirty="0">
                          <a:solidFill>
                            <a:schemeClr val="tx1"/>
                          </a:solidFill>
                          <a:effectLst/>
                        </a:rPr>
                        <a:t>لبناني</a:t>
                      </a:r>
                      <a:endParaRPr lang="ar-LB" sz="1800" dirty="0">
                        <a:solidFill>
                          <a:schemeClr val="tx1"/>
                        </a:solidFill>
                        <a:effectLst/>
                      </a:endParaRP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 xmlns:a16="http://schemas.microsoft.com/office/drawing/2014/main" val="10003"/>
                  </a:ext>
                </a:extLst>
              </a:tr>
              <a:tr h="361064">
                <a:tc>
                  <a:txBody>
                    <a:bodyPr/>
                    <a:lstStyle/>
                    <a:p>
                      <a:pPr algn="r" fontAlgn="t"/>
                      <a:r>
                        <a:rPr lang="ar-LB" sz="1800">
                          <a:effectLst/>
                        </a:rPr>
                        <a:t>الصنف الأدبي</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fontAlgn="t"/>
                      <a:r>
                        <a:rPr lang="ar-LB" sz="1800" dirty="0">
                          <a:solidFill>
                            <a:schemeClr val="tx1"/>
                          </a:solidFill>
                          <a:effectLst/>
                        </a:rPr>
                        <a:t>الشعر، الحكاية الرمزية، </a:t>
                      </a:r>
                      <a:r>
                        <a:rPr lang="ar-LB" sz="1800" u="none" strike="noStrike" dirty="0">
                          <a:solidFill>
                            <a:schemeClr val="tx1"/>
                          </a:solidFill>
                          <a:effectLst/>
                        </a:rPr>
                        <a:t>القصة القصيرة</a:t>
                      </a:r>
                      <a:endParaRPr lang="ar-LB" sz="1800" dirty="0">
                        <a:solidFill>
                          <a:schemeClr val="tx1"/>
                        </a:solidFill>
                        <a:effectLst/>
                      </a:endParaRP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 xmlns:a16="http://schemas.microsoft.com/office/drawing/2014/main" val="10004"/>
                  </a:ext>
                </a:extLst>
              </a:tr>
              <a:tr h="361064">
                <a:tc>
                  <a:txBody>
                    <a:bodyPr/>
                    <a:lstStyle/>
                    <a:p>
                      <a:pPr algn="r" fontAlgn="t"/>
                      <a:r>
                        <a:rPr lang="ar-LB" sz="1800">
                          <a:effectLst/>
                        </a:rPr>
                        <a:t>الحركة الأدبية</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fontAlgn="t"/>
                      <a:r>
                        <a:rPr lang="ar-LB" sz="1800" u="none" strike="noStrike" dirty="0">
                          <a:solidFill>
                            <a:schemeClr val="tx1"/>
                          </a:solidFill>
                          <a:effectLst/>
                        </a:rPr>
                        <a:t>حركة المهجر</a:t>
                      </a:r>
                      <a:r>
                        <a:rPr lang="ar-LB" sz="1800" dirty="0">
                          <a:solidFill>
                            <a:schemeClr val="tx1"/>
                          </a:solidFill>
                          <a:effectLst/>
                        </a:rPr>
                        <a:t>، </a:t>
                      </a:r>
                      <a:r>
                        <a:rPr lang="ar-LB" sz="1800" u="none" strike="noStrike" dirty="0">
                          <a:solidFill>
                            <a:schemeClr val="tx1"/>
                          </a:solidFill>
                          <a:effectLst/>
                        </a:rPr>
                        <a:t>رابطة القلم بنيويورك</a:t>
                      </a:r>
                      <a:endParaRPr lang="ar-LB" sz="1800" dirty="0">
                        <a:solidFill>
                          <a:schemeClr val="tx1"/>
                        </a:solidFill>
                        <a:effectLst/>
                      </a:endParaRP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 xmlns:a16="http://schemas.microsoft.com/office/drawing/2014/main" val="10005"/>
                  </a:ext>
                </a:extLst>
              </a:tr>
              <a:tr h="361064">
                <a:tc>
                  <a:txBody>
                    <a:bodyPr/>
                    <a:lstStyle/>
                    <a:p>
                      <a:pPr algn="r" fontAlgn="t"/>
                      <a:r>
                        <a:rPr lang="ar-LB" sz="1800">
                          <a:effectLst/>
                        </a:rPr>
                        <a:t>أبرز الأعمال</a:t>
                      </a: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fontAlgn="t"/>
                      <a:r>
                        <a:rPr lang="ar-LB" sz="1800" i="1" u="none" strike="noStrike" dirty="0">
                          <a:solidFill>
                            <a:schemeClr val="tx1"/>
                          </a:solidFill>
                          <a:effectLst/>
                        </a:rPr>
                        <a:t>النبي</a:t>
                      </a:r>
                      <a:r>
                        <a:rPr lang="ar-LB" sz="1800" dirty="0">
                          <a:solidFill>
                            <a:schemeClr val="tx1"/>
                          </a:solidFill>
                          <a:effectLst/>
                        </a:rPr>
                        <a:t>، </a:t>
                      </a:r>
                      <a:r>
                        <a:rPr lang="ar-LB" sz="1800" i="1" u="none" strike="noStrike" dirty="0">
                          <a:solidFill>
                            <a:schemeClr val="tx1"/>
                          </a:solidFill>
                          <a:effectLst/>
                        </a:rPr>
                        <a:t>الأجنحة المتكسرة</a:t>
                      </a:r>
                      <a:endParaRPr lang="ar-LB" sz="1800" dirty="0">
                        <a:solidFill>
                          <a:schemeClr val="tx1"/>
                        </a:solidFill>
                        <a:effectLst/>
                      </a:endParaRPr>
                    </a:p>
                  </a:txBody>
                  <a:tcPr marL="90266" marR="90266" marT="45133" marB="45133">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2098897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LB" dirty="0"/>
              <a:t>ميخائيل نعيمة</a:t>
            </a:r>
            <a:endParaRPr lang="fr-FR" dirty="0"/>
          </a:p>
        </p:txBody>
      </p:sp>
      <p:pic>
        <p:nvPicPr>
          <p:cNvPr id="5" name="Content Placeholder 4"/>
          <p:cNvPicPr>
            <a:picLocks noGrp="1" noChangeAspect="1"/>
          </p:cNvPicPr>
          <p:nvPr>
            <p:ph sz="half" idx="1"/>
          </p:nvPr>
        </p:nvPicPr>
        <p:blipFill>
          <a:blip r:embed="rId2"/>
          <a:stretch>
            <a:fillRect/>
          </a:stretch>
        </p:blipFill>
        <p:spPr>
          <a:xfrm>
            <a:off x="1056475" y="911653"/>
            <a:ext cx="3371212" cy="4581390"/>
          </a:xfrm>
          <a:prstGeom prst="rect">
            <a:avLst/>
          </a:prstGeom>
        </p:spPr>
      </p:pic>
      <p:sp>
        <p:nvSpPr>
          <p:cNvPr id="3" name="TextBox 2">
            <a:extLst>
              <a:ext uri="{FF2B5EF4-FFF2-40B4-BE49-F238E27FC236}">
                <a16:creationId xmlns="" xmlns:a16="http://schemas.microsoft.com/office/drawing/2014/main" id="{2CBEF5B8-CC66-4868-A07E-38BBF52F0EF5}"/>
              </a:ext>
            </a:extLst>
          </p:cNvPr>
          <p:cNvSpPr txBox="1"/>
          <p:nvPr/>
        </p:nvSpPr>
        <p:spPr>
          <a:xfrm>
            <a:off x="4975668" y="1771187"/>
            <a:ext cx="4275908" cy="2862322"/>
          </a:xfrm>
          <a:prstGeom prst="rect">
            <a:avLst/>
          </a:prstGeom>
          <a:noFill/>
        </p:spPr>
        <p:txBody>
          <a:bodyPr wrap="square" rtlCol="0">
            <a:spAutoFit/>
          </a:bodyPr>
          <a:lstStyle/>
          <a:p>
            <a:pPr algn="r" rtl="1"/>
            <a:r>
              <a:rPr lang="ar-LB" dirty="0"/>
              <a:t>ميخائيل نعيمة (و. 1889 - ت. 1988)، هو شاعر وأديب لبناني وأحد شعراء الرابطة القلمية. </a:t>
            </a:r>
            <a:endParaRPr lang="en-US" dirty="0"/>
          </a:p>
          <a:p>
            <a:pPr algn="r" rtl="1"/>
            <a:r>
              <a:rPr lang="ar-LB" dirty="0"/>
              <a:t>ولد في جبل صنين في لبنان عام 1889 وانهى دراسته المدرسية في مدرسة الجمعية الفلسطينية في بسكنتا وتبعها بخمس سنوات جامعية في پولتاڤا الأوكرانية بين عامي 1905 و 1911 ، ثم اكمل دراسته في الولايات المتحدة (منذ ديسمبر 1911) وحصل على الجنسية الأمريكية. </a:t>
            </a:r>
            <a:endParaRPr lang="en-US" dirty="0"/>
          </a:p>
        </p:txBody>
      </p:sp>
    </p:spTree>
    <p:extLst>
      <p:ext uri="{BB962C8B-B14F-4D97-AF65-F5344CB8AC3E}">
        <p14:creationId xmlns:p14="http://schemas.microsoft.com/office/powerpoint/2010/main" val="1727417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9FC7B6-B2A1-4440-A8C9-0CB863D69959}"/>
              </a:ext>
            </a:extLst>
          </p:cNvPr>
          <p:cNvSpPr>
            <a:spLocks noGrp="1"/>
          </p:cNvSpPr>
          <p:nvPr>
            <p:ph type="title"/>
          </p:nvPr>
        </p:nvSpPr>
        <p:spPr/>
        <p:txBody>
          <a:bodyPr/>
          <a:lstStyle/>
          <a:p>
            <a:pPr algn="r" rtl="1"/>
            <a:r>
              <a:rPr lang="ar-LB" dirty="0"/>
              <a:t>إيليا أبو ماضي</a:t>
            </a:r>
            <a:endParaRPr lang="en-US" dirty="0"/>
          </a:p>
        </p:txBody>
      </p:sp>
      <p:pic>
        <p:nvPicPr>
          <p:cNvPr id="6" name="Picture 5">
            <a:extLst>
              <a:ext uri="{FF2B5EF4-FFF2-40B4-BE49-F238E27FC236}">
                <a16:creationId xmlns="" xmlns:a16="http://schemas.microsoft.com/office/drawing/2014/main" id="{5C9D2E9B-7D48-404E-9A82-FFFC63D1B85A}"/>
              </a:ext>
            </a:extLst>
          </p:cNvPr>
          <p:cNvPicPr>
            <a:picLocks noChangeAspect="1"/>
          </p:cNvPicPr>
          <p:nvPr/>
        </p:nvPicPr>
        <p:blipFill rotWithShape="1">
          <a:blip r:embed="rId2"/>
          <a:srcRect l="5360" t="3869" r="5324" b="4211"/>
          <a:stretch/>
        </p:blipFill>
        <p:spPr>
          <a:xfrm>
            <a:off x="418637" y="179977"/>
            <a:ext cx="2499361" cy="3500845"/>
          </a:xfrm>
          <a:prstGeom prst="rect">
            <a:avLst/>
          </a:prstGeom>
        </p:spPr>
      </p:pic>
      <p:sp>
        <p:nvSpPr>
          <p:cNvPr id="5" name="Content Placeholder 4">
            <a:extLst>
              <a:ext uri="{FF2B5EF4-FFF2-40B4-BE49-F238E27FC236}">
                <a16:creationId xmlns="" xmlns:a16="http://schemas.microsoft.com/office/drawing/2014/main" id="{76A096DA-C4A6-4B42-B812-52254F9BB508}"/>
              </a:ext>
            </a:extLst>
          </p:cNvPr>
          <p:cNvSpPr>
            <a:spLocks noGrp="1"/>
          </p:cNvSpPr>
          <p:nvPr>
            <p:ph idx="1"/>
          </p:nvPr>
        </p:nvSpPr>
        <p:spPr>
          <a:xfrm>
            <a:off x="2325189" y="2235199"/>
            <a:ext cx="6948813" cy="3880773"/>
          </a:xfrm>
        </p:spPr>
        <p:txBody>
          <a:bodyPr/>
          <a:lstStyle/>
          <a:p>
            <a:pPr algn="r" rtl="1"/>
            <a:r>
              <a:rPr lang="ar-LB" dirty="0"/>
              <a:t>إيليا أبو ماضي (1889 - 23 نوفمبر 1957) شاعر عربي لبناني يعد من أهم شعراء المهجر في أوائل القرن العشرين، وأحد مؤسسي الرابطة القلمية، نشأ في عائلة بسيطة الحال لذلك لم يستطع أن يدرس في قريته سوى الدروس الابتدائية البسيطة.</a:t>
            </a:r>
          </a:p>
          <a:p>
            <a:pPr algn="r" rtl="1"/>
            <a:r>
              <a:rPr lang="ar-LB" dirty="0"/>
              <a:t>اتجه أبو ماضي إلى نظم الشعر في الموضوعات الوطنية والسياسية، فلم يسلم من مطاردة السلطات، فاضطر للهجرة إلى الولايات المتحدة عام 1912 حيث استقر أولا في سينسيناتي بولاية أوهايو.</a:t>
            </a:r>
          </a:p>
          <a:p>
            <a:pPr algn="r" rtl="1"/>
            <a:r>
              <a:rPr lang="ar-LB" dirty="0"/>
              <a:t>شارك في تأسيس الرابطة القلمية في الولايات المتحدة الأمريكية مع جبران خليل جبران وميخائيل نعيمة.</a:t>
            </a:r>
          </a:p>
          <a:p>
            <a:pPr algn="r" rtl="1"/>
            <a:r>
              <a:rPr lang="ar-LB" dirty="0"/>
              <a:t>من أهم كتاباته: "تذكار الماضي" الإسكندرية 1911 - "إيليا أبو ماضي" نيويورك 1918 - "الجداول" نيويورك 1927</a:t>
            </a:r>
          </a:p>
        </p:txBody>
      </p:sp>
    </p:spTree>
    <p:extLst>
      <p:ext uri="{BB962C8B-B14F-4D97-AF65-F5344CB8AC3E}">
        <p14:creationId xmlns:p14="http://schemas.microsoft.com/office/powerpoint/2010/main" val="220632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AFCF26-CF1B-47D8-B3AF-47AB4D434A8B}"/>
              </a:ext>
            </a:extLst>
          </p:cNvPr>
          <p:cNvSpPr>
            <a:spLocks noGrp="1"/>
          </p:cNvSpPr>
          <p:nvPr>
            <p:ph type="title"/>
          </p:nvPr>
        </p:nvSpPr>
        <p:spPr/>
        <p:txBody>
          <a:bodyPr/>
          <a:lstStyle/>
          <a:p>
            <a:pPr algn="r" rtl="1"/>
            <a:r>
              <a:rPr lang="ar-LB" dirty="0"/>
              <a:t>نسيب عريضة</a:t>
            </a:r>
            <a:endParaRPr lang="en-US" dirty="0"/>
          </a:p>
        </p:txBody>
      </p:sp>
      <p:sp>
        <p:nvSpPr>
          <p:cNvPr id="3" name="Content Placeholder 2">
            <a:extLst>
              <a:ext uri="{FF2B5EF4-FFF2-40B4-BE49-F238E27FC236}">
                <a16:creationId xmlns="" xmlns:a16="http://schemas.microsoft.com/office/drawing/2014/main" id="{5F41A1A5-FEF9-4394-B3A1-6ED4E27C05BE}"/>
              </a:ext>
            </a:extLst>
          </p:cNvPr>
          <p:cNvSpPr>
            <a:spLocks noGrp="1"/>
          </p:cNvSpPr>
          <p:nvPr>
            <p:ph idx="1"/>
          </p:nvPr>
        </p:nvSpPr>
        <p:spPr>
          <a:xfrm>
            <a:off x="669383" y="1564241"/>
            <a:ext cx="8596668" cy="3880773"/>
          </a:xfrm>
        </p:spPr>
        <p:txBody>
          <a:bodyPr/>
          <a:lstStyle/>
          <a:p>
            <a:pPr marL="0" indent="0" algn="r" rtl="1">
              <a:buNone/>
            </a:pPr>
            <a:r>
              <a:rPr lang="ar-LB" dirty="0"/>
              <a:t>نسيب عريضة (1887 - 1946 م) شاعر وقاص سوري ولد في حمص وهاجر إلى الولايات المتحدة الأمريكية عام 1905م، حيث عمل محرراً في بعض الصحف العربية. أسس مطبعة وأصدر مجلة "الفنون" عام 1912م. كان أحد مؤسسي الرابطة القلمية في نيويورك عام 1920 م.</a:t>
            </a:r>
          </a:p>
          <a:p>
            <a:pPr marL="0" indent="0" algn="r" rtl="1">
              <a:buNone/>
            </a:pPr>
            <a:r>
              <a:rPr lang="ar-LB" dirty="0"/>
              <a:t>من أعماله: </a:t>
            </a:r>
          </a:p>
          <a:p>
            <a:pPr algn="r" rtl="1"/>
            <a:r>
              <a:rPr lang="ar-LB" dirty="0"/>
              <a:t>الأرواح الحائرة، نيويورك: مطبعة جريدة الأخلاق، </a:t>
            </a:r>
            <a:r>
              <a:rPr lang="ar-LB" dirty="0" smtClean="0"/>
              <a:t>1946</a:t>
            </a:r>
            <a:endParaRPr lang="en-US" dirty="0" smtClean="0"/>
          </a:p>
          <a:p>
            <a:pPr algn="r" rtl="1"/>
            <a:r>
              <a:rPr lang="ar-LB" dirty="0" smtClean="0"/>
              <a:t>حمص</a:t>
            </a:r>
            <a:endParaRPr lang="ar-LB" dirty="0"/>
          </a:p>
          <a:p>
            <a:pPr algn="r" rtl="1"/>
            <a:r>
              <a:rPr lang="ar-LB" dirty="0"/>
              <a:t>يا نفس</a:t>
            </a:r>
          </a:p>
          <a:p>
            <a:pPr algn="r" rtl="1"/>
            <a:r>
              <a:rPr lang="ar-LB" dirty="0" smtClean="0"/>
              <a:t>النهاية</a:t>
            </a:r>
            <a:endParaRPr lang="ar-LB" dirty="0"/>
          </a:p>
        </p:txBody>
      </p:sp>
      <p:pic>
        <p:nvPicPr>
          <p:cNvPr id="4" name="Picture 3">
            <a:extLst>
              <a:ext uri="{FF2B5EF4-FFF2-40B4-BE49-F238E27FC236}">
                <a16:creationId xmlns="" xmlns:a16="http://schemas.microsoft.com/office/drawing/2014/main" id="{D6DDD9EC-6E9C-4E98-A9F0-F38ABA1C5912}"/>
              </a:ext>
            </a:extLst>
          </p:cNvPr>
          <p:cNvPicPr>
            <a:picLocks noChangeAspect="1"/>
          </p:cNvPicPr>
          <p:nvPr/>
        </p:nvPicPr>
        <p:blipFill>
          <a:blip r:embed="rId2"/>
          <a:stretch>
            <a:fillRect/>
          </a:stretch>
        </p:blipFill>
        <p:spPr>
          <a:xfrm>
            <a:off x="819965" y="2694261"/>
            <a:ext cx="2917148" cy="3681163"/>
          </a:xfrm>
          <a:prstGeom prst="rect">
            <a:avLst/>
          </a:prstGeom>
        </p:spPr>
      </p:pic>
    </p:spTree>
    <p:extLst>
      <p:ext uri="{BB962C8B-B14F-4D97-AF65-F5344CB8AC3E}">
        <p14:creationId xmlns:p14="http://schemas.microsoft.com/office/powerpoint/2010/main" val="23992858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1221</TotalTime>
  <Words>569</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Segoe UI</vt:lpstr>
      <vt:lpstr>Tahoma</vt:lpstr>
      <vt:lpstr>Trebuchet MS</vt:lpstr>
      <vt:lpstr>Wingdings 3</vt:lpstr>
      <vt:lpstr>Facet</vt:lpstr>
      <vt:lpstr>الرابطة القلمية</vt:lpstr>
      <vt:lpstr>الرابطة القلمية</vt:lpstr>
      <vt:lpstr>مبادئ الرابطة القلمية:  </vt:lpstr>
      <vt:lpstr>هدف الرابطة القلمية</vt:lpstr>
      <vt:lpstr> من أهم الكتّاب</vt:lpstr>
      <vt:lpstr>ميخائيل نعيمة</vt:lpstr>
      <vt:lpstr>إيليا أبو ماضي</vt:lpstr>
      <vt:lpstr>نسيب عريضة</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USER</cp:lastModifiedBy>
  <cp:revision>21</cp:revision>
  <dcterms:created xsi:type="dcterms:W3CDTF">2020-12-08T10:54:17Z</dcterms:created>
  <dcterms:modified xsi:type="dcterms:W3CDTF">2020-12-13T17:26:58Z</dcterms:modified>
</cp:coreProperties>
</file>