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72" r:id="rId3"/>
    <p:sldId id="257" r:id="rId4"/>
    <p:sldId id="259" r:id="rId5"/>
    <p:sldId id="260" r:id="rId6"/>
    <p:sldId id="261" r:id="rId7"/>
    <p:sldId id="262" r:id="rId8"/>
    <p:sldId id="263" r:id="rId9"/>
    <p:sldId id="269" r:id="rId10"/>
    <p:sldId id="264" r:id="rId11"/>
    <p:sldId id="265" r:id="rId12"/>
    <p:sldId id="274" r:id="rId13"/>
    <p:sldId id="266" r:id="rId14"/>
    <p:sldId id="267" r:id="rId15"/>
    <p:sldId id="268" r:id="rId16"/>
    <p:sldId id="270" r:id="rId17"/>
    <p:sldId id="271" r:id="rId18"/>
    <p:sldId id="258" r:id="rId19"/>
    <p:sldId id="273" r:id="rId20"/>
    <p:sldId id="276" r:id="rId21"/>
    <p:sldId id="275" r:id="rId22"/>
  </p:sldIdLst>
  <p:sldSz cx="9144000" cy="6858000" type="screen4x3"/>
  <p:notesSz cx="6858000" cy="9144000"/>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5" autoAdjust="0"/>
    <p:restoredTop sz="94660"/>
  </p:normalViewPr>
  <p:slideViewPr>
    <p:cSldViewPr>
      <p:cViewPr varScale="1">
        <p:scale>
          <a:sx n="72" d="100"/>
          <a:sy n="72" d="100"/>
        </p:scale>
        <p:origin x="1638" y="7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171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6588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smtClean="0"/>
            </a:lvl1pPr>
          </a:lstStyle>
          <a:p>
            <a:pPr>
              <a:defRPr/>
            </a:pPr>
            <a:endParaRPr lang="ru-RU"/>
          </a:p>
        </p:txBody>
      </p:sp>
      <p:sp>
        <p:nvSpPr>
          <p:cNvPr id="696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smtClean="0"/>
            </a:lvl1pPr>
          </a:lstStyle>
          <a:p>
            <a:pPr>
              <a:defRPr/>
            </a:pPr>
            <a:endParaRPr lang="ru-RU"/>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noProof="0"/>
              <a:t>Click to edit Master text styles</a:t>
            </a:r>
          </a:p>
          <a:p>
            <a:pPr lvl="1"/>
            <a:r>
              <a:rPr lang="ru-RU" noProof="0"/>
              <a:t>Second level</a:t>
            </a:r>
          </a:p>
          <a:p>
            <a:pPr lvl="2"/>
            <a:r>
              <a:rPr lang="ru-RU" noProof="0"/>
              <a:t>Third level</a:t>
            </a:r>
          </a:p>
          <a:p>
            <a:pPr lvl="3"/>
            <a:r>
              <a:rPr lang="ru-RU" noProof="0"/>
              <a:t>Fourth level</a:t>
            </a:r>
          </a:p>
          <a:p>
            <a:pPr lvl="4"/>
            <a:r>
              <a:rPr lang="ru-RU" noProof="0"/>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smtClean="0"/>
            </a:lvl1pPr>
          </a:lstStyle>
          <a:p>
            <a:pPr>
              <a:defRPr/>
            </a:pPr>
            <a:endParaRPr lang="ru-RU"/>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smtClean="0"/>
            </a:lvl1pPr>
          </a:lstStyle>
          <a:p>
            <a:pPr>
              <a:defRPr/>
            </a:pPr>
            <a:fld id="{F94BF8BF-D329-4505-B9AF-2F22960843AB}" type="slidenum">
              <a:rPr lang="ru-RU"/>
              <a:pPr>
                <a:defRPr/>
              </a:pPr>
              <a:t>‹#›</a:t>
            </a:fld>
            <a:endParaRPr lang="ru-RU"/>
          </a:p>
        </p:txBody>
      </p:sp>
    </p:spTree>
    <p:extLst>
      <p:ext uri="{BB962C8B-B14F-4D97-AF65-F5344CB8AC3E}">
        <p14:creationId xmlns:p14="http://schemas.microsoft.com/office/powerpoint/2010/main" val="30017023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31913" y="1268413"/>
            <a:ext cx="5903912" cy="1109662"/>
          </a:xfrm>
          <a:effectLst>
            <a:outerShdw dist="17961" dir="2700000" algn="ctr" rotWithShape="0">
              <a:schemeClr val="bg2"/>
            </a:outerShdw>
          </a:effectLst>
        </p:spPr>
        <p:txBody>
          <a:bodyPr/>
          <a:lstStyle>
            <a:lvl1pPr>
              <a:defRPr sz="3200">
                <a:solidFill>
                  <a:schemeClr val="tx2"/>
                </a:solidFill>
              </a:defRPr>
            </a:lvl1pPr>
          </a:lstStyle>
          <a:p>
            <a:pPr lvl="0"/>
            <a:r>
              <a:rPr lang="en-US" noProof="0"/>
              <a:t>Click to edit Master title style</a:t>
            </a:r>
            <a:endParaRPr lang="ru-RU" noProof="0"/>
          </a:p>
        </p:txBody>
      </p:sp>
      <p:sp>
        <p:nvSpPr>
          <p:cNvPr id="5123" name="Rectangle 3"/>
          <p:cNvSpPr>
            <a:spLocks noGrp="1" noChangeArrowheads="1"/>
          </p:cNvSpPr>
          <p:nvPr>
            <p:ph type="subTitle" idx="1"/>
          </p:nvPr>
        </p:nvSpPr>
        <p:spPr>
          <a:xfrm>
            <a:off x="1331913" y="2155825"/>
            <a:ext cx="5903912" cy="696913"/>
          </a:xfrm>
          <a:effectLst>
            <a:outerShdw dist="17961" dir="2700000" algn="ctr" rotWithShape="0">
              <a:schemeClr val="bg2"/>
            </a:outerShdw>
          </a:effectLst>
        </p:spPr>
        <p:txBody>
          <a:bodyPr/>
          <a:lstStyle>
            <a:lvl1pPr marL="0" indent="0">
              <a:buFontTx/>
              <a:buNone/>
              <a:defRPr sz="2400" b="1"/>
            </a:lvl1pPr>
          </a:lstStyle>
          <a:p>
            <a:pPr lvl="0"/>
            <a:r>
              <a:rPr lang="en-US" noProof="0"/>
              <a:t>Click to edit Master subtitle style</a:t>
            </a:r>
            <a:endParaRPr lang="ru-RU"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sz="half" idx="1"/>
          </p:nvPr>
        </p:nvSpPr>
        <p:spPr>
          <a:xfrm>
            <a:off x="684213" y="908050"/>
            <a:ext cx="3632200"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Объект 3"/>
          <p:cNvSpPr>
            <a:spLocks noGrp="1"/>
          </p:cNvSpPr>
          <p:nvPr>
            <p:ph sz="half" idx="2"/>
          </p:nvPr>
        </p:nvSpPr>
        <p:spPr>
          <a:xfrm>
            <a:off x="4468813" y="908050"/>
            <a:ext cx="3632200"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Вертикальный текст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46813" y="188913"/>
            <a:ext cx="1854200" cy="5830887"/>
          </a:xfrm>
        </p:spPr>
        <p:txBody>
          <a:bodyPr vert="eaVert"/>
          <a:lstStyle/>
          <a:p>
            <a:r>
              <a:rPr lang="en-US"/>
              <a:t>Click to edit Master title style</a:t>
            </a:r>
            <a:endParaRPr lang="ru-RU"/>
          </a:p>
        </p:txBody>
      </p:sp>
      <p:sp>
        <p:nvSpPr>
          <p:cNvPr id="3" name="Вертикальный текст 2"/>
          <p:cNvSpPr>
            <a:spLocks noGrp="1"/>
          </p:cNvSpPr>
          <p:nvPr>
            <p:ph type="body" orient="vert" idx="1"/>
          </p:nvPr>
        </p:nvSpPr>
        <p:spPr>
          <a:xfrm>
            <a:off x="684213" y="188913"/>
            <a:ext cx="5410200" cy="58308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3" y="188913"/>
            <a:ext cx="7416800" cy="508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ru-RU"/>
          </a:p>
        </p:txBody>
      </p:sp>
      <p:sp>
        <p:nvSpPr>
          <p:cNvPr id="1027" name="Rectangle 3"/>
          <p:cNvSpPr>
            <a:spLocks noGrp="1" noChangeArrowheads="1"/>
          </p:cNvSpPr>
          <p:nvPr>
            <p:ph type="body" idx="1"/>
          </p:nvPr>
        </p:nvSpPr>
        <p:spPr bwMode="auto">
          <a:xfrm>
            <a:off x="684213" y="908050"/>
            <a:ext cx="7416800" cy="5111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p:titleStyle>
    <p:bodyStyle>
      <a:lvl1pPr marL="342900" indent="-342900" algn="l" rtl="0" eaLnBrk="1" fontAlgn="base" hangingPunct="1">
        <a:spcBef>
          <a:spcPct val="20000"/>
        </a:spcBef>
        <a:spcAft>
          <a:spcPct val="0"/>
        </a:spcAft>
        <a:buChar char="•"/>
        <a:defRPr sz="2800">
          <a:solidFill>
            <a:srgbClr val="080808"/>
          </a:solidFill>
          <a:latin typeface="+mn-lt"/>
          <a:ea typeface="+mn-ea"/>
          <a:cs typeface="+mn-cs"/>
        </a:defRPr>
      </a:lvl1pPr>
      <a:lvl2pPr marL="742950" indent="-285750" algn="l" rtl="0" eaLnBrk="1" fontAlgn="base" hangingPunct="1">
        <a:spcBef>
          <a:spcPct val="20000"/>
        </a:spcBef>
        <a:spcAft>
          <a:spcPct val="0"/>
        </a:spcAft>
        <a:buChar char="–"/>
        <a:defRPr sz="2400" b="1">
          <a:solidFill>
            <a:srgbClr val="080808"/>
          </a:solidFill>
          <a:latin typeface="+mn-lt"/>
        </a:defRPr>
      </a:lvl2pPr>
      <a:lvl3pPr marL="1143000" indent="-228600" algn="l" rtl="0" eaLnBrk="1" fontAlgn="base" hangingPunct="1">
        <a:spcBef>
          <a:spcPct val="20000"/>
        </a:spcBef>
        <a:spcAft>
          <a:spcPct val="0"/>
        </a:spcAft>
        <a:buChar char="•"/>
        <a:defRPr sz="2400">
          <a:solidFill>
            <a:srgbClr val="080808"/>
          </a:solidFill>
          <a:latin typeface="+mn-lt"/>
        </a:defRPr>
      </a:lvl3pPr>
      <a:lvl4pPr marL="1600200" indent="-228600" algn="l" rtl="0" eaLnBrk="1" fontAlgn="base" hangingPunct="1">
        <a:spcBef>
          <a:spcPct val="20000"/>
        </a:spcBef>
        <a:spcAft>
          <a:spcPct val="0"/>
        </a:spcAft>
        <a:buChar char="–"/>
        <a:defRPr sz="2000">
          <a:solidFill>
            <a:srgbClr val="080808"/>
          </a:solidFill>
          <a:latin typeface="+mn-lt"/>
        </a:defRPr>
      </a:lvl4pPr>
      <a:lvl5pPr marL="2057400" indent="-228600" algn="l" rtl="0" eaLnBrk="1" fontAlgn="base" hangingPunct="1">
        <a:spcBef>
          <a:spcPct val="20000"/>
        </a:spcBef>
        <a:spcAft>
          <a:spcPct val="0"/>
        </a:spcAft>
        <a:buChar char="»"/>
        <a:defRPr sz="2000">
          <a:solidFill>
            <a:srgbClr val="080808"/>
          </a:solidFill>
          <a:latin typeface="+mn-lt"/>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524000"/>
            <a:ext cx="5903912" cy="1109662"/>
          </a:xfrm>
        </p:spPr>
        <p:txBody>
          <a:bodyPr/>
          <a:lstStyle/>
          <a:p>
            <a:pPr algn="ctr"/>
            <a:r>
              <a:rPr lang="ar-LB" sz="6600" dirty="0"/>
              <a:t>لغة الضّاد</a:t>
            </a:r>
            <a:endParaRPr lang="en-US" sz="6600" dirty="0"/>
          </a:p>
        </p:txBody>
      </p:sp>
      <p:pic>
        <p:nvPicPr>
          <p:cNvPr id="1026" name="Picture 2" descr="عالم لوجي – لوجي | أول دمية عربية ذكية"/>
          <p:cNvPicPr>
            <a:picLocks noChangeAspect="1" noChangeArrowheads="1"/>
          </p:cNvPicPr>
          <p:nvPr/>
        </p:nvPicPr>
        <p:blipFill rotWithShape="1">
          <a:blip r:embed="rId2">
            <a:extLst>
              <a:ext uri="{28A0092B-C50C-407E-A947-70E740481C1C}">
                <a14:useLocalDpi xmlns:a14="http://schemas.microsoft.com/office/drawing/2010/main" val="0"/>
              </a:ext>
            </a:extLst>
          </a:blip>
          <a:srcRect l="11676" r="21513"/>
          <a:stretch/>
        </p:blipFill>
        <p:spPr bwMode="auto">
          <a:xfrm>
            <a:off x="3505200" y="2971799"/>
            <a:ext cx="2354580" cy="2762251"/>
          </a:xfrm>
          <a:prstGeom prst="rect">
            <a:avLst/>
          </a:prstGeom>
          <a:noFill/>
          <a:effectLst>
            <a:glow rad="1905000">
              <a:schemeClr val="accent1">
                <a:alpha val="0"/>
              </a:schemeClr>
            </a:glow>
            <a:softEdge rad="5842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extLst>
              <a:ext uri="{BEBA8EAE-BF5A-486C-A8C5-ECC9F3942E4B}">
                <a14:imgProps xmlns:a14="http://schemas.microsoft.com/office/drawing/2010/main">
                  <a14:imgLayer r:embed="rId3">
                    <a14:imgEffect>
                      <a14:colorTemperature colorTemp="1700"/>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04800"/>
            <a:ext cx="9296400" cy="4724400"/>
          </a:xfrm>
        </p:spPr>
        <p:txBody>
          <a:bodyPr/>
          <a:lstStyle/>
          <a:p>
            <a:pPr algn="r"/>
            <a:r>
              <a:rPr lang="ar-LB" sz="3600" dirty="0">
                <a:solidFill>
                  <a:schemeClr val="accent3">
                    <a:lumMod val="95000"/>
                  </a:schemeClr>
                </a:solidFill>
              </a:rPr>
              <a:t>أنا لا أكتب إلا لغة                في فؤادي سكنت منذ الصغرْ</a:t>
            </a:r>
            <a:br>
              <a:rPr lang="ar-LB" sz="3600" dirty="0">
                <a:solidFill>
                  <a:schemeClr val="accent3">
                    <a:lumMod val="95000"/>
                  </a:schemeClr>
                </a:solidFill>
              </a:rPr>
            </a:br>
            <a:br>
              <a:rPr lang="ar-LB" sz="3600" dirty="0">
                <a:solidFill>
                  <a:schemeClr val="accent3">
                    <a:lumMod val="95000"/>
                  </a:schemeClr>
                </a:solidFill>
              </a:rPr>
            </a:br>
            <a:r>
              <a:rPr lang="ar-LB" sz="3600" dirty="0">
                <a:solidFill>
                  <a:schemeClr val="accent3">
                    <a:lumMod val="95000"/>
                  </a:schemeClr>
                </a:solidFill>
              </a:rPr>
              <a:t>لغة الضاد و ما أجملها           سأغنيها إلى أن أندثر</a:t>
            </a:r>
            <a:br>
              <a:rPr lang="ar-LB" sz="3600" dirty="0">
                <a:solidFill>
                  <a:schemeClr val="accent3">
                    <a:lumMod val="95000"/>
                  </a:schemeClr>
                </a:solidFill>
              </a:rPr>
            </a:br>
            <a:br>
              <a:rPr lang="ar-LB" sz="3600" dirty="0">
                <a:solidFill>
                  <a:schemeClr val="accent3">
                    <a:lumMod val="95000"/>
                  </a:schemeClr>
                </a:solidFill>
              </a:rPr>
            </a:br>
            <a:r>
              <a:rPr lang="ar-LB" sz="3600" dirty="0">
                <a:solidFill>
                  <a:schemeClr val="accent3">
                    <a:lumMod val="95000"/>
                  </a:schemeClr>
                </a:solidFill>
              </a:rPr>
              <a:t>سوف أسري في رباها عاشقاً   أنحتُ الصخر و حرفي  يزدهر</a:t>
            </a:r>
            <a:endParaRPr lang="en-US" sz="3600" dirty="0">
              <a:solidFill>
                <a:schemeClr val="accent3">
                  <a:lumMod val="95000"/>
                </a:schemeClr>
              </a:solidFill>
            </a:endParaRPr>
          </a:p>
        </p:txBody>
      </p:sp>
    </p:spTree>
    <p:extLst>
      <p:ext uri="{BB962C8B-B14F-4D97-AF65-F5344CB8AC3E}">
        <p14:creationId xmlns:p14="http://schemas.microsoft.com/office/powerpoint/2010/main" val="1294470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extLst>
              <a:ext uri="{BEBA8EAE-BF5A-486C-A8C5-ECC9F3942E4B}">
                <a14:imgProps xmlns:a14="http://schemas.microsoft.com/office/drawing/2010/main">
                  <a14:imgLayer r:embed="rId3">
                    <a14:imgEffect>
                      <a14:colorTemperature colorTemp="11500"/>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LB" sz="4000" dirty="0"/>
              <a:t>أصل اللَغة العربيَة</a:t>
            </a:r>
            <a:endParaRPr lang="uk-UA" sz="4000" dirty="0">
              <a:solidFill>
                <a:schemeClr val="tx2"/>
              </a:solidFill>
            </a:endParaRPr>
          </a:p>
        </p:txBody>
      </p:sp>
      <p:sp>
        <p:nvSpPr>
          <p:cNvPr id="5" name="Rectangle 2"/>
          <p:cNvSpPr txBox="1">
            <a:spLocks noChangeArrowheads="1"/>
          </p:cNvSpPr>
          <p:nvPr/>
        </p:nvSpPr>
        <p:spPr bwMode="auto">
          <a:xfrm>
            <a:off x="304800" y="1219200"/>
            <a:ext cx="8610600" cy="426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LB" dirty="0">
                <a:solidFill>
                  <a:schemeClr val="tx2">
                    <a:lumMod val="65000"/>
                    <a:lumOff val="35000"/>
                  </a:schemeClr>
                </a:solidFill>
              </a:rPr>
              <a:t>هل اللغة العربية لغة قريش؟ </a:t>
            </a:r>
            <a:endParaRPr lang="en-US" dirty="0">
              <a:solidFill>
                <a:schemeClr val="tx2">
                  <a:lumMod val="65000"/>
                  <a:lumOff val="35000"/>
                </a:schemeClr>
              </a:solidFill>
            </a:endParaRPr>
          </a:p>
          <a:p>
            <a:pPr algn="r"/>
            <a:endParaRPr lang="ar-LB" dirty="0">
              <a:solidFill>
                <a:schemeClr val="tx2">
                  <a:lumMod val="65000"/>
                  <a:lumOff val="35000"/>
                </a:schemeClr>
              </a:solidFill>
            </a:endParaRPr>
          </a:p>
          <a:p>
            <a:pPr algn="r"/>
            <a:r>
              <a:rPr lang="ar-LB" dirty="0">
                <a:solidFill>
                  <a:schemeClr val="tx2">
                    <a:lumMod val="65000"/>
                    <a:lumOff val="35000"/>
                  </a:schemeClr>
                </a:solidFill>
              </a:rPr>
              <a:t>لقد اثار هذا الموضوع نقاشًا واختلفت حوله الاراء فمنهم اعتبر ان القرآن نزل بلغة قريش و منهم من اعتبر ان لغة قريش لم تكن الافصح لاختلاطها بالكثير من الاعاجم. </a:t>
            </a:r>
            <a:endParaRPr lang="en-US" dirty="0">
              <a:solidFill>
                <a:schemeClr val="tx2">
                  <a:lumMod val="65000"/>
                  <a:lumOff val="35000"/>
                </a:schemeClr>
              </a:solidFill>
            </a:endParaRPr>
          </a:p>
          <a:p>
            <a:pPr algn="r"/>
            <a:endParaRPr lang="ar-LB" dirty="0">
              <a:solidFill>
                <a:schemeClr val="tx2">
                  <a:lumMod val="65000"/>
                  <a:lumOff val="35000"/>
                </a:schemeClr>
              </a:solidFill>
            </a:endParaRPr>
          </a:p>
          <a:p>
            <a:pPr algn="r"/>
            <a:r>
              <a:rPr lang="ar-LB" dirty="0">
                <a:solidFill>
                  <a:schemeClr val="tx2">
                    <a:lumMod val="65000"/>
                    <a:lumOff val="35000"/>
                  </a:schemeClr>
                </a:solidFill>
              </a:rPr>
              <a:t>يطقن اللَغة العربيَة فوق ال360 مليون شخص ما يجعلها خامس أكثر </a:t>
            </a:r>
            <a:r>
              <a:rPr lang="ar-LB">
                <a:solidFill>
                  <a:schemeClr val="tx2">
                    <a:lumMod val="65000"/>
                    <a:lumOff val="35000"/>
                  </a:schemeClr>
                </a:solidFill>
              </a:rPr>
              <a:t>لغة متكلَمة </a:t>
            </a:r>
            <a:r>
              <a:rPr lang="ar-LB" dirty="0">
                <a:solidFill>
                  <a:schemeClr val="tx2">
                    <a:lumMod val="65000"/>
                    <a:lumOff val="35000"/>
                  </a:schemeClr>
                </a:solidFill>
              </a:rPr>
              <a:t>عالميَاً.</a:t>
            </a:r>
            <a:endParaRPr lang="en-US" dirty="0">
              <a:solidFill>
                <a:schemeClr val="tx2">
                  <a:lumMod val="65000"/>
                  <a:lumOff val="3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الرابطة القلمية</a:t>
            </a:r>
            <a:endParaRPr lang="en-US" sz="4000" dirty="0"/>
          </a:p>
        </p:txBody>
      </p:sp>
      <p:sp>
        <p:nvSpPr>
          <p:cNvPr id="5" name="Rectangle 2"/>
          <p:cNvSpPr txBox="1">
            <a:spLocks noChangeArrowheads="1"/>
          </p:cNvSpPr>
          <p:nvPr/>
        </p:nvSpPr>
        <p:spPr bwMode="auto">
          <a:xfrm>
            <a:off x="289560" y="914400"/>
            <a:ext cx="8610600" cy="2819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800" dirty="0"/>
              <a:t>يمكن تعريف الرابطة القلمية على أنَّها جمعية أدبيَّة جمعَت العديد من الأدباء والشعراء الذين هاجروا إلى أمريكا الشمالية والجنوبية. تأسست رسميًّا عام 1920م  في نيويورك من قبل بعض كبار الأدباء والشعراء العرب في المهجر وعلى رأسهم: جبران خليل جبران، إيليا أبو ماضي، نسيب عريضة، ميخائيل نعيمة وغيرهم. انحلَّت الرابطة وتفكَّكت بمجرَّد موت جبران خليل جبران عام 1932م</a:t>
            </a:r>
            <a:r>
              <a:rPr lang="ar-LB" sz="2800" dirty="0"/>
              <a:t>.</a:t>
            </a:r>
            <a:endParaRPr lang="en-US" sz="2800"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789317" y="3429000"/>
            <a:ext cx="3429000" cy="3071004"/>
          </a:xfrm>
          <a:prstGeom prst="rect">
            <a:avLst/>
          </a:prstGeom>
        </p:spPr>
      </p:pic>
    </p:spTree>
    <p:extLst>
      <p:ext uri="{BB962C8B-B14F-4D97-AF65-F5344CB8AC3E}">
        <p14:creationId xmlns:p14="http://schemas.microsoft.com/office/powerpoint/2010/main" val="3309478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مبادئ الرابطة القلمية</a:t>
            </a:r>
            <a:endParaRPr lang="uk-UA" sz="4000" dirty="0">
              <a:solidFill>
                <a:schemeClr val="tx2"/>
              </a:solidFill>
            </a:endParaRPr>
          </a:p>
        </p:txBody>
      </p:sp>
      <p:sp>
        <p:nvSpPr>
          <p:cNvPr id="5" name="Rectangle 2"/>
          <p:cNvSpPr txBox="1">
            <a:spLocks noChangeArrowheads="1"/>
          </p:cNvSpPr>
          <p:nvPr/>
        </p:nvSpPr>
        <p:spPr bwMode="auto">
          <a:xfrm>
            <a:off x="326366" y="1905000"/>
            <a:ext cx="8610600" cy="426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400" dirty="0">
                <a:solidFill>
                  <a:schemeClr val="tx2">
                    <a:lumMod val="85000"/>
                    <a:lumOff val="15000"/>
                  </a:schemeClr>
                </a:solidFill>
              </a:rPr>
              <a:t>استخدام اللغة السهلة البسيطة التي تميَّز بها الشعر الحديث، وابتعادهم بذلك عن تعقيد الصور وعن أساليب الكتابة العربية التقليدية</a:t>
            </a:r>
            <a:endParaRPr lang="en-US" sz="2400" dirty="0">
              <a:solidFill>
                <a:schemeClr val="tx2">
                  <a:lumMod val="85000"/>
                  <a:lumOff val="15000"/>
                </a:schemeClr>
              </a:solidFill>
            </a:endParaRPr>
          </a:p>
          <a:p>
            <a:pPr algn="r"/>
            <a:endParaRPr lang="ar-LB" sz="2400" dirty="0">
              <a:solidFill>
                <a:schemeClr val="tx2">
                  <a:lumMod val="85000"/>
                  <a:lumOff val="15000"/>
                </a:schemeClr>
              </a:solidFill>
            </a:endParaRPr>
          </a:p>
          <a:p>
            <a:pPr algn="r"/>
            <a:r>
              <a:rPr lang="ar-SA" sz="2400" dirty="0">
                <a:solidFill>
                  <a:schemeClr val="tx2">
                    <a:lumMod val="85000"/>
                    <a:lumOff val="15000"/>
                  </a:schemeClr>
                </a:solidFill>
              </a:rPr>
              <a:t>تجديد في مختلف الأساليب الشعرية</a:t>
            </a:r>
            <a:endParaRPr lang="en-US" sz="2400" dirty="0">
              <a:solidFill>
                <a:schemeClr val="tx2">
                  <a:lumMod val="85000"/>
                  <a:lumOff val="15000"/>
                </a:schemeClr>
              </a:solidFill>
            </a:endParaRPr>
          </a:p>
          <a:p>
            <a:pPr algn="r"/>
            <a:r>
              <a:rPr lang="en-US" sz="2400" dirty="0">
                <a:solidFill>
                  <a:schemeClr val="tx2">
                    <a:lumMod val="85000"/>
                    <a:lumOff val="15000"/>
                  </a:schemeClr>
                </a:solidFill>
              </a:rPr>
              <a:t> </a:t>
            </a:r>
            <a:endParaRPr lang="ar-LB" sz="2400" dirty="0">
              <a:solidFill>
                <a:schemeClr val="tx2">
                  <a:lumMod val="85000"/>
                  <a:lumOff val="15000"/>
                </a:schemeClr>
              </a:solidFill>
            </a:endParaRPr>
          </a:p>
          <a:p>
            <a:pPr algn="r"/>
            <a:r>
              <a:rPr lang="ar-SA" sz="2400" dirty="0">
                <a:solidFill>
                  <a:schemeClr val="tx2">
                    <a:lumMod val="85000"/>
                    <a:lumOff val="15000"/>
                  </a:schemeClr>
                </a:solidFill>
              </a:rPr>
              <a:t>اتخاذ الطابع الإنسانيّ وظهوره بشكل كبير في أساليبهم</a:t>
            </a:r>
            <a:endParaRPr lang="en-US" sz="2400" dirty="0">
              <a:solidFill>
                <a:schemeClr val="tx2">
                  <a:lumMod val="85000"/>
                  <a:lumOff val="15000"/>
                </a:schemeClr>
              </a:solidFill>
            </a:endParaRPr>
          </a:p>
          <a:p>
            <a:pPr algn="r"/>
            <a:endParaRPr lang="ar-LB" sz="2400" dirty="0">
              <a:solidFill>
                <a:schemeClr val="tx2">
                  <a:lumMod val="85000"/>
                  <a:lumOff val="15000"/>
                </a:schemeClr>
              </a:solidFill>
            </a:endParaRPr>
          </a:p>
          <a:p>
            <a:pPr algn="r"/>
            <a:r>
              <a:rPr lang="ar-SA" sz="2400" dirty="0">
                <a:solidFill>
                  <a:schemeClr val="tx2">
                    <a:lumMod val="85000"/>
                    <a:lumOff val="15000"/>
                  </a:schemeClr>
                </a:solidFill>
              </a:rPr>
              <a:t>المبالغة في ذكر الحنين إلى الأوطان والتعلُّق بها وذلك بسبب بعدهم عن أوطانهم</a:t>
            </a:r>
            <a:endParaRPr lang="en-US" sz="2400" dirty="0">
              <a:solidFill>
                <a:schemeClr val="tx2">
                  <a:lumMod val="85000"/>
                  <a:lumOff val="15000"/>
                </a:schemeClr>
              </a:solidFill>
            </a:endParaRPr>
          </a:p>
          <a:p>
            <a:pPr algn="r"/>
            <a:r>
              <a:rPr lang="en-US" sz="2400" dirty="0">
                <a:solidFill>
                  <a:schemeClr val="tx2">
                    <a:lumMod val="85000"/>
                    <a:lumOff val="15000"/>
                  </a:schemeClr>
                </a:solidFill>
              </a:rPr>
              <a:t> </a:t>
            </a:r>
            <a:endParaRPr lang="ar-LB" sz="2400" dirty="0">
              <a:solidFill>
                <a:schemeClr val="tx2">
                  <a:lumMod val="85000"/>
                  <a:lumOff val="15000"/>
                </a:schemeClr>
              </a:solidFill>
            </a:endParaRPr>
          </a:p>
          <a:p>
            <a:pPr algn="r"/>
            <a:r>
              <a:rPr lang="ar-SA" sz="2400" dirty="0">
                <a:solidFill>
                  <a:schemeClr val="tx2">
                    <a:lumMod val="85000"/>
                    <a:lumOff val="15000"/>
                  </a:schemeClr>
                </a:solidFill>
              </a:rPr>
              <a:t>المبالغة في تجسيد الطبيعة ووصفها في صياغة التجارب الشعرية</a:t>
            </a:r>
            <a:endParaRPr lang="en-US" sz="2400" dirty="0">
              <a:solidFill>
                <a:schemeClr val="tx2">
                  <a:lumMod val="85000"/>
                  <a:lumOff val="15000"/>
                </a:schemeClr>
              </a:solidFill>
            </a:endParaRPr>
          </a:p>
          <a:p>
            <a:pPr algn="r"/>
            <a:endParaRPr lang="ar-LB" sz="2400" dirty="0">
              <a:solidFill>
                <a:schemeClr val="tx2">
                  <a:lumMod val="85000"/>
                  <a:lumOff val="15000"/>
                </a:schemeClr>
              </a:solidFill>
            </a:endParaRPr>
          </a:p>
          <a:p>
            <a:pPr algn="r"/>
            <a:r>
              <a:rPr lang="ar-SA" sz="2400" dirty="0">
                <a:solidFill>
                  <a:schemeClr val="tx2">
                    <a:lumMod val="85000"/>
                    <a:lumOff val="15000"/>
                  </a:schemeClr>
                </a:solidFill>
              </a:rPr>
              <a:t>المبالغة في التأمل في الحياة وأسرار هذا الوجود والنظر إلى جوهر الأشياء</a:t>
            </a:r>
            <a:endParaRPr lang="en-US" sz="2400" dirty="0">
              <a:solidFill>
                <a:schemeClr val="tx2">
                  <a:lumMod val="85000"/>
                  <a:lumOff val="15000"/>
                </a:schemeClr>
              </a:solidFill>
            </a:endParaRPr>
          </a:p>
          <a:p>
            <a:pPr algn="r"/>
            <a:endParaRPr lang="ar-LB" sz="2400" dirty="0">
              <a:solidFill>
                <a:schemeClr val="tx2">
                  <a:lumMod val="85000"/>
                  <a:lumOff val="15000"/>
                </a:schemeClr>
              </a:solidFill>
            </a:endParaRPr>
          </a:p>
          <a:p>
            <a:pPr algn="r"/>
            <a:r>
              <a:rPr lang="ar-SA" sz="2400" dirty="0">
                <a:solidFill>
                  <a:schemeClr val="tx2">
                    <a:lumMod val="85000"/>
                    <a:lumOff val="15000"/>
                  </a:schemeClr>
                </a:solidFill>
              </a:rPr>
              <a:t>الدعوة إلى قيم الحب والجمال والخير والحق</a:t>
            </a:r>
            <a:endParaRPr lang="en-US" sz="2400" dirty="0">
              <a:solidFill>
                <a:schemeClr val="tx2">
                  <a:lumMod val="85000"/>
                  <a:lumOff val="15000"/>
                </a:schemeClr>
              </a:solidFill>
            </a:endParaRPr>
          </a:p>
          <a:p>
            <a:pPr algn="r"/>
            <a:r>
              <a:rPr lang="en-US" sz="2400" dirty="0">
                <a:solidFill>
                  <a:schemeClr val="tx2">
                    <a:lumMod val="85000"/>
                    <a:lumOff val="15000"/>
                  </a:schemeClr>
                </a:solidFill>
              </a:rPr>
              <a:t> </a:t>
            </a:r>
            <a:endParaRPr lang="ar-LB" sz="2400" dirty="0">
              <a:solidFill>
                <a:schemeClr val="tx2">
                  <a:lumMod val="85000"/>
                  <a:lumOff val="15000"/>
                </a:schemeClr>
              </a:solidFill>
            </a:endParaRPr>
          </a:p>
          <a:p>
            <a:pPr algn="r"/>
            <a:r>
              <a:rPr lang="ar-SA" sz="2400" dirty="0">
                <a:solidFill>
                  <a:schemeClr val="tx2">
                    <a:lumMod val="85000"/>
                    <a:lumOff val="15000"/>
                  </a:schemeClr>
                </a:solidFill>
              </a:rPr>
              <a:t>استخدام الرمز بكثرة في أساليبهم وأشعارهم</a:t>
            </a:r>
            <a:br>
              <a:rPr lang="en-US" sz="2400" dirty="0"/>
            </a:br>
            <a:endParaRPr lang="en-US" sz="2400" dirty="0"/>
          </a:p>
        </p:txBody>
      </p:sp>
    </p:spTree>
    <p:extLst>
      <p:ext uri="{BB962C8B-B14F-4D97-AF65-F5344CB8AC3E}">
        <p14:creationId xmlns:p14="http://schemas.microsoft.com/office/powerpoint/2010/main" val="3309478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إنجازاتها</a:t>
            </a:r>
            <a:endParaRPr lang="uk-UA" sz="4000" dirty="0">
              <a:solidFill>
                <a:schemeClr val="tx2"/>
              </a:solidFill>
            </a:endParaRPr>
          </a:p>
        </p:txBody>
      </p:sp>
      <p:sp>
        <p:nvSpPr>
          <p:cNvPr id="5" name="Rectangle 2"/>
          <p:cNvSpPr txBox="1">
            <a:spLocks noChangeArrowheads="1"/>
          </p:cNvSpPr>
          <p:nvPr/>
        </p:nvSpPr>
        <p:spPr bwMode="auto">
          <a:xfrm>
            <a:off x="304800" y="1219200"/>
            <a:ext cx="8610600" cy="426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3200" dirty="0"/>
              <a:t>قام أعضاءها بنشر الجرائد والصحف العربية في بلاد المهجر ومنها</a:t>
            </a:r>
            <a:endParaRPr lang="en-US" sz="3200" dirty="0"/>
          </a:p>
          <a:p>
            <a:pPr algn="r"/>
            <a:endParaRPr lang="ar-LB" sz="3200" dirty="0"/>
          </a:p>
          <a:p>
            <a:pPr algn="r"/>
            <a:r>
              <a:rPr lang="ar-SA" sz="3200" dirty="0"/>
              <a:t>مجلة "الفنون" وتعنى بالأدب وناشرها كان نسيب العريضي</a:t>
            </a:r>
            <a:endParaRPr lang="en-US" sz="3200" dirty="0"/>
          </a:p>
          <a:p>
            <a:pPr algn="r"/>
            <a:endParaRPr lang="ar-LB" sz="3200" dirty="0"/>
          </a:p>
          <a:p>
            <a:pPr algn="r"/>
            <a:r>
              <a:rPr lang="ar-SA" sz="3200" dirty="0"/>
              <a:t>جريدة السائح وتعنى بشؤون المهاجرين وناشرها كان عبد المسيح حداد</a:t>
            </a:r>
            <a:endParaRPr lang="en-US" sz="3200" dirty="0"/>
          </a:p>
          <a:p>
            <a:pPr algn="r"/>
            <a:endParaRPr lang="ar-LB" sz="3200" dirty="0"/>
          </a:p>
          <a:p>
            <a:pPr algn="r"/>
            <a:r>
              <a:rPr lang="ar-SA" sz="3200" dirty="0"/>
              <a:t>مجلة "السمير" وناشرها كان إيليا أبو ماضي وتعنى بشؤون العرب في أمريكا. كانت تصدر 5 مرات في الأسبوع</a:t>
            </a:r>
            <a:endParaRPr lang="en-US" sz="3200" dirty="0">
              <a:solidFill>
                <a:schemeClr val="tx2">
                  <a:lumMod val="65000"/>
                  <a:lumOff val="35000"/>
                </a:schemeClr>
              </a:solidFill>
            </a:endParaRPr>
          </a:p>
        </p:txBody>
      </p:sp>
    </p:spTree>
    <p:extLst>
      <p:ext uri="{BB962C8B-B14F-4D97-AF65-F5344CB8AC3E}">
        <p14:creationId xmlns:p14="http://schemas.microsoft.com/office/powerpoint/2010/main" val="330947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شعراء الرابطة القلمية </a:t>
            </a:r>
            <a:endParaRPr lang="uk-UA" sz="4000" dirty="0">
              <a:solidFill>
                <a:schemeClr val="tx2"/>
              </a:solidFill>
            </a:endParaRPr>
          </a:p>
        </p:txBody>
      </p:sp>
      <p:sp>
        <p:nvSpPr>
          <p:cNvPr id="5" name="Rectangle 2"/>
          <p:cNvSpPr txBox="1">
            <a:spLocks noChangeArrowheads="1"/>
          </p:cNvSpPr>
          <p:nvPr/>
        </p:nvSpPr>
        <p:spPr bwMode="auto">
          <a:xfrm>
            <a:off x="533400" y="838200"/>
            <a:ext cx="8610600" cy="1524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400" dirty="0"/>
              <a:t>جمعت الرابطة القلمية عددًا من الأدباء والشعراء الذين هاجروا إلى الأمريكيتين، فجمعتهم الرابطة القلمية لتوحِّد جهودهم في سبيل لغتهم الأم وإبداعاتهم الأدبية</a:t>
            </a:r>
            <a:br>
              <a:rPr lang="en-US" dirty="0"/>
            </a:br>
            <a:endParaRPr lang="en-US" dirty="0">
              <a:solidFill>
                <a:schemeClr val="tx2">
                  <a:lumMod val="65000"/>
                  <a:lumOff val="35000"/>
                </a:schemeClr>
              </a:solidFill>
            </a:endParaRPr>
          </a:p>
        </p:txBody>
      </p:sp>
      <p:sp>
        <p:nvSpPr>
          <p:cNvPr id="4" name="Rectangle 2"/>
          <p:cNvSpPr txBox="1">
            <a:spLocks noChangeArrowheads="1"/>
          </p:cNvSpPr>
          <p:nvPr/>
        </p:nvSpPr>
        <p:spPr bwMode="auto">
          <a:xfrm>
            <a:off x="2286000" y="2062282"/>
            <a:ext cx="6480175" cy="6492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en-US" sz="4000" dirty="0"/>
              <a:t> </a:t>
            </a:r>
            <a:r>
              <a:rPr lang="ar-SA" sz="4000" dirty="0">
                <a:effectLst>
                  <a:outerShdw blurRad="38100" dist="38100" dir="2700000" algn="tl">
                    <a:srgbClr val="000000">
                      <a:alpha val="43137"/>
                    </a:srgbClr>
                  </a:outerShdw>
                </a:effectLst>
              </a:rPr>
              <a:t>نسيب عريضة</a:t>
            </a:r>
            <a:endParaRPr lang="en-US" sz="4000" dirty="0">
              <a:effectLst>
                <a:outerShdw blurRad="38100" dist="38100" dir="2700000" algn="tl">
                  <a:srgbClr val="000000">
                    <a:alpha val="43137"/>
                  </a:srgbClr>
                </a:outerShdw>
              </a:effectLst>
            </a:endParaRPr>
          </a:p>
        </p:txBody>
      </p:sp>
      <p:sp>
        <p:nvSpPr>
          <p:cNvPr id="6" name="Rectangle 2"/>
          <p:cNvSpPr txBox="1">
            <a:spLocks noChangeArrowheads="1"/>
          </p:cNvSpPr>
          <p:nvPr/>
        </p:nvSpPr>
        <p:spPr bwMode="auto">
          <a:xfrm>
            <a:off x="2619555" y="3048000"/>
            <a:ext cx="6477000" cy="24700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400" dirty="0"/>
              <a:t>هو شاعر سوري من شعراء المهجر، وُلدَ نسيب عريضة في حمص في سوريا عام 1887م</a:t>
            </a:r>
            <a:br>
              <a:rPr lang="en-US" sz="2400" dirty="0"/>
            </a:br>
            <a:endParaRPr lang="ar-LB" sz="2400" dirty="0"/>
          </a:p>
          <a:p>
            <a:pPr algn="r"/>
            <a:r>
              <a:rPr lang="ar-SA" sz="2400" dirty="0"/>
              <a:t>هاجر نسيب عريضة إلى نيويورك في الولايات المتحدة الأمريكية عام 1905م ساعيًا خلف رزقه. في عام 1920م أسس نسيب عريضة ومن معه من الشعراء العرب في المهجر، أمثال:</a:t>
            </a:r>
            <a:endParaRPr lang="ar-LB" sz="2400" dirty="0"/>
          </a:p>
          <a:p>
            <a:pPr algn="r"/>
            <a:r>
              <a:rPr lang="ar-SA" sz="2400" dirty="0"/>
              <a:t>جبران خليل جبران وميخائيل نعيمة وإيليا أبو ماضي جمعية الرابطة القلمية والتي كان جبران خليل جبران رئيسها والتي استمرت حوالي 11 عامًا</a:t>
            </a:r>
            <a:endParaRPr lang="en-US" sz="2400" dirty="0"/>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285750" y="2667000"/>
            <a:ext cx="2000250" cy="2524125"/>
          </a:xfrm>
          <a:prstGeom prst="rect">
            <a:avLst/>
          </a:prstGeom>
        </p:spPr>
      </p:pic>
    </p:spTree>
    <p:extLst>
      <p:ext uri="{BB962C8B-B14F-4D97-AF65-F5344CB8AC3E}">
        <p14:creationId xmlns:p14="http://schemas.microsoft.com/office/powerpoint/2010/main" val="3309478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أشهر أقوال نسيب عريضة</a:t>
            </a:r>
            <a:endParaRPr lang="en-US" sz="4000" dirty="0"/>
          </a:p>
        </p:txBody>
      </p:sp>
      <p:pic>
        <p:nvPicPr>
          <p:cNvPr id="4" name="Picture 3"/>
          <p:cNvPicPr/>
          <p:nvPr/>
        </p:nvPicPr>
        <p:blipFill>
          <a:blip r:embed="rId3">
            <a:extLst>
              <a:ext uri="{28A0092B-C50C-407E-A947-70E740481C1C}">
                <a14:useLocalDpi xmlns:a14="http://schemas.microsoft.com/office/drawing/2010/main" val="0"/>
              </a:ext>
            </a:extLst>
          </a:blip>
          <a:srcRect l="8333" t="38518" r="7708" b="30370"/>
          <a:stretch>
            <a:fillRect/>
          </a:stretch>
        </p:blipFill>
        <p:spPr>
          <a:xfrm>
            <a:off x="4981132" y="1127125"/>
            <a:ext cx="4038600" cy="1024254"/>
          </a:xfrm>
          <a:prstGeom prst="rect">
            <a:avLst/>
          </a:prstGeom>
        </p:spPr>
      </p:pic>
      <p:pic>
        <p:nvPicPr>
          <p:cNvPr id="6" name="Picture 5"/>
          <p:cNvPicPr/>
          <p:nvPr/>
        </p:nvPicPr>
        <p:blipFill>
          <a:blip r:embed="rId4" cstate="print">
            <a:extLst>
              <a:ext uri="{28A0092B-C50C-407E-A947-70E740481C1C}">
                <a14:useLocalDpi xmlns:a14="http://schemas.microsoft.com/office/drawing/2010/main" val="0"/>
              </a:ext>
            </a:extLst>
          </a:blip>
          <a:srcRect l="11180" t="36397" r="6625" b="30882"/>
          <a:stretch>
            <a:fillRect/>
          </a:stretch>
        </p:blipFill>
        <p:spPr>
          <a:xfrm>
            <a:off x="228600" y="1127125"/>
            <a:ext cx="4419600" cy="930275"/>
          </a:xfrm>
          <a:prstGeom prst="rect">
            <a:avLst/>
          </a:prstGeom>
        </p:spPr>
      </p:pic>
      <p:pic>
        <p:nvPicPr>
          <p:cNvPr id="7" name="Picture 6"/>
          <p:cNvPicPr/>
          <p:nvPr/>
        </p:nvPicPr>
        <p:blipFill>
          <a:blip r:embed="rId5">
            <a:extLst>
              <a:ext uri="{28A0092B-C50C-407E-A947-70E740481C1C}">
                <a14:useLocalDpi xmlns:a14="http://schemas.microsoft.com/office/drawing/2010/main" val="0"/>
              </a:ext>
            </a:extLst>
          </a:blip>
          <a:srcRect l="12291" t="35555" r="8333" b="37777"/>
          <a:stretch>
            <a:fillRect/>
          </a:stretch>
        </p:blipFill>
        <p:spPr>
          <a:xfrm>
            <a:off x="2824162" y="2362200"/>
            <a:ext cx="4038600" cy="953770"/>
          </a:xfrm>
          <a:prstGeom prst="rect">
            <a:avLst/>
          </a:prstGeom>
        </p:spPr>
      </p:pic>
      <p:pic>
        <p:nvPicPr>
          <p:cNvPr id="11" name="Picture 10"/>
          <p:cNvPicPr/>
          <p:nvPr/>
        </p:nvPicPr>
        <p:blipFill>
          <a:blip r:embed="rId6">
            <a:extLst>
              <a:ext uri="{28A0092B-C50C-407E-A947-70E740481C1C}">
                <a14:useLocalDpi xmlns:a14="http://schemas.microsoft.com/office/drawing/2010/main" val="0"/>
              </a:ext>
            </a:extLst>
          </a:blip>
          <a:srcRect l="4375" t="12962" r="2083" b="10740"/>
          <a:stretch>
            <a:fillRect/>
          </a:stretch>
        </p:blipFill>
        <p:spPr>
          <a:xfrm>
            <a:off x="1524000" y="3657600"/>
            <a:ext cx="6638925" cy="3045460"/>
          </a:xfrm>
          <a:prstGeom prst="rect">
            <a:avLst/>
          </a:prstGeom>
        </p:spPr>
      </p:pic>
    </p:spTree>
    <p:extLst>
      <p:ext uri="{BB962C8B-B14F-4D97-AF65-F5344CB8AC3E}">
        <p14:creationId xmlns:p14="http://schemas.microsoft.com/office/powerpoint/2010/main" val="3309478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ميخائيل نعيمة</a:t>
            </a:r>
            <a:endParaRPr lang="uk-UA" sz="4000" dirty="0">
              <a:solidFill>
                <a:schemeClr val="tx2"/>
              </a:solidFill>
            </a:endParaRPr>
          </a:p>
        </p:txBody>
      </p:sp>
      <p:sp>
        <p:nvSpPr>
          <p:cNvPr id="5" name="Rectangle 2"/>
          <p:cNvSpPr txBox="1">
            <a:spLocks noChangeArrowheads="1"/>
          </p:cNvSpPr>
          <p:nvPr/>
        </p:nvSpPr>
        <p:spPr bwMode="auto">
          <a:xfrm>
            <a:off x="2362200" y="1143000"/>
            <a:ext cx="6781800" cy="3200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400" dirty="0"/>
              <a:t>أحد أشهر أدباء وشعراء المهجر في القرن العشرين، هو الشاعر والأديب اللبناني ميخائيل نعيمة، ولدَ في جبل صنين في لبنان عام 1889م</a:t>
            </a:r>
            <a:endParaRPr lang="en-US" sz="2400" dirty="0"/>
          </a:p>
          <a:p>
            <a:pPr algn="r"/>
            <a:endParaRPr lang="ar-LB" sz="2400" dirty="0"/>
          </a:p>
          <a:p>
            <a:pPr algn="r"/>
            <a:r>
              <a:rPr lang="ar-SA" sz="2400" dirty="0"/>
              <a:t>هاجر إلى الولايات المتحدة الأمريكية ليتابع فيها دراسته، فاستقرَّ فيها لأكثر من عشرين عامًا واستطاع الحصول على الجنسية الأمريكية، وكان أحد أعضاء الرابطة القلمية التي أسسها جبران خليل جبران في نيويورك عام 1920م وكان نعيمة نائبًا لجبران فيها</a:t>
            </a:r>
            <a:endParaRPr lang="en-US" sz="2400" dirty="0">
              <a:solidFill>
                <a:schemeClr val="tx2">
                  <a:lumMod val="65000"/>
                  <a:lumOff val="35000"/>
                </a:schemeClr>
              </a:solidFil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188343" y="1295400"/>
            <a:ext cx="1990090" cy="2705100"/>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rcRect t="58498"/>
          <a:stretch>
            <a:fillRect/>
          </a:stretch>
        </p:blipFill>
        <p:spPr>
          <a:xfrm>
            <a:off x="1183388" y="4419600"/>
            <a:ext cx="6828790" cy="2087245"/>
          </a:xfrm>
          <a:prstGeom prst="rect">
            <a:avLst/>
          </a:prstGeom>
        </p:spPr>
      </p:pic>
    </p:spTree>
    <p:extLst>
      <p:ext uri="{BB962C8B-B14F-4D97-AF65-F5344CB8AC3E}">
        <p14:creationId xmlns:p14="http://schemas.microsoft.com/office/powerpoint/2010/main" val="396986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اشهر اقوال ميخائيل نعيمة</a:t>
            </a:r>
            <a:endParaRPr lang="uk-UA" sz="4000" dirty="0">
              <a:solidFill>
                <a:schemeClr val="tx2"/>
              </a:solidFill>
            </a:endParaRPr>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4343400" y="4287202"/>
            <a:ext cx="4667250" cy="1693545"/>
          </a:xfrm>
          <a:prstGeom prst="rect">
            <a:avLst/>
          </a:prstGeom>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201283" y="4038600"/>
            <a:ext cx="3911600" cy="2190750"/>
          </a:xfrm>
          <a:prstGeom prst="rect">
            <a:avLst/>
          </a:prstGeom>
        </p:spPr>
      </p:pic>
      <p:pic>
        <p:nvPicPr>
          <p:cNvPr id="9" name="Picture 8"/>
          <p:cNvPicPr/>
          <p:nvPr/>
        </p:nvPicPr>
        <p:blipFill>
          <a:blip r:embed="rId5">
            <a:extLst>
              <a:ext uri="{28A0092B-C50C-407E-A947-70E740481C1C}">
                <a14:useLocalDpi xmlns:a14="http://schemas.microsoft.com/office/drawing/2010/main" val="0"/>
              </a:ext>
            </a:extLst>
          </a:blip>
          <a:stretch>
            <a:fillRect/>
          </a:stretch>
        </p:blipFill>
        <p:spPr>
          <a:xfrm>
            <a:off x="4858661" y="1119277"/>
            <a:ext cx="3674110" cy="2362200"/>
          </a:xfrm>
          <a:prstGeom prst="rect">
            <a:avLst/>
          </a:prstGeom>
        </p:spPr>
      </p:pic>
      <p:pic>
        <p:nvPicPr>
          <p:cNvPr id="10" name="Picture 9"/>
          <p:cNvPicPr/>
          <p:nvPr/>
        </p:nvPicPr>
        <p:blipFill>
          <a:blip r:embed="rId6">
            <a:extLst>
              <a:ext uri="{28A0092B-C50C-407E-A947-70E740481C1C}">
                <a14:useLocalDpi xmlns:a14="http://schemas.microsoft.com/office/drawing/2010/main" val="0"/>
              </a:ext>
            </a:extLst>
          </a:blip>
          <a:stretch>
            <a:fillRect/>
          </a:stretch>
        </p:blipFill>
        <p:spPr>
          <a:xfrm>
            <a:off x="237226" y="1214527"/>
            <a:ext cx="3877945" cy="2171700"/>
          </a:xfrm>
          <a:prstGeom prst="rect">
            <a:avLst/>
          </a:prstGeom>
        </p:spPr>
      </p:pic>
    </p:spTree>
    <p:extLst>
      <p:ext uri="{BB962C8B-B14F-4D97-AF65-F5344CB8AC3E}">
        <p14:creationId xmlns:p14="http://schemas.microsoft.com/office/powerpoint/2010/main" val="3309478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LB" sz="4000" dirty="0"/>
              <a:t>جبران خليل جبران</a:t>
            </a:r>
            <a:endParaRPr lang="uk-UA" sz="4000" dirty="0">
              <a:solidFill>
                <a:schemeClr val="tx2"/>
              </a:solidFill>
            </a:endParaRPr>
          </a:p>
        </p:txBody>
      </p:sp>
      <p:pic>
        <p:nvPicPr>
          <p:cNvPr id="4" name="Picture 3"/>
          <p:cNvPicPr/>
          <p:nvPr/>
        </p:nvPicPr>
        <p:blipFill>
          <a:blip r:embed="rId3"/>
          <a:stretch>
            <a:fillRect/>
          </a:stretch>
        </p:blipFill>
        <p:spPr>
          <a:xfrm>
            <a:off x="5029200" y="1219200"/>
            <a:ext cx="3971926" cy="3862387"/>
          </a:xfrm>
          <a:prstGeom prst="rect">
            <a:avLst/>
          </a:prstGeom>
        </p:spPr>
      </p:pic>
      <p:pic>
        <p:nvPicPr>
          <p:cNvPr id="6" name="Picture 5"/>
          <p:cNvPicPr/>
          <p:nvPr/>
        </p:nvPicPr>
        <p:blipFill rotWithShape="1">
          <a:blip r:embed="rId4"/>
          <a:srcRect l="12953" t="12525" r="35675" b="18481"/>
          <a:stretch/>
        </p:blipFill>
        <p:spPr bwMode="auto">
          <a:xfrm>
            <a:off x="381000" y="266700"/>
            <a:ext cx="2743200" cy="1905000"/>
          </a:xfrm>
          <a:prstGeom prst="rect">
            <a:avLst/>
          </a:prstGeom>
          <a:ln>
            <a:noFill/>
          </a:ln>
          <a:extLst>
            <a:ext uri="{53640926-AAD7-44D8-BBD7-CCE9431645EC}">
              <a14:shadowObscured xmlns:a14="http://schemas.microsoft.com/office/drawing/2010/main"/>
            </a:ext>
          </a:extLst>
        </p:spPr>
      </p:pic>
      <p:pic>
        <p:nvPicPr>
          <p:cNvPr id="7" name="Picture 6"/>
          <p:cNvPicPr/>
          <p:nvPr/>
        </p:nvPicPr>
        <p:blipFill>
          <a:blip r:embed="rId5"/>
          <a:stretch>
            <a:fillRect/>
          </a:stretch>
        </p:blipFill>
        <p:spPr>
          <a:xfrm>
            <a:off x="372373" y="4648200"/>
            <a:ext cx="2830195" cy="1447800"/>
          </a:xfrm>
          <a:prstGeom prst="rect">
            <a:avLst/>
          </a:prstGeom>
        </p:spPr>
      </p:pic>
      <p:pic>
        <p:nvPicPr>
          <p:cNvPr id="8" name="Picture 7"/>
          <p:cNvPicPr/>
          <p:nvPr/>
        </p:nvPicPr>
        <p:blipFill rotWithShape="1">
          <a:blip r:embed="rId6"/>
          <a:srcRect t="32239" b="29586"/>
          <a:stretch/>
        </p:blipFill>
        <p:spPr bwMode="auto">
          <a:xfrm>
            <a:off x="380999" y="2667000"/>
            <a:ext cx="2830195" cy="14586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9866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A91B74-BC14-413E-8CDD-E00F858F9A7C}"/>
              </a:ext>
            </a:extLst>
          </p:cNvPr>
          <p:cNvSpPr txBox="1"/>
          <p:nvPr/>
        </p:nvSpPr>
        <p:spPr>
          <a:xfrm>
            <a:off x="5200650" y="609602"/>
            <a:ext cx="3429000" cy="584775"/>
          </a:xfrm>
          <a:prstGeom prst="rect">
            <a:avLst/>
          </a:prstGeom>
          <a:noFill/>
        </p:spPr>
        <p:txBody>
          <a:bodyPr wrap="square">
            <a:spAutoFit/>
          </a:bodyPr>
          <a:lstStyle/>
          <a:p>
            <a:pPr fontAlgn="base">
              <a:spcBef>
                <a:spcPct val="0"/>
              </a:spcBef>
              <a:spcAft>
                <a:spcPct val="0"/>
              </a:spcAft>
            </a:pPr>
            <a:r>
              <a:rPr lang="ar-LB" sz="3200" b="1" dirty="0">
                <a:solidFill>
                  <a:srgbClr val="080808"/>
                </a:solidFill>
                <a:effectLst>
                  <a:outerShdw blurRad="38100" dist="38100" dir="2700000" algn="tl">
                    <a:srgbClr val="000000">
                      <a:alpha val="43137"/>
                    </a:srgbClr>
                  </a:outerShdw>
                </a:effectLst>
                <a:latin typeface="Arial" charset="0"/>
              </a:rPr>
              <a:t>من رسوماته:</a:t>
            </a:r>
            <a:endParaRPr lang="fr-FR" sz="3200" b="1" dirty="0">
              <a:solidFill>
                <a:srgbClr val="080808"/>
              </a:solidFill>
              <a:effectLst>
                <a:outerShdw blurRad="38100" dist="38100" dir="2700000" algn="tl">
                  <a:srgbClr val="000000">
                    <a:alpha val="43137"/>
                  </a:srgbClr>
                </a:outerShdw>
              </a:effectLst>
              <a:latin typeface="Arial" charset="0"/>
            </a:endParaRPr>
          </a:p>
        </p:txBody>
      </p:sp>
      <p:pic>
        <p:nvPicPr>
          <p:cNvPr id="5" name="Picture 4">
            <a:extLst>
              <a:ext uri="{FF2B5EF4-FFF2-40B4-BE49-F238E27FC236}">
                <a16:creationId xmlns:a16="http://schemas.microsoft.com/office/drawing/2014/main" id="{AED11F15-52E2-4B5A-B1C4-EA84267AE144}"/>
              </a:ext>
            </a:extLst>
          </p:cNvPr>
          <p:cNvPicPr>
            <a:picLocks noChangeAspect="1"/>
          </p:cNvPicPr>
          <p:nvPr/>
        </p:nvPicPr>
        <p:blipFill>
          <a:blip r:embed="rId4"/>
          <a:stretch>
            <a:fillRect/>
          </a:stretch>
        </p:blipFill>
        <p:spPr>
          <a:xfrm>
            <a:off x="4457701" y="2066278"/>
            <a:ext cx="3265714" cy="3048000"/>
          </a:xfrm>
          <a:prstGeom prst="rect">
            <a:avLst/>
          </a:prstGeom>
        </p:spPr>
      </p:pic>
      <p:pic>
        <p:nvPicPr>
          <p:cNvPr id="7" name="Picture 6">
            <a:extLst>
              <a:ext uri="{FF2B5EF4-FFF2-40B4-BE49-F238E27FC236}">
                <a16:creationId xmlns:a16="http://schemas.microsoft.com/office/drawing/2014/main" id="{A1A313A4-BB22-4758-985B-CD70CB2735EE}"/>
              </a:ext>
            </a:extLst>
          </p:cNvPr>
          <p:cNvPicPr>
            <a:picLocks noChangeAspect="1"/>
          </p:cNvPicPr>
          <p:nvPr/>
        </p:nvPicPr>
        <p:blipFill>
          <a:blip r:embed="rId5"/>
          <a:stretch>
            <a:fillRect/>
          </a:stretch>
        </p:blipFill>
        <p:spPr>
          <a:xfrm>
            <a:off x="1485901" y="2066278"/>
            <a:ext cx="2915174" cy="3048000"/>
          </a:xfrm>
          <a:prstGeom prst="rect">
            <a:avLst/>
          </a:prstGeom>
        </p:spPr>
      </p:pic>
    </p:spTree>
    <p:extLst>
      <p:ext uri="{BB962C8B-B14F-4D97-AF65-F5344CB8AC3E}">
        <p14:creationId xmlns:p14="http://schemas.microsoft.com/office/powerpoint/2010/main" val="312462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LB" sz="4000" dirty="0"/>
              <a:t>إيليا أبو ماضي</a:t>
            </a:r>
            <a:endParaRPr lang="uk-UA" sz="4000" dirty="0">
              <a:solidFill>
                <a:schemeClr val="tx2"/>
              </a:solidFill>
            </a:endParaRPr>
          </a:p>
        </p:txBody>
      </p:sp>
      <p:pic>
        <p:nvPicPr>
          <p:cNvPr id="4" name="Picture 3"/>
          <p:cNvPicPr/>
          <p:nvPr/>
        </p:nvPicPr>
        <p:blipFill>
          <a:blip r:embed="rId3"/>
          <a:stretch>
            <a:fillRect/>
          </a:stretch>
        </p:blipFill>
        <p:spPr>
          <a:xfrm>
            <a:off x="1981200" y="232913"/>
            <a:ext cx="3200400" cy="3257358"/>
          </a:xfrm>
          <a:prstGeom prst="rect">
            <a:avLst/>
          </a:prstGeom>
        </p:spPr>
      </p:pic>
      <p:pic>
        <p:nvPicPr>
          <p:cNvPr id="6" name="Picture 5"/>
          <p:cNvPicPr/>
          <p:nvPr/>
        </p:nvPicPr>
        <p:blipFill rotWithShape="1">
          <a:blip r:embed="rId4"/>
          <a:srcRect l="9411" t="29333" r="9331" b="18539"/>
          <a:stretch/>
        </p:blipFill>
        <p:spPr bwMode="auto">
          <a:xfrm>
            <a:off x="4724400" y="3807125"/>
            <a:ext cx="4187508" cy="270637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srcRect l="14172" t="32322" r="16190" b="19202"/>
          <a:stretch/>
        </p:blipFill>
        <p:spPr bwMode="auto">
          <a:xfrm>
            <a:off x="457200" y="4077970"/>
            <a:ext cx="3372803" cy="2438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9866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نزار قباني </a:t>
            </a:r>
            <a:endParaRPr lang="uk-UA" sz="4000" dirty="0">
              <a:solidFill>
                <a:schemeClr val="tx2"/>
              </a:solidFill>
            </a:endParaRPr>
          </a:p>
        </p:txBody>
      </p:sp>
      <p:sp>
        <p:nvSpPr>
          <p:cNvPr id="5" name="Rectangle 2"/>
          <p:cNvSpPr txBox="1">
            <a:spLocks noChangeArrowheads="1"/>
          </p:cNvSpPr>
          <p:nvPr/>
        </p:nvSpPr>
        <p:spPr bwMode="auto">
          <a:xfrm>
            <a:off x="1752600" y="1035170"/>
            <a:ext cx="7162800" cy="29588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800" dirty="0"/>
              <a:t>نزار قباني هو شاعر عربي مبدع من شعراء العصر الحديث، وهو من أوائل المجددين السوريين ، إذ عُدّ أول من وضع أساسيات الشعر العربي الحديث، وقد تميز بأسلوب رائع أُطلق عليه اسم السهل الممتنع، أسلوب يُعزف به على أوتار عواطف ومشاعر القارئ، وقد أحدث نزار تغييراً لافتاً على بناء القصيدة من حيث المضمون والشكل واللغة، كما جعل من الشعر وسيلة للتعبير عن هموم وقضايا الناس اليومية.</a:t>
            </a:r>
            <a:endParaRPr lang="en-US" sz="2800" dirty="0"/>
          </a:p>
        </p:txBody>
      </p:sp>
      <p:pic>
        <p:nvPicPr>
          <p:cNvPr id="4" name="Picture 3"/>
          <p:cNvPicPr/>
          <p:nvPr/>
        </p:nvPicPr>
        <p:blipFill>
          <a:blip r:embed="rId3"/>
          <a:stretch>
            <a:fillRect/>
          </a:stretch>
        </p:blipFill>
        <p:spPr>
          <a:xfrm>
            <a:off x="304800" y="4343400"/>
            <a:ext cx="5124450" cy="2439670"/>
          </a:xfrm>
          <a:prstGeom prst="rect">
            <a:avLst/>
          </a:prstGeom>
        </p:spPr>
      </p:pic>
      <p:pic>
        <p:nvPicPr>
          <p:cNvPr id="6" name="Picture 5"/>
          <p:cNvPicPr/>
          <p:nvPr/>
        </p:nvPicPr>
        <p:blipFill>
          <a:blip r:embed="rId4"/>
          <a:stretch>
            <a:fillRect/>
          </a:stretch>
        </p:blipFill>
        <p:spPr>
          <a:xfrm>
            <a:off x="5943600" y="4343400"/>
            <a:ext cx="2857500" cy="1600200"/>
          </a:xfrm>
          <a:prstGeom prst="rect">
            <a:avLst/>
          </a:prstGeom>
        </p:spPr>
      </p:pic>
    </p:spTree>
    <p:extLst>
      <p:ext uri="{BB962C8B-B14F-4D97-AF65-F5344CB8AC3E}">
        <p14:creationId xmlns:p14="http://schemas.microsoft.com/office/powerpoint/2010/main" val="3969866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pic>
        <p:nvPicPr>
          <p:cNvPr id="6" name="Picture 5"/>
          <p:cNvPicPr/>
          <p:nvPr/>
        </p:nvPicPr>
        <p:blipFill>
          <a:blip r:embed="rId3"/>
          <a:stretch>
            <a:fillRect/>
          </a:stretch>
        </p:blipFill>
        <p:spPr>
          <a:xfrm>
            <a:off x="76200" y="242120"/>
            <a:ext cx="1971675" cy="1886585"/>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2336321" y="990600"/>
            <a:ext cx="1905000" cy="2857500"/>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6705600" y="249889"/>
            <a:ext cx="2172419" cy="2895600"/>
          </a:xfrm>
          <a:prstGeom prst="rect">
            <a:avLst/>
          </a:prstGeom>
        </p:spPr>
      </p:pic>
      <p:pic>
        <p:nvPicPr>
          <p:cNvPr id="9" name="Picture 8"/>
          <p:cNvPicPr/>
          <p:nvPr/>
        </p:nvPicPr>
        <p:blipFill>
          <a:blip r:embed="rId6"/>
          <a:stretch>
            <a:fillRect/>
          </a:stretch>
        </p:blipFill>
        <p:spPr>
          <a:xfrm>
            <a:off x="223837" y="3505200"/>
            <a:ext cx="1676400" cy="2457450"/>
          </a:xfrm>
          <a:prstGeom prst="rect">
            <a:avLst/>
          </a:prstGeom>
        </p:spPr>
      </p:pic>
      <p:pic>
        <p:nvPicPr>
          <p:cNvPr id="10" name="Picture 9"/>
          <p:cNvPicPr/>
          <p:nvPr/>
        </p:nvPicPr>
        <p:blipFill rotWithShape="1">
          <a:blip r:embed="rId7">
            <a:extLst>
              <a:ext uri="{28A0092B-C50C-407E-A947-70E740481C1C}">
                <a14:useLocalDpi xmlns:a14="http://schemas.microsoft.com/office/drawing/2010/main" val="0"/>
              </a:ext>
            </a:extLst>
          </a:blip>
          <a:srcRect b="17334"/>
          <a:stretch/>
        </p:blipFill>
        <p:spPr bwMode="auto">
          <a:xfrm>
            <a:off x="4517546" y="152400"/>
            <a:ext cx="1905000" cy="2362200"/>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8"/>
          <a:srcRect b="12500"/>
          <a:stretch/>
        </p:blipFill>
        <p:spPr bwMode="auto">
          <a:xfrm>
            <a:off x="2971800" y="4547379"/>
            <a:ext cx="1571625" cy="1971675"/>
          </a:xfrm>
          <a:prstGeom prst="rect">
            <a:avLst/>
          </a:prstGeom>
          <a:ln>
            <a:noFill/>
          </a:ln>
          <a:extLst>
            <a:ext uri="{53640926-AAD7-44D8-BBD7-CCE9431645EC}">
              <a14:shadowObscured xmlns:a14="http://schemas.microsoft.com/office/drawing/2010/main"/>
            </a:ext>
          </a:extLst>
        </p:spPr>
      </p:pic>
      <p:pic>
        <p:nvPicPr>
          <p:cNvPr id="12" name="Picture 11"/>
          <p:cNvPicPr/>
          <p:nvPr/>
        </p:nvPicPr>
        <p:blipFill>
          <a:blip r:embed="rId9"/>
          <a:stretch>
            <a:fillRect/>
          </a:stretch>
        </p:blipFill>
        <p:spPr>
          <a:xfrm>
            <a:off x="5332562" y="3754288"/>
            <a:ext cx="2514600" cy="2782019"/>
          </a:xfrm>
          <a:prstGeom prst="rect">
            <a:avLst/>
          </a:prstGeom>
        </p:spPr>
      </p:pic>
    </p:spTree>
    <p:extLst>
      <p:ext uri="{BB962C8B-B14F-4D97-AF65-F5344CB8AC3E}">
        <p14:creationId xmlns:p14="http://schemas.microsoft.com/office/powerpoint/2010/main" val="3969866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152400"/>
            <a:ext cx="6480175" cy="649287"/>
          </a:xfrm>
        </p:spPr>
        <p:txBody>
          <a:bodyPr/>
          <a:lstStyle/>
          <a:p>
            <a:pPr algn="r"/>
            <a:r>
              <a:rPr lang="ar-SA" sz="4000" dirty="0"/>
              <a:t>طٰه حسينٰ</a:t>
            </a:r>
            <a:endParaRPr lang="uk-UA" sz="4000" dirty="0">
              <a:solidFill>
                <a:schemeClr val="tx2"/>
              </a:solidFill>
            </a:endParaRPr>
          </a:p>
        </p:txBody>
      </p:sp>
      <p:sp>
        <p:nvSpPr>
          <p:cNvPr id="5" name="Rectangle 2"/>
          <p:cNvSpPr txBox="1">
            <a:spLocks noChangeArrowheads="1"/>
          </p:cNvSpPr>
          <p:nvPr/>
        </p:nvSpPr>
        <p:spPr bwMode="auto">
          <a:xfrm>
            <a:off x="1925565" y="914400"/>
            <a:ext cx="7162800" cy="20444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rgbClr val="080808"/>
                </a:solidFill>
                <a:latin typeface="+mj-lt"/>
                <a:ea typeface="+mj-ea"/>
                <a:cs typeface="+mj-cs"/>
              </a:defRPr>
            </a:lvl1pPr>
            <a:lvl2pPr algn="l" rtl="0" eaLnBrk="1" fontAlgn="base" hangingPunct="1">
              <a:spcBef>
                <a:spcPct val="0"/>
              </a:spcBef>
              <a:spcAft>
                <a:spcPct val="0"/>
              </a:spcAft>
              <a:defRPr sz="3600" b="1">
                <a:solidFill>
                  <a:srgbClr val="080808"/>
                </a:solidFill>
                <a:latin typeface="Arial" charset="0"/>
              </a:defRPr>
            </a:lvl2pPr>
            <a:lvl3pPr algn="l" rtl="0" eaLnBrk="1" fontAlgn="base" hangingPunct="1">
              <a:spcBef>
                <a:spcPct val="0"/>
              </a:spcBef>
              <a:spcAft>
                <a:spcPct val="0"/>
              </a:spcAft>
              <a:defRPr sz="3600" b="1">
                <a:solidFill>
                  <a:srgbClr val="080808"/>
                </a:solidFill>
                <a:latin typeface="Arial" charset="0"/>
              </a:defRPr>
            </a:lvl3pPr>
            <a:lvl4pPr algn="l" rtl="0" eaLnBrk="1" fontAlgn="base" hangingPunct="1">
              <a:spcBef>
                <a:spcPct val="0"/>
              </a:spcBef>
              <a:spcAft>
                <a:spcPct val="0"/>
              </a:spcAft>
              <a:defRPr sz="3600" b="1">
                <a:solidFill>
                  <a:srgbClr val="080808"/>
                </a:solidFill>
                <a:latin typeface="Arial" charset="0"/>
              </a:defRPr>
            </a:lvl4pPr>
            <a:lvl5pPr algn="l" rtl="0" eaLnBrk="1" fontAlgn="base" hangingPunct="1">
              <a:spcBef>
                <a:spcPct val="0"/>
              </a:spcBef>
              <a:spcAft>
                <a:spcPct val="0"/>
              </a:spcAft>
              <a:defRPr sz="3600" b="1">
                <a:solidFill>
                  <a:srgbClr val="080808"/>
                </a:solidFill>
                <a:latin typeface="Arial" charset="0"/>
              </a:defRPr>
            </a:lvl5pPr>
            <a:lvl6pPr marL="457200" algn="l" rtl="0" eaLnBrk="1" fontAlgn="base" hangingPunct="1">
              <a:spcBef>
                <a:spcPct val="0"/>
              </a:spcBef>
              <a:spcAft>
                <a:spcPct val="0"/>
              </a:spcAft>
              <a:defRPr sz="3600" b="1">
                <a:solidFill>
                  <a:srgbClr val="080808"/>
                </a:solidFill>
                <a:latin typeface="Arial" charset="0"/>
              </a:defRPr>
            </a:lvl6pPr>
            <a:lvl7pPr marL="914400" algn="l" rtl="0" eaLnBrk="1" fontAlgn="base" hangingPunct="1">
              <a:spcBef>
                <a:spcPct val="0"/>
              </a:spcBef>
              <a:spcAft>
                <a:spcPct val="0"/>
              </a:spcAft>
              <a:defRPr sz="3600" b="1">
                <a:solidFill>
                  <a:srgbClr val="080808"/>
                </a:solidFill>
                <a:latin typeface="Arial" charset="0"/>
              </a:defRPr>
            </a:lvl7pPr>
            <a:lvl8pPr marL="1371600" algn="l" rtl="0" eaLnBrk="1" fontAlgn="base" hangingPunct="1">
              <a:spcBef>
                <a:spcPct val="0"/>
              </a:spcBef>
              <a:spcAft>
                <a:spcPct val="0"/>
              </a:spcAft>
              <a:defRPr sz="3600" b="1">
                <a:solidFill>
                  <a:srgbClr val="080808"/>
                </a:solidFill>
                <a:latin typeface="Arial" charset="0"/>
              </a:defRPr>
            </a:lvl8pPr>
            <a:lvl9pPr marL="1828800" algn="l" rtl="0" eaLnBrk="1" fontAlgn="base" hangingPunct="1">
              <a:spcBef>
                <a:spcPct val="0"/>
              </a:spcBef>
              <a:spcAft>
                <a:spcPct val="0"/>
              </a:spcAft>
              <a:defRPr sz="3600" b="1">
                <a:solidFill>
                  <a:srgbClr val="080808"/>
                </a:solidFill>
                <a:latin typeface="Arial" charset="0"/>
              </a:defRPr>
            </a:lvl9pPr>
          </a:lstStyle>
          <a:p>
            <a:pPr algn="r"/>
            <a:r>
              <a:rPr lang="ar-SA" sz="2800" dirty="0"/>
              <a:t>طٰه حسينٰ، أديب وناقد مصري، لُقّب بعميد الأدب العربي. غيّر الرواية العربية، مبدع السيرة الذاتية. يعتبر من أبرز الشخصيات في الحركة العربية الأدبية الحديثة. لا تزال أفكار ومواقف طه حسين تثير الجدل حتى اليوم.</a:t>
            </a:r>
            <a:endParaRPr lang="en-US" sz="2800" dirty="0"/>
          </a:p>
        </p:txBody>
      </p:sp>
      <p:pic>
        <p:nvPicPr>
          <p:cNvPr id="7" name="Picture 6"/>
          <p:cNvPicPr/>
          <p:nvPr/>
        </p:nvPicPr>
        <p:blipFill rotWithShape="1">
          <a:blip r:embed="rId3" cstate="print">
            <a:extLst>
              <a:ext uri="{28A0092B-C50C-407E-A947-70E740481C1C}">
                <a14:useLocalDpi xmlns:a14="http://schemas.microsoft.com/office/drawing/2010/main" val="0"/>
              </a:ext>
            </a:extLst>
          </a:blip>
          <a:srcRect t="16525" b="15953"/>
          <a:stretch/>
        </p:blipFill>
        <p:spPr bwMode="auto">
          <a:xfrm>
            <a:off x="304800" y="2958860"/>
            <a:ext cx="4876800" cy="1546734"/>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extLst>
              <a:ext uri="{28A0092B-C50C-407E-A947-70E740481C1C}">
                <a14:useLocalDpi xmlns:a14="http://schemas.microsoft.com/office/drawing/2010/main" val="0"/>
              </a:ext>
            </a:extLst>
          </a:blip>
          <a:srcRect b="16617"/>
          <a:stretch/>
        </p:blipFill>
        <p:spPr bwMode="auto">
          <a:xfrm>
            <a:off x="4343400" y="4876800"/>
            <a:ext cx="4584065" cy="17859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1997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pic>
        <p:nvPicPr>
          <p:cNvPr id="13" name="Picture 12"/>
          <p:cNvPicPr/>
          <p:nvPr/>
        </p:nvPicPr>
        <p:blipFill rotWithShape="1">
          <a:blip r:embed="rId3"/>
          <a:srcRect t="7755" b="23496"/>
          <a:stretch/>
        </p:blipFill>
        <p:spPr bwMode="auto">
          <a:xfrm>
            <a:off x="261668" y="685800"/>
            <a:ext cx="4267200" cy="5429250"/>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4"/>
          <a:srcRect l="618" t="17245" r="2056" b="49074"/>
          <a:stretch/>
        </p:blipFill>
        <p:spPr bwMode="auto">
          <a:xfrm>
            <a:off x="4800599" y="685800"/>
            <a:ext cx="4170333" cy="26003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2517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grayscl/>
          </a:blip>
          <a:srcRect/>
          <a:stretch>
            <a:fillRect/>
          </a:stretch>
        </a:blip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752600" y="762000"/>
            <a:ext cx="7391400" cy="5616575"/>
          </a:xfrm>
        </p:spPr>
        <p:txBody>
          <a:bodyPr/>
          <a:lstStyle/>
          <a:p>
            <a:pPr marL="0" indent="0" algn="r">
              <a:buNone/>
            </a:pPr>
            <a:r>
              <a:rPr lang="ar-LB" sz="2000" dirty="0"/>
              <a:t>اللغة أداة اتصال في المجتمع الواحد وفي المجتمعات البشرية المتعددة، بها نعبر عن أفكارنا ومشاعرنا وبخا نتصل مع الٱخر أو الٱخر بنا. اللغة تجسد الفكرة اللتي تمتاز بها الانسان وترسم طريق الوعي  والعلم والثقافة. فلولا اللغة لما كان تطور ورقي. </a:t>
            </a:r>
            <a:endParaRPr lang="en-US" sz="2000" dirty="0"/>
          </a:p>
          <a:p>
            <a:pPr marL="0" indent="0" algn="r">
              <a:buNone/>
            </a:pPr>
            <a:endParaRPr lang="en-US" sz="2000" dirty="0"/>
          </a:p>
          <a:p>
            <a:pPr marL="0" indent="0" algn="r">
              <a:buNone/>
            </a:pPr>
            <a:r>
              <a:rPr lang="ar-LB" sz="2000" dirty="0"/>
              <a:t>باللغة  نعبر عن حضارتنا. نكتشف ماضينا ونرسم مستقبلنا. وقديماً قيل "كلّ لسان بإنسان" أي إذا اغتنيت بلغات متعددة. فعظيم أن يدرك الإنسان لغات الشعوب الأخرى اللّتي تسطوتن الكرة الأرضية.</a:t>
            </a:r>
            <a:endParaRPr lang="en-US" sz="2000" dirty="0"/>
          </a:p>
          <a:p>
            <a:pPr marL="0" indent="0" algn="r">
              <a:buNone/>
            </a:pPr>
            <a:endParaRPr lang="ar-LB" sz="2000" dirty="0">
              <a:solidFill>
                <a:schemeClr val="tx1"/>
              </a:solidFill>
            </a:endParaRPr>
          </a:p>
          <a:p>
            <a:pPr marL="0" indent="0" algn="r" rtl="1">
              <a:buNone/>
            </a:pPr>
            <a:r>
              <a:rPr lang="ar-LB" sz="2000" dirty="0">
                <a:solidFill>
                  <a:schemeClr val="tx1"/>
                </a:solidFill>
              </a:rPr>
              <a:t>فلولا اللّغة لما عرفنا مبادى </a:t>
            </a:r>
            <a:r>
              <a:rPr lang="en-US" sz="2000" dirty="0">
                <a:solidFill>
                  <a:schemeClr val="tx1"/>
                </a:solidFill>
              </a:rPr>
              <a:t> Corneille</a:t>
            </a:r>
            <a:r>
              <a:rPr lang="ar-LB" sz="2000" dirty="0">
                <a:solidFill>
                  <a:schemeClr val="tx1"/>
                </a:solidFill>
              </a:rPr>
              <a:t>ورومنسيّة </a:t>
            </a:r>
            <a:r>
              <a:rPr lang="en-US" sz="2000" dirty="0">
                <a:solidFill>
                  <a:schemeClr val="tx1"/>
                </a:solidFill>
              </a:rPr>
              <a:t>Rousseau</a:t>
            </a:r>
            <a:r>
              <a:rPr lang="ar-LB" sz="2000" dirty="0">
                <a:solidFill>
                  <a:schemeClr val="tx1"/>
                </a:solidFill>
              </a:rPr>
              <a:t> وأدب </a:t>
            </a:r>
            <a:r>
              <a:rPr lang="en-US" sz="2000" dirty="0">
                <a:solidFill>
                  <a:schemeClr val="tx1"/>
                </a:solidFill>
              </a:rPr>
              <a:t> Shakespeare</a:t>
            </a:r>
            <a:r>
              <a:rPr lang="ar-LB" sz="2000" dirty="0">
                <a:solidFill>
                  <a:schemeClr val="tx1"/>
                </a:solidFill>
              </a:rPr>
              <a:t> وفخر</a:t>
            </a:r>
            <a:r>
              <a:rPr lang="ar-LB" sz="2000" dirty="0"/>
              <a:t>المتنبي وفلسفة جبران ونعيمة. بها اغتن الفكر وأبدعت الأجيال حتّى أن نستطيع القول إن اللغة هي المدماك الأوّل في بناء الحضارة البشريّة. يكفي أنّها خطّت إلينا الكتب السمويّة اللّتي كانت الصّلة بين الأرض والسّماء</a:t>
            </a:r>
          </a:p>
          <a:p>
            <a:pPr marL="0" indent="0" algn="r" rtl="1">
              <a:buNone/>
            </a:pPr>
            <a:endParaRPr lang="ar-LB" sz="2000" dirty="0"/>
          </a:p>
          <a:p>
            <a:pPr marL="0" indent="0" algn="r" rtl="1">
              <a:buNone/>
            </a:pPr>
            <a:r>
              <a:rPr lang="ar-LB" sz="2000" dirty="0"/>
              <a:t>اللّغة هي الكلمة الأولى اللّتي ترتسم على شفتيّ إنسان وجد في هذا الكون حتّى أصبحت جسراً للتّوصل بين شعوب الأرض.</a:t>
            </a:r>
          </a:p>
          <a:p>
            <a:pPr marL="0" indent="0" algn="r" rtl="1">
              <a:buNone/>
            </a:pPr>
            <a:endParaRPr lang="ar-LB" sz="2000" dirty="0"/>
          </a:p>
          <a:p>
            <a:pPr marL="0" indent="0" algn="r" rtl="1">
              <a:buNone/>
            </a:pPr>
            <a:r>
              <a:rPr lang="ar-LB" sz="2000" dirty="0"/>
              <a:t>على كلّ إنسان الحفاظ على تاريخه وعقيدته وتطلّعاته، كي يحافظ على هيكل الحضارة الّذي بناه الأقدمون ينقل إلى أجيال وأجيال وأجيال..</a:t>
            </a:r>
            <a:endParaRPr lang="en-US" sz="2000" dirty="0"/>
          </a:p>
        </p:txBody>
      </p:sp>
      <p:sp>
        <p:nvSpPr>
          <p:cNvPr id="5" name="Rectangle 2"/>
          <p:cNvSpPr>
            <a:spLocks noGrp="1" noChangeArrowheads="1"/>
          </p:cNvSpPr>
          <p:nvPr>
            <p:ph type="title"/>
          </p:nvPr>
        </p:nvSpPr>
        <p:spPr>
          <a:xfrm>
            <a:off x="2514600" y="152400"/>
            <a:ext cx="6480175" cy="649287"/>
          </a:xfrm>
        </p:spPr>
        <p:txBody>
          <a:bodyPr/>
          <a:lstStyle/>
          <a:p>
            <a:pPr algn="r"/>
            <a:r>
              <a:rPr lang="ar-LB" sz="4000" dirty="0"/>
              <a:t>واللّغة, ما هي؟</a:t>
            </a:r>
            <a:endParaRPr lang="uk-UA" sz="4000" dirty="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534400" cy="4724400"/>
          </a:xfrm>
        </p:spPr>
        <p:txBody>
          <a:bodyPr/>
          <a:lstStyle/>
          <a:p>
            <a:pPr algn="r"/>
            <a:r>
              <a:rPr lang="ar-LB" sz="3600" dirty="0">
                <a:solidFill>
                  <a:schemeClr val="accent6">
                    <a:lumMod val="50000"/>
                  </a:schemeClr>
                </a:solidFill>
              </a:rPr>
              <a:t>وزرعنا بك مجدا خالدا          يتحدى الشامخات الخلدا </a:t>
            </a:r>
            <a:br>
              <a:rPr lang="ar-LB" sz="3600" dirty="0">
                <a:solidFill>
                  <a:schemeClr val="accent6">
                    <a:lumMod val="50000"/>
                  </a:schemeClr>
                </a:solidFill>
              </a:rPr>
            </a:br>
            <a:br>
              <a:rPr lang="ar-LB" sz="3600" dirty="0">
                <a:solidFill>
                  <a:schemeClr val="accent6">
                    <a:lumMod val="50000"/>
                  </a:schemeClr>
                </a:solidFill>
              </a:rPr>
            </a:br>
            <a:r>
              <a:rPr lang="ar-LB" sz="3600" dirty="0">
                <a:solidFill>
                  <a:schemeClr val="accent6">
                    <a:lumMod val="50000"/>
                  </a:schemeClr>
                </a:solidFill>
              </a:rPr>
              <a:t>فوق أجواز الفضا أصداؤه      وبك التاريخ غنى وشدا</a:t>
            </a:r>
            <a:endParaRPr lang="en-US" sz="3600" dirty="0">
              <a:solidFill>
                <a:schemeClr val="accent6">
                  <a:lumMod val="50000"/>
                </a:schemeClr>
              </a:solidFill>
            </a:endParaRPr>
          </a:p>
        </p:txBody>
      </p:sp>
    </p:spTree>
    <p:extLst>
      <p:ext uri="{BB962C8B-B14F-4D97-AF65-F5344CB8AC3E}">
        <p14:creationId xmlns:p14="http://schemas.microsoft.com/office/powerpoint/2010/main" val="1034009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284001-B385-4FFC-8D2F-F8D151094A5C}"/>
              </a:ext>
            </a:extLst>
          </p:cNvPr>
          <p:cNvPicPr>
            <a:picLocks noChangeAspect="1"/>
          </p:cNvPicPr>
          <p:nvPr/>
        </p:nvPicPr>
        <p:blipFill>
          <a:blip r:embed="rId2"/>
          <a:stretch>
            <a:fillRect/>
          </a:stretch>
        </p:blipFill>
        <p:spPr>
          <a:xfrm>
            <a:off x="290705" y="0"/>
            <a:ext cx="8562590" cy="6858000"/>
          </a:xfrm>
          <a:prstGeom prst="rect">
            <a:avLst/>
          </a:prstGeom>
        </p:spPr>
      </p:pic>
    </p:spTree>
    <p:extLst>
      <p:ext uri="{BB962C8B-B14F-4D97-AF65-F5344CB8AC3E}">
        <p14:creationId xmlns:p14="http://schemas.microsoft.com/office/powerpoint/2010/main" val="3482248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A4FF78-9DF6-4258-98D9-4AB23D938328}"/>
              </a:ext>
            </a:extLst>
          </p:cNvPr>
          <p:cNvSpPr>
            <a:spLocks noGrp="1"/>
          </p:cNvSpPr>
          <p:nvPr>
            <p:ph idx="1"/>
          </p:nvPr>
        </p:nvSpPr>
        <p:spPr/>
        <p:txBody>
          <a:bodyPr/>
          <a:lstStyle/>
          <a:p>
            <a:pPr algn="r" rtl="1"/>
            <a:r>
              <a:rPr lang="ar-LB" dirty="0"/>
              <a:t>مارك يونس </a:t>
            </a:r>
          </a:p>
          <a:p>
            <a:pPr algn="r" rtl="1"/>
            <a:r>
              <a:rPr lang="ar-LB" dirty="0"/>
              <a:t>غاييل حنَا</a:t>
            </a:r>
          </a:p>
          <a:p>
            <a:pPr algn="r" rtl="1"/>
            <a:r>
              <a:rPr lang="ar-LB" dirty="0"/>
              <a:t>روي سلمون </a:t>
            </a:r>
          </a:p>
          <a:p>
            <a:pPr algn="r" rtl="1"/>
            <a:r>
              <a:rPr lang="ar-LB" dirty="0"/>
              <a:t>شربل هاشم </a:t>
            </a:r>
          </a:p>
        </p:txBody>
      </p:sp>
    </p:spTree>
    <p:extLst>
      <p:ext uri="{BB962C8B-B14F-4D97-AF65-F5344CB8AC3E}">
        <p14:creationId xmlns:p14="http://schemas.microsoft.com/office/powerpoint/2010/main" val="2484173718"/>
      </p:ext>
    </p:extLst>
  </p:cSld>
  <p:clrMapOvr>
    <a:masterClrMapping/>
  </p:clrMapOvr>
</p:sld>
</file>

<file path=ppt/theme/theme1.xml><?xml version="1.0" encoding="utf-8"?>
<a:theme xmlns:a="http://schemas.openxmlformats.org/drawingml/2006/main" name="template">
  <a:themeElements>
    <a:clrScheme name="template 4">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fontScheme name="templat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template 1">
        <a:dk1>
          <a:srgbClr val="4D4D4D"/>
        </a:dk1>
        <a:lt1>
          <a:srgbClr val="FFFFFF"/>
        </a:lt1>
        <a:dk2>
          <a:srgbClr val="000000"/>
        </a:dk2>
        <a:lt2>
          <a:srgbClr val="D5E1F3"/>
        </a:lt2>
        <a:accent1>
          <a:srgbClr val="BC4417"/>
        </a:accent1>
        <a:accent2>
          <a:srgbClr val="CF9C1C"/>
        </a:accent2>
        <a:accent3>
          <a:srgbClr val="FFFFFF"/>
        </a:accent3>
        <a:accent4>
          <a:srgbClr val="404040"/>
        </a:accent4>
        <a:accent5>
          <a:srgbClr val="DAB0AB"/>
        </a:accent5>
        <a:accent6>
          <a:srgbClr val="BB8D18"/>
        </a:accent6>
        <a:hlink>
          <a:srgbClr val="E8C97C"/>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986615"/>
        </a:lt2>
        <a:accent1>
          <a:srgbClr val="BF4413"/>
        </a:accent1>
        <a:accent2>
          <a:srgbClr val="FFAB21"/>
        </a:accent2>
        <a:accent3>
          <a:srgbClr val="FFFFFF"/>
        </a:accent3>
        <a:accent4>
          <a:srgbClr val="404040"/>
        </a:accent4>
        <a:accent5>
          <a:srgbClr val="DCB0AA"/>
        </a:accent5>
        <a:accent6>
          <a:srgbClr val="E79B1D"/>
        </a:accent6>
        <a:hlink>
          <a:srgbClr val="C5A379"/>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4A1B17"/>
        </a:lt2>
        <a:accent1>
          <a:srgbClr val="C66C00"/>
        </a:accent1>
        <a:accent2>
          <a:srgbClr val="FED416"/>
        </a:accent2>
        <a:accent3>
          <a:srgbClr val="FFFFFF"/>
        </a:accent3>
        <a:accent4>
          <a:srgbClr val="404040"/>
        </a:accent4>
        <a:accent5>
          <a:srgbClr val="DFBAAA"/>
        </a:accent5>
        <a:accent6>
          <a:srgbClr val="E6C013"/>
        </a:accent6>
        <a:hlink>
          <a:srgbClr val="FFDE93"/>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570301"/>
        </a:lt2>
        <a:accent1>
          <a:srgbClr val="D37E00"/>
        </a:accent1>
        <a:accent2>
          <a:srgbClr val="F5CB03"/>
        </a:accent2>
        <a:accent3>
          <a:srgbClr val="FFFFFF"/>
        </a:accent3>
        <a:accent4>
          <a:srgbClr val="404040"/>
        </a:accent4>
        <a:accent5>
          <a:srgbClr val="E6C0AA"/>
        </a:accent5>
        <a:accent6>
          <a:srgbClr val="DEB802"/>
        </a:accent6>
        <a:hlink>
          <a:srgbClr val="D86001"/>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713C0C"/>
        </a:lt2>
        <a:accent1>
          <a:srgbClr val="E4B058"/>
        </a:accent1>
        <a:accent2>
          <a:srgbClr val="FDD912"/>
        </a:accent2>
        <a:accent3>
          <a:srgbClr val="FFFFFF"/>
        </a:accent3>
        <a:accent4>
          <a:srgbClr val="404040"/>
        </a:accent4>
        <a:accent5>
          <a:srgbClr val="EFD4B4"/>
        </a:accent5>
        <a:accent6>
          <a:srgbClr val="E5C40F"/>
        </a:accent6>
        <a:hlink>
          <a:srgbClr val="E06301"/>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953900"/>
        </a:lt2>
        <a:accent1>
          <a:srgbClr val="B65300"/>
        </a:accent1>
        <a:accent2>
          <a:srgbClr val="CE6A00"/>
        </a:accent2>
        <a:accent3>
          <a:srgbClr val="FFFFFF"/>
        </a:accent3>
        <a:accent4>
          <a:srgbClr val="404040"/>
        </a:accent4>
        <a:accent5>
          <a:srgbClr val="D7B3AA"/>
        </a:accent5>
        <a:accent6>
          <a:srgbClr val="BA5F00"/>
        </a:accent6>
        <a:hlink>
          <a:srgbClr val="F0A806"/>
        </a:hlink>
        <a:folHlink>
          <a:srgbClr val="FFE6C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D87200"/>
        </a:lt2>
        <a:accent1>
          <a:srgbClr val="E29B07"/>
        </a:accent1>
        <a:accent2>
          <a:srgbClr val="EDBF03"/>
        </a:accent2>
        <a:accent3>
          <a:srgbClr val="FFFFFF"/>
        </a:accent3>
        <a:accent4>
          <a:srgbClr val="404040"/>
        </a:accent4>
        <a:accent5>
          <a:srgbClr val="EECBAA"/>
        </a:accent5>
        <a:accent6>
          <a:srgbClr val="D7AD02"/>
        </a:accent6>
        <a:hlink>
          <a:srgbClr val="7CA43F"/>
        </a:hlink>
        <a:folHlink>
          <a:srgbClr val="FFE6C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D24D06"/>
        </a:lt2>
        <a:accent1>
          <a:srgbClr val="E59709"/>
        </a:accent1>
        <a:accent2>
          <a:srgbClr val="E9AC24"/>
        </a:accent2>
        <a:accent3>
          <a:srgbClr val="FFFFFF"/>
        </a:accent3>
        <a:accent4>
          <a:srgbClr val="404040"/>
        </a:accent4>
        <a:accent5>
          <a:srgbClr val="F0C9AA"/>
        </a:accent5>
        <a:accent6>
          <a:srgbClr val="D39B20"/>
        </a:accent6>
        <a:hlink>
          <a:srgbClr val="F7B80B"/>
        </a:hlink>
        <a:folHlink>
          <a:srgbClr val="FFE6C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CD5003"/>
        </a:lt2>
        <a:accent1>
          <a:srgbClr val="419DCF"/>
        </a:accent1>
        <a:accent2>
          <a:srgbClr val="BC1F1F"/>
        </a:accent2>
        <a:accent3>
          <a:srgbClr val="FFFFFF"/>
        </a:accent3>
        <a:accent4>
          <a:srgbClr val="404040"/>
        </a:accent4>
        <a:accent5>
          <a:srgbClr val="B0CCE4"/>
        </a:accent5>
        <a:accent6>
          <a:srgbClr val="AA1B1B"/>
        </a:accent6>
        <a:hlink>
          <a:srgbClr val="FFE42F"/>
        </a:hlink>
        <a:folHlink>
          <a:srgbClr val="FFE6C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DF2905"/>
        </a:lt2>
        <a:accent1>
          <a:srgbClr val="D05203"/>
        </a:accent1>
        <a:accent2>
          <a:srgbClr val="72A3E1"/>
        </a:accent2>
        <a:accent3>
          <a:srgbClr val="FFFFFF"/>
        </a:accent3>
        <a:accent4>
          <a:srgbClr val="404040"/>
        </a:accent4>
        <a:accent5>
          <a:srgbClr val="E4B3AA"/>
        </a:accent5>
        <a:accent6>
          <a:srgbClr val="6793CC"/>
        </a:accent6>
        <a:hlink>
          <a:srgbClr val="F3A105"/>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279</TotalTime>
  <Words>793</Words>
  <Application>Microsoft Office PowerPoint</Application>
  <PresentationFormat>On-screen Show (4:3)</PresentationFormat>
  <Paragraphs>68</Paragraphs>
  <Slides>21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template</vt:lpstr>
      <vt:lpstr>لغة الضّاد</vt:lpstr>
      <vt:lpstr>أنا لا أكتب إلا لغة                في فؤادي سكنت منذ الصغرْ  لغة الضاد و ما أجملها           سأغنيها إلى أن أندثر  سوف أسري في رباها عاشقاً   أنحتُ الصخر و حرفي  يزدهر</vt:lpstr>
      <vt:lpstr>أصل اللَغة العربيَة</vt:lpstr>
      <vt:lpstr>الرابطة القلمية</vt:lpstr>
      <vt:lpstr>مبادئ الرابطة القلمية</vt:lpstr>
      <vt:lpstr>إنجازاتها</vt:lpstr>
      <vt:lpstr>شعراء الرابطة القلمية </vt:lpstr>
      <vt:lpstr>أشهر أقوال نسيب عريضة</vt:lpstr>
      <vt:lpstr>ميخائيل نعيمة</vt:lpstr>
      <vt:lpstr>اشهر اقوال ميخائيل نعيمة</vt:lpstr>
      <vt:lpstr>جبران خليل جبران</vt:lpstr>
      <vt:lpstr>PowerPoint Presentation</vt:lpstr>
      <vt:lpstr>إيليا أبو ماضي</vt:lpstr>
      <vt:lpstr>نزار قباني </vt:lpstr>
      <vt:lpstr>PowerPoint Presentation</vt:lpstr>
      <vt:lpstr>طٰه حسينٰ</vt:lpstr>
      <vt:lpstr>PowerPoint Presentation</vt:lpstr>
      <vt:lpstr>واللّغة, ما هي؟</vt:lpstr>
      <vt:lpstr>وزرعنا بك مجدا خالدا          يتحدى الشامخات الخلدا   فوق أجواز الفضا أصداؤه      وبك التاريخ غنى وشدا</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Marc Younes</cp:lastModifiedBy>
  <cp:revision>16</cp:revision>
  <dcterms:created xsi:type="dcterms:W3CDTF">2020-12-08T17:20:51Z</dcterms:created>
  <dcterms:modified xsi:type="dcterms:W3CDTF">2020-12-11T20:13:36Z</dcterms:modified>
</cp:coreProperties>
</file>