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1" r:id="rId4"/>
    <p:sldId id="259" r:id="rId5"/>
    <p:sldId id="260"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FA6344-1AFA-4ACB-8A3E-CAAADC0FD9C8}" v="236" dt="2020-12-13T12:28:08.1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10FA6344-1AFA-4ACB-8A3E-CAAADC0FD9C8}"/>
    <pc:docChg chg="modSld">
      <pc:chgData name="" userId="" providerId="" clId="Web-{10FA6344-1AFA-4ACB-8A3E-CAAADC0FD9C8}" dt="2020-12-13T12:28:08.102" v="233" actId="20577"/>
      <pc:docMkLst>
        <pc:docMk/>
      </pc:docMkLst>
      <pc:sldChg chg="modSp">
        <pc:chgData name="" userId="" providerId="" clId="Web-{10FA6344-1AFA-4ACB-8A3E-CAAADC0FD9C8}" dt="2020-12-13T12:21:26.312" v="172" actId="20577"/>
        <pc:sldMkLst>
          <pc:docMk/>
          <pc:sldMk cId="3333875041" sldId="258"/>
        </pc:sldMkLst>
        <pc:spChg chg="mod">
          <ac:chgData name="" userId="" providerId="" clId="Web-{10FA6344-1AFA-4ACB-8A3E-CAAADC0FD9C8}" dt="2020-12-13T12:21:26.312" v="172" actId="20577"/>
          <ac:spMkLst>
            <pc:docMk/>
            <pc:sldMk cId="3333875041" sldId="258"/>
            <ac:spMk id="4" creationId="{00000000-0000-0000-0000-000000000000}"/>
          </ac:spMkLst>
        </pc:spChg>
      </pc:sldChg>
      <pc:sldChg chg="modSp">
        <pc:chgData name="" userId="" providerId="" clId="Web-{10FA6344-1AFA-4ACB-8A3E-CAAADC0FD9C8}" dt="2020-12-13T12:27:51.992" v="231" actId="20577"/>
        <pc:sldMkLst>
          <pc:docMk/>
          <pc:sldMk cId="2496086156" sldId="259"/>
        </pc:sldMkLst>
        <pc:spChg chg="mod">
          <ac:chgData name="" userId="" providerId="" clId="Web-{10FA6344-1AFA-4ACB-8A3E-CAAADC0FD9C8}" dt="2020-12-13T12:27:51.992" v="231" actId="20577"/>
          <ac:spMkLst>
            <pc:docMk/>
            <pc:sldMk cId="2496086156" sldId="259"/>
            <ac:spMk id="3" creationId="{00000000-0000-0000-0000-000000000000}"/>
          </ac:spMkLst>
        </pc:spChg>
      </pc:sldChg>
      <pc:sldChg chg="modSp">
        <pc:chgData name="" userId="" providerId="" clId="Web-{10FA6344-1AFA-4ACB-8A3E-CAAADC0FD9C8}" dt="2020-12-13T12:27:38.273" v="228" actId="20577"/>
        <pc:sldMkLst>
          <pc:docMk/>
          <pc:sldMk cId="988557547" sldId="261"/>
        </pc:sldMkLst>
        <pc:spChg chg="mod">
          <ac:chgData name="" userId="" providerId="" clId="Web-{10FA6344-1AFA-4ACB-8A3E-CAAADC0FD9C8}" dt="2020-12-13T12:27:38.273" v="228" actId="20577"/>
          <ac:spMkLst>
            <pc:docMk/>
            <pc:sldMk cId="988557547" sldId="261"/>
            <ac:spMk id="7"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E31166-117C-4A38-9C94-3842E2DDF286}"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1666574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E31166-117C-4A38-9C94-3842E2DDF286}"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1430961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E31166-117C-4A38-9C94-3842E2DDF286}"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3134584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E31166-117C-4A38-9C94-3842E2DDF286}" type="datetimeFigureOut">
              <a:rPr lang="en-US" smtClean="0"/>
              <a:t>12/13/2020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1452624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E31166-117C-4A38-9C94-3842E2DDF286}" type="datetimeFigureOut">
              <a:rPr lang="en-US" smtClean="0"/>
              <a:t>12/13/2020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455948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E31166-117C-4A38-9C94-3842E2DDF286}" type="datetimeFigureOut">
              <a:rPr lang="en-US" smtClean="0"/>
              <a:t>12/13/2020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3557652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E31166-117C-4A38-9C94-3842E2DDF286}" type="datetimeFigureOut">
              <a:rPr lang="en-US" smtClean="0"/>
              <a:t>12/13/2020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3818600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E31166-117C-4A38-9C94-3842E2DDF286}" type="datetimeFigureOut">
              <a:rPr lang="en-US" smtClean="0"/>
              <a:t>12/13/2020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3006326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FBE31166-117C-4A38-9C94-3842E2DDF286}" type="datetimeFigureOut">
              <a:rPr lang="en-US" smtClean="0"/>
              <a:t>12/13/2020</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2273081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E31166-117C-4A38-9C94-3842E2DDF286}" type="datetimeFigureOut">
              <a:rPr lang="en-US" smtClean="0"/>
              <a:t>12/13/2020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3478270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FBE31166-117C-4A38-9C94-3842E2DDF286}"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2940358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E31166-117C-4A38-9C94-3842E2DDF286}" type="datetimeFigureOut">
              <a:rPr lang="en-US" smtClean="0"/>
              <a:t>12/13/2020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3626369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E31166-117C-4A38-9C94-3842E2DDF286}"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18391704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E31166-117C-4A38-9C94-3842E2DDF286}"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412E8-88C0-4CFB-8A7C-13E27CE1C22F}" type="slidenum">
              <a:rPr lang="en-US" smtClean="0"/>
              <a:t>‹#›</a:t>
            </a:fld>
            <a:endParaRPr lang="en-US"/>
          </a:p>
        </p:txBody>
      </p:sp>
    </p:spTree>
    <p:extLst>
      <p:ext uri="{BB962C8B-B14F-4D97-AF65-F5344CB8AC3E}">
        <p14:creationId xmlns:p14="http://schemas.microsoft.com/office/powerpoint/2010/main" val="2888134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FBE31166-117C-4A38-9C94-3842E2DDF286}" type="datetimeFigureOut">
              <a:rPr lang="en-US" smtClean="0"/>
              <a:t>12/13/2020</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414412E8-88C0-4CFB-8A7C-13E27CE1C22F}" type="slidenum">
              <a:rPr lang="en-US" smtClean="0"/>
              <a:t>‹#›</a:t>
            </a:fld>
            <a:endParaRPr lang="en-US"/>
          </a:p>
        </p:txBody>
      </p:sp>
    </p:spTree>
    <p:extLst>
      <p:ext uri="{BB962C8B-B14F-4D97-AF65-F5344CB8AC3E}">
        <p14:creationId xmlns:p14="http://schemas.microsoft.com/office/powerpoint/2010/main" val="232803136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87265" y="417318"/>
            <a:ext cx="4211410" cy="923330"/>
          </a:xfrm>
          <a:prstGeom prst="rect">
            <a:avLst/>
          </a:prstGeom>
          <a:noFill/>
        </p:spPr>
        <p:txBody>
          <a:bodyPr wrap="none" lIns="91440" tIns="45720" rIns="91440" bIns="45720">
            <a:spAutoFit/>
          </a:bodyPr>
          <a:lstStyle/>
          <a:p>
            <a:pPr algn="ctr"/>
            <a:r>
              <a:rPr lang="ar-LB"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اللغة العربية</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5" name="Picture 4"/>
          <p:cNvPicPr>
            <a:picLocks noChangeAspect="1"/>
          </p:cNvPicPr>
          <p:nvPr/>
        </p:nvPicPr>
        <p:blipFill>
          <a:blip r:embed="rId2"/>
          <a:stretch>
            <a:fillRect/>
          </a:stretch>
        </p:blipFill>
        <p:spPr>
          <a:xfrm>
            <a:off x="108291" y="1558343"/>
            <a:ext cx="4170096" cy="1985760"/>
          </a:xfrm>
          <a:prstGeom prst="rect">
            <a:avLst/>
          </a:prstGeom>
        </p:spPr>
      </p:pic>
      <p:pic>
        <p:nvPicPr>
          <p:cNvPr id="6" name="Picture 5"/>
          <p:cNvPicPr>
            <a:picLocks noChangeAspect="1"/>
          </p:cNvPicPr>
          <p:nvPr/>
        </p:nvPicPr>
        <p:blipFill>
          <a:blip r:embed="rId3"/>
          <a:stretch>
            <a:fillRect/>
          </a:stretch>
        </p:blipFill>
        <p:spPr>
          <a:xfrm>
            <a:off x="8814247" y="1558343"/>
            <a:ext cx="2857500" cy="1600200"/>
          </a:xfrm>
          <a:prstGeom prst="rect">
            <a:avLst/>
          </a:prstGeom>
        </p:spPr>
      </p:pic>
      <p:pic>
        <p:nvPicPr>
          <p:cNvPr id="7" name="Picture 6"/>
          <p:cNvPicPr>
            <a:picLocks noChangeAspect="1"/>
          </p:cNvPicPr>
          <p:nvPr/>
        </p:nvPicPr>
        <p:blipFill>
          <a:blip r:embed="rId4"/>
          <a:stretch>
            <a:fillRect/>
          </a:stretch>
        </p:blipFill>
        <p:spPr>
          <a:xfrm>
            <a:off x="4524938" y="3158543"/>
            <a:ext cx="4042758" cy="2772177"/>
          </a:xfrm>
          <a:prstGeom prst="rect">
            <a:avLst/>
          </a:prstGeom>
        </p:spPr>
      </p:pic>
    </p:spTree>
    <p:extLst>
      <p:ext uri="{BB962C8B-B14F-4D97-AF65-F5344CB8AC3E}">
        <p14:creationId xmlns:p14="http://schemas.microsoft.com/office/powerpoint/2010/main" val="252271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3741" y="2863686"/>
            <a:ext cx="11668259" cy="4001095"/>
          </a:xfrm>
          <a:prstGeom prst="rect">
            <a:avLst/>
          </a:prstGeom>
        </p:spPr>
        <p:txBody>
          <a:bodyPr wrap="square" lIns="91440" tIns="45720" rIns="91440" bIns="45720" anchor="t">
            <a:spAutoFit/>
          </a:bodyPr>
          <a:lstStyle/>
          <a:p>
            <a:pPr algn="r"/>
            <a:r>
              <a:rPr lang="ar-LB" sz="2400" dirty="0">
                <a:cs typeface="Tahoma"/>
              </a:rPr>
              <a:t>اللّغة العربيّة أو لغة الضّاد هي واحدة من أكثر اللّغات انتشارًا ضمن مجموعة اللّغات الساميّة، في دول الوطن العربي، فضلًا عن العديد من المناطق الأخرى مثل تركيّا، والأحواز، ومالي </a:t>
            </a:r>
            <a:r>
              <a:rPr lang="ar-LB" sz="2400" dirty="0" smtClean="0">
                <a:cs typeface="Tahoma"/>
              </a:rPr>
              <a:t>وتشاد</a:t>
            </a:r>
            <a:r>
              <a:rPr lang="ar-LB" sz="2400" dirty="0">
                <a:cs typeface="Tahoma"/>
              </a:rPr>
              <a:t>، والسنغال، وإثيوبيا، وأريتيريا، وإيران، وجنوبي السودان</a:t>
            </a:r>
            <a:endParaRPr lang="en-US" dirty="0"/>
          </a:p>
          <a:p>
            <a:pPr algn="r"/>
            <a:r>
              <a:rPr lang="ar-LB" sz="2400" dirty="0">
                <a:cs typeface="Tahoma"/>
              </a:rPr>
              <a:t>                                                                                                                                       </a:t>
            </a:r>
          </a:p>
          <a:p>
            <a:pPr algn="r"/>
            <a:r>
              <a:rPr lang="ar-LB" sz="2400" dirty="0">
                <a:cs typeface="Tahoma"/>
              </a:rPr>
              <a:t> اللّغة العربيّة تعتبر لغةٌ مقدّسٌة على اعتبار أنّها لغة القرآن، حيث لا تتمّ الصّلاة والعبادات الأخرى في الدّين الإسلامي إلا بإتقان اللّغة العربيّة، كما أنّها لغة شعائريّة لدى عددٍ من الكنائس المسيحيّة على امتداد الوطن العربي، وقد تمّت كتابة العديد من الأعمال الفكريّة والدّينيّة اليهوديّة بها وتحديدًا في العصور الوسطى</a:t>
            </a:r>
            <a:r>
              <a:rPr lang="ar-LB" sz="2000" dirty="0">
                <a:cs typeface="Tahoma"/>
              </a:rPr>
              <a:t>.</a:t>
            </a:r>
          </a:p>
          <a:p>
            <a:endParaRPr lang="ar-LB" sz="2000" dirty="0">
              <a:cs typeface="Tahoma"/>
            </a:endParaRPr>
          </a:p>
          <a:p>
            <a:endParaRPr lang="en-US" dirty="0"/>
          </a:p>
        </p:txBody>
      </p:sp>
      <p:sp>
        <p:nvSpPr>
          <p:cNvPr id="5" name="Rectangle 4"/>
          <p:cNvSpPr/>
          <p:nvPr/>
        </p:nvSpPr>
        <p:spPr>
          <a:xfrm>
            <a:off x="2246190" y="455955"/>
            <a:ext cx="6926896" cy="923330"/>
          </a:xfrm>
          <a:prstGeom prst="rect">
            <a:avLst/>
          </a:prstGeom>
          <a:noFill/>
        </p:spPr>
        <p:txBody>
          <a:bodyPr wrap="none" lIns="91440" tIns="45720" rIns="91440" bIns="45720">
            <a:spAutoFit/>
          </a:bodyPr>
          <a:lstStyle/>
          <a:p>
            <a:pPr algn="ctr"/>
            <a:r>
              <a:rPr lang="ar-LB"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ما هي اللغة العربية؟</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333875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91403" y="449422"/>
            <a:ext cx="5987537" cy="923330"/>
          </a:xfrm>
          <a:prstGeom prst="rect">
            <a:avLst/>
          </a:prstGeom>
          <a:noFill/>
        </p:spPr>
        <p:txBody>
          <a:bodyPr wrap="none" lIns="91440" tIns="45720" rIns="91440" bIns="45720">
            <a:spAutoFit/>
          </a:bodyPr>
          <a:lstStyle/>
          <a:p>
            <a:pPr algn="ctr"/>
            <a:r>
              <a:rPr lang="ar-LB"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نشأة اللغة العربية</a:t>
            </a:r>
          </a:p>
        </p:txBody>
      </p:sp>
      <p:sp>
        <p:nvSpPr>
          <p:cNvPr id="7" name="Rectangle 6"/>
          <p:cNvSpPr/>
          <p:nvPr/>
        </p:nvSpPr>
        <p:spPr>
          <a:xfrm>
            <a:off x="5789091" y="2329056"/>
            <a:ext cx="6096000" cy="4893647"/>
          </a:xfrm>
          <a:prstGeom prst="rect">
            <a:avLst/>
          </a:prstGeom>
        </p:spPr>
        <p:txBody>
          <a:bodyPr lIns="91440" tIns="45720" rIns="91440" bIns="45720" anchor="t">
            <a:spAutoFit/>
          </a:bodyPr>
          <a:lstStyle/>
          <a:p>
            <a:pPr algn="r"/>
            <a:r>
              <a:rPr lang="ar-LB" sz="2000" dirty="0">
                <a:cs typeface="Tahoma"/>
              </a:rPr>
              <a:t>ظهرت اللّغة العربية منذ أكثر من ألف عام، ويُعتقد أنها نَشَأت في شبة الجزيرة العربية وكان أول من تحدث بها قبائل بدوية تسكن في الحدود الشمالية الغربية في السعودية، وهي واحدة من اللغات السامية، مثل: اللغة الأكدية والعبرية في الشمال، والآرامية والسريانية في الشرق والغرب، والحبشة في الجنوب، واللغات القبطية والفينيقية في لبنان، أما في الوقت الحالي انقرض عدد كبير من هذه اللغات بسبب انتشار اللغة العربية بشكل كبير، وكان السبب الرئيسي لانتشار اللغة العربية هو تنقل القبائل البدوية من مكانٍ لآخر، بالإضافة إلى الزواج العرب من السكان الأصليين للأماكن التي يزورونها، وأيضًا كان للفتوحات العربية في القرن السابع  الميلادي دورًا  ًكبيرًا في انتشارها..</a:t>
            </a:r>
            <a:endParaRPr lang="en-US" sz="2000"/>
          </a:p>
          <a:p>
            <a:endParaRPr lang="ar-LB" sz="2000" dirty="0">
              <a:cs typeface="Tahoma"/>
            </a:endParaRPr>
          </a:p>
          <a:p>
            <a:endParaRPr lang="en-US" sz="1600" dirty="0"/>
          </a:p>
          <a:p>
            <a:endParaRPr lang="en-US" sz="1600" dirty="0"/>
          </a:p>
        </p:txBody>
      </p:sp>
      <p:pic>
        <p:nvPicPr>
          <p:cNvPr id="8" name="Picture 7"/>
          <p:cNvPicPr>
            <a:picLocks noChangeAspect="1"/>
          </p:cNvPicPr>
          <p:nvPr/>
        </p:nvPicPr>
        <p:blipFill>
          <a:blip r:embed="rId2"/>
          <a:stretch>
            <a:fillRect/>
          </a:stretch>
        </p:blipFill>
        <p:spPr>
          <a:xfrm>
            <a:off x="604424" y="2252870"/>
            <a:ext cx="4384606" cy="2940326"/>
          </a:xfrm>
          <a:prstGeom prst="rect">
            <a:avLst/>
          </a:prstGeom>
        </p:spPr>
      </p:pic>
    </p:spTree>
    <p:extLst>
      <p:ext uri="{BB962C8B-B14F-4D97-AF65-F5344CB8AC3E}">
        <p14:creationId xmlns:p14="http://schemas.microsoft.com/office/powerpoint/2010/main" val="988557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6682" y="395673"/>
            <a:ext cx="10571998" cy="970450"/>
          </a:xfrm>
        </p:spPr>
        <p:txBody>
          <a:bodyPr/>
          <a:lstStyle/>
          <a:p>
            <a:r>
              <a:rPr lang="ar-LB" dirty="0">
                <a:solidFill>
                  <a:srgbClr val="002060"/>
                </a:solidFill>
              </a:rPr>
              <a:t>ما اهمية اللغة العربية</a:t>
            </a:r>
            <a:endParaRPr lang="en-US" dirty="0">
              <a:solidFill>
                <a:srgbClr val="002060"/>
              </a:solidFill>
            </a:endParaRPr>
          </a:p>
        </p:txBody>
      </p:sp>
      <p:sp>
        <p:nvSpPr>
          <p:cNvPr id="3" name="Content Placeholder 2"/>
          <p:cNvSpPr>
            <a:spLocks noGrp="1"/>
          </p:cNvSpPr>
          <p:nvPr>
            <p:ph idx="1"/>
          </p:nvPr>
        </p:nvSpPr>
        <p:spPr>
          <a:xfrm>
            <a:off x="321972" y="1596980"/>
            <a:ext cx="11051314" cy="4919729"/>
          </a:xfrm>
        </p:spPr>
        <p:txBody>
          <a:bodyPr>
            <a:normAutofit/>
          </a:bodyPr>
          <a:lstStyle/>
          <a:p>
            <a:pPr marL="0" indent="0">
              <a:buNone/>
            </a:pPr>
            <a:r>
              <a:rPr lang="ar-LB" dirty="0">
                <a:solidFill>
                  <a:srgbClr val="C00000"/>
                </a:solidFill>
              </a:rPr>
              <a:t>   تتضح أهمية اللغة العربية في النقاط الآتية:                                                                                  </a:t>
            </a:r>
          </a:p>
          <a:p>
            <a:pPr marL="0" indent="0" algn="r">
              <a:buNone/>
            </a:pPr>
            <a:r>
              <a:rPr lang="ar-LB" dirty="0"/>
              <a:t>  -كون اللغة العربية اللغة الحضارية الأولى في العالم لوقت طويل                                                     </a:t>
            </a:r>
          </a:p>
          <a:p>
            <a:pPr marL="0" indent="0" algn="r">
              <a:buNone/>
            </a:pPr>
            <a:r>
              <a:rPr lang="ar-LB" dirty="0"/>
              <a:t> </a:t>
            </a:r>
          </a:p>
          <a:p>
            <a:pPr marL="0" indent="0" algn="r">
              <a:buNone/>
            </a:pPr>
            <a:r>
              <a:rPr lang="ar-LB" dirty="0"/>
              <a:t> -قدرة اللغة العربية على المساعدة في التعبير عن العلوم المختلفة، بسبب تمتعها بخصائص، وألفاظ،      وتراكيب، وخيال، والعديد من الميزات الأخرى.                                                                            </a:t>
            </a:r>
          </a:p>
          <a:p>
            <a:pPr marL="0" indent="0" algn="r">
              <a:buNone/>
            </a:pPr>
            <a:endParaRPr lang="ar-LB" dirty="0"/>
          </a:p>
          <a:p>
            <a:pPr marL="0" indent="0" algn="r">
              <a:buNone/>
            </a:pPr>
            <a:r>
              <a:rPr lang="ar-LB" dirty="0"/>
              <a:t>-كون اللغة العربية أداة للتعارف والتواصل بين ملايين البشر في شتى بقاع الأرض. اتسام اللغة العربية بأنها ثابتة في جذورها ومتجددة بسبب خصائصها وميزاتها العديدة.                                                          </a:t>
            </a:r>
          </a:p>
          <a:p>
            <a:pPr algn="r"/>
            <a:endParaRPr lang="ar-LB" dirty="0"/>
          </a:p>
          <a:p>
            <a:pPr marL="0" indent="0" algn="r">
              <a:buNone/>
            </a:pPr>
            <a:r>
              <a:rPr lang="ar-LB" dirty="0"/>
              <a:t>-مساعدة اللغة العربية على استمرار الثقافة العربية بين الفئات المختلفة، والمحافظة على الاتصال بين      الأجيال. نقل اللغة العربية لتعاليم الإسلام وما انبثق عنه من حضارات.                                               </a:t>
            </a:r>
          </a:p>
          <a:p>
            <a:pPr marL="0" indent="0" algn="r">
              <a:buNone/>
            </a:pPr>
            <a:r>
              <a:rPr lang="ar-LB" dirty="0"/>
              <a:t>     </a:t>
            </a:r>
          </a:p>
          <a:p>
            <a:pPr marL="0" indent="0" algn="r">
              <a:buNone/>
            </a:pPr>
            <a:r>
              <a:rPr lang="ar-LB" dirty="0"/>
              <a:t>-كون اللغة العربية طريقة من أفضل الطرق التي تساعد في تسجيل الأفكار والأحاسيس                     </a:t>
            </a:r>
          </a:p>
          <a:p>
            <a:pPr marL="0" indent="0" algn="r">
              <a:buNone/>
            </a:pPr>
            <a:endParaRPr lang="ar-LB" dirty="0"/>
          </a:p>
        </p:txBody>
      </p:sp>
    </p:spTree>
    <p:extLst>
      <p:ext uri="{BB962C8B-B14F-4D97-AF65-F5344CB8AC3E}">
        <p14:creationId xmlns:p14="http://schemas.microsoft.com/office/powerpoint/2010/main" val="2496086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67213" y="396414"/>
            <a:ext cx="5925020" cy="923330"/>
          </a:xfrm>
          <a:prstGeom prst="rect">
            <a:avLst/>
          </a:prstGeom>
          <a:noFill/>
        </p:spPr>
        <p:txBody>
          <a:bodyPr wrap="none" lIns="91440" tIns="45720" rIns="91440" bIns="45720">
            <a:spAutoFit/>
          </a:bodyPr>
          <a:lstStyle/>
          <a:p>
            <a:pPr algn="ctr"/>
            <a:r>
              <a:rPr lang="ar-LB"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أنواع الخط العربي</a:t>
            </a:r>
          </a:p>
        </p:txBody>
      </p:sp>
      <p:sp>
        <p:nvSpPr>
          <p:cNvPr id="7" name="Rectangle 6"/>
          <p:cNvSpPr/>
          <p:nvPr/>
        </p:nvSpPr>
        <p:spPr>
          <a:xfrm>
            <a:off x="662617" y="1778218"/>
            <a:ext cx="11317340" cy="1508105"/>
          </a:xfrm>
          <a:prstGeom prst="rect">
            <a:avLst/>
          </a:prstGeom>
        </p:spPr>
        <p:txBody>
          <a:bodyPr wrap="square">
            <a:spAutoFit/>
          </a:bodyPr>
          <a:lstStyle/>
          <a:p>
            <a:r>
              <a:rPr lang="ar-LB" sz="2800" dirty="0"/>
              <a:t>هنالك العديد من أنواع الخطوط العربية، التي شكلت لوحات</a:t>
            </a:r>
            <a:r>
              <a:rPr lang="ar-LB" dirty="0"/>
              <a:t> </a:t>
            </a:r>
            <a:r>
              <a:rPr lang="ar-LB" sz="2800" dirty="0"/>
              <a:t>زخرفية هندسية، وهذه الخطوط هي:</a:t>
            </a:r>
            <a:r>
              <a:rPr lang="ar-LB" dirty="0"/>
              <a:t>                                                                                                                  </a:t>
            </a:r>
          </a:p>
          <a:p>
            <a:endParaRPr lang="ar-LB" dirty="0"/>
          </a:p>
          <a:p>
            <a:endParaRPr lang="en-US" dirty="0"/>
          </a:p>
        </p:txBody>
      </p:sp>
      <p:sp>
        <p:nvSpPr>
          <p:cNvPr id="8" name="Rectangle 7"/>
          <p:cNvSpPr/>
          <p:nvPr/>
        </p:nvSpPr>
        <p:spPr>
          <a:xfrm>
            <a:off x="-53009" y="4298169"/>
            <a:ext cx="2358888" cy="923330"/>
          </a:xfrm>
          <a:prstGeom prst="rect">
            <a:avLst/>
          </a:prstGeom>
        </p:spPr>
        <p:txBody>
          <a:bodyPr wrap="square">
            <a:spAutoFit/>
          </a:bodyPr>
          <a:lstStyle/>
          <a:p>
            <a:r>
              <a:rPr lang="ar-LB" dirty="0"/>
              <a:t>الخط الكوفي من أشهر الخطوط وأقدمها         </a:t>
            </a:r>
          </a:p>
          <a:p>
            <a:r>
              <a:rPr lang="ar-LB" dirty="0"/>
              <a:t> </a:t>
            </a:r>
          </a:p>
        </p:txBody>
      </p:sp>
      <p:sp>
        <p:nvSpPr>
          <p:cNvPr id="9" name="Rectangle 8"/>
          <p:cNvSpPr/>
          <p:nvPr/>
        </p:nvSpPr>
        <p:spPr>
          <a:xfrm>
            <a:off x="2802169" y="4220632"/>
            <a:ext cx="2749194" cy="923330"/>
          </a:xfrm>
          <a:prstGeom prst="rect">
            <a:avLst/>
          </a:prstGeom>
        </p:spPr>
        <p:txBody>
          <a:bodyPr wrap="square">
            <a:spAutoFit/>
          </a:bodyPr>
          <a:lstStyle/>
          <a:p>
            <a:r>
              <a:rPr lang="ar-LB" dirty="0"/>
              <a:t>خط النسخ: سمّي بالنسخ لكثرة تداوله في الكتابة    </a:t>
            </a:r>
          </a:p>
          <a:p>
            <a:r>
              <a:rPr lang="ar-LB" dirty="0"/>
              <a:t> </a:t>
            </a:r>
          </a:p>
        </p:txBody>
      </p:sp>
      <p:pic>
        <p:nvPicPr>
          <p:cNvPr id="11" name="Picture 10"/>
          <p:cNvPicPr>
            <a:picLocks noChangeAspect="1"/>
          </p:cNvPicPr>
          <p:nvPr/>
        </p:nvPicPr>
        <p:blipFill>
          <a:blip r:embed="rId2"/>
          <a:stretch>
            <a:fillRect/>
          </a:stretch>
        </p:blipFill>
        <p:spPr>
          <a:xfrm>
            <a:off x="88913" y="3164935"/>
            <a:ext cx="2216965" cy="1055697"/>
          </a:xfrm>
          <a:prstGeom prst="rect">
            <a:avLst/>
          </a:prstGeom>
        </p:spPr>
      </p:pic>
      <p:pic>
        <p:nvPicPr>
          <p:cNvPr id="12" name="Picture 11"/>
          <p:cNvPicPr>
            <a:picLocks noChangeAspect="1"/>
          </p:cNvPicPr>
          <p:nvPr/>
        </p:nvPicPr>
        <p:blipFill>
          <a:blip r:embed="rId3"/>
          <a:stretch>
            <a:fillRect/>
          </a:stretch>
        </p:blipFill>
        <p:spPr>
          <a:xfrm>
            <a:off x="3067213" y="3162322"/>
            <a:ext cx="2160412" cy="1058310"/>
          </a:xfrm>
          <a:prstGeom prst="rect">
            <a:avLst/>
          </a:prstGeom>
        </p:spPr>
      </p:pic>
      <p:sp>
        <p:nvSpPr>
          <p:cNvPr id="13" name="Rectangle 12"/>
          <p:cNvSpPr/>
          <p:nvPr/>
        </p:nvSpPr>
        <p:spPr>
          <a:xfrm>
            <a:off x="5610316" y="4220632"/>
            <a:ext cx="2570930" cy="923330"/>
          </a:xfrm>
          <a:prstGeom prst="rect">
            <a:avLst/>
          </a:prstGeom>
        </p:spPr>
        <p:txBody>
          <a:bodyPr wrap="square">
            <a:spAutoFit/>
          </a:bodyPr>
          <a:lstStyle/>
          <a:p>
            <a:r>
              <a:rPr lang="ar-LB" dirty="0"/>
              <a:t>خط الرقعة: وتنسب التسمية للرقاع      </a:t>
            </a:r>
          </a:p>
          <a:p>
            <a:r>
              <a:rPr lang="ar-LB" dirty="0"/>
              <a:t> </a:t>
            </a:r>
          </a:p>
        </p:txBody>
      </p:sp>
      <p:pic>
        <p:nvPicPr>
          <p:cNvPr id="14" name="Picture 13"/>
          <p:cNvPicPr>
            <a:picLocks noChangeAspect="1"/>
          </p:cNvPicPr>
          <p:nvPr/>
        </p:nvPicPr>
        <p:blipFill>
          <a:blip r:embed="rId4"/>
          <a:stretch>
            <a:fillRect/>
          </a:stretch>
        </p:blipFill>
        <p:spPr>
          <a:xfrm>
            <a:off x="5988960" y="3235726"/>
            <a:ext cx="1603142" cy="911501"/>
          </a:xfrm>
          <a:prstGeom prst="rect">
            <a:avLst/>
          </a:prstGeom>
        </p:spPr>
      </p:pic>
      <p:sp>
        <p:nvSpPr>
          <p:cNvPr id="15" name="Rectangle 14"/>
          <p:cNvSpPr/>
          <p:nvPr/>
        </p:nvSpPr>
        <p:spPr>
          <a:xfrm>
            <a:off x="8181246" y="4220632"/>
            <a:ext cx="2610678" cy="923330"/>
          </a:xfrm>
          <a:prstGeom prst="rect">
            <a:avLst/>
          </a:prstGeom>
        </p:spPr>
        <p:txBody>
          <a:bodyPr wrap="square">
            <a:spAutoFit/>
          </a:bodyPr>
          <a:lstStyle/>
          <a:p>
            <a:r>
              <a:rPr lang="ar-LB" dirty="0"/>
              <a:t>خط الفارسي: وهو من اسمه وجِد في بلاد فارس</a:t>
            </a:r>
          </a:p>
          <a:p>
            <a:r>
              <a:rPr lang="ar-LB" dirty="0"/>
              <a:t> </a:t>
            </a:r>
          </a:p>
        </p:txBody>
      </p:sp>
      <p:pic>
        <p:nvPicPr>
          <p:cNvPr id="16" name="Picture 15"/>
          <p:cNvPicPr>
            <a:picLocks noChangeAspect="1"/>
          </p:cNvPicPr>
          <p:nvPr/>
        </p:nvPicPr>
        <p:blipFill>
          <a:blip r:embed="rId5"/>
          <a:stretch>
            <a:fillRect/>
          </a:stretch>
        </p:blipFill>
        <p:spPr>
          <a:xfrm>
            <a:off x="8060679" y="3190620"/>
            <a:ext cx="2102353" cy="1030012"/>
          </a:xfrm>
          <a:prstGeom prst="rect">
            <a:avLst/>
          </a:prstGeom>
        </p:spPr>
      </p:pic>
      <p:sp>
        <p:nvSpPr>
          <p:cNvPr id="17" name="Rectangle 16"/>
          <p:cNvSpPr/>
          <p:nvPr/>
        </p:nvSpPr>
        <p:spPr>
          <a:xfrm>
            <a:off x="377021" y="6155808"/>
            <a:ext cx="2425148" cy="923330"/>
          </a:xfrm>
          <a:prstGeom prst="rect">
            <a:avLst/>
          </a:prstGeom>
        </p:spPr>
        <p:txBody>
          <a:bodyPr wrap="square">
            <a:spAutoFit/>
          </a:bodyPr>
          <a:lstStyle/>
          <a:p>
            <a:r>
              <a:rPr lang="ar-LB" dirty="0"/>
              <a:t>لخط الديواني: واضعه هو ابراهيم منيف    </a:t>
            </a:r>
          </a:p>
          <a:p>
            <a:r>
              <a:rPr lang="ar-LB" dirty="0"/>
              <a:t> </a:t>
            </a:r>
          </a:p>
        </p:txBody>
      </p:sp>
      <p:pic>
        <p:nvPicPr>
          <p:cNvPr id="18" name="Picture 17"/>
          <p:cNvPicPr>
            <a:picLocks noChangeAspect="1"/>
          </p:cNvPicPr>
          <p:nvPr/>
        </p:nvPicPr>
        <p:blipFill>
          <a:blip r:embed="rId6"/>
          <a:stretch>
            <a:fillRect/>
          </a:stretch>
        </p:blipFill>
        <p:spPr>
          <a:xfrm>
            <a:off x="363257" y="5055881"/>
            <a:ext cx="2090172" cy="1177464"/>
          </a:xfrm>
          <a:prstGeom prst="rect">
            <a:avLst/>
          </a:prstGeom>
        </p:spPr>
      </p:pic>
      <p:pic>
        <p:nvPicPr>
          <p:cNvPr id="19" name="Picture 18"/>
          <p:cNvPicPr>
            <a:picLocks noChangeAspect="1"/>
          </p:cNvPicPr>
          <p:nvPr/>
        </p:nvPicPr>
        <p:blipFill>
          <a:blip r:embed="rId7"/>
          <a:stretch>
            <a:fillRect/>
          </a:stretch>
        </p:blipFill>
        <p:spPr>
          <a:xfrm>
            <a:off x="3808813" y="4945141"/>
            <a:ext cx="1360974" cy="1319190"/>
          </a:xfrm>
          <a:prstGeom prst="rect">
            <a:avLst/>
          </a:prstGeom>
        </p:spPr>
      </p:pic>
      <p:sp>
        <p:nvSpPr>
          <p:cNvPr id="20" name="Rectangle 19"/>
          <p:cNvSpPr/>
          <p:nvPr/>
        </p:nvSpPr>
        <p:spPr>
          <a:xfrm>
            <a:off x="3027457" y="6264331"/>
            <a:ext cx="2523906" cy="923330"/>
          </a:xfrm>
          <a:prstGeom prst="rect">
            <a:avLst/>
          </a:prstGeom>
        </p:spPr>
        <p:txBody>
          <a:bodyPr wrap="square">
            <a:spAutoFit/>
          </a:bodyPr>
          <a:lstStyle/>
          <a:p>
            <a:r>
              <a:rPr lang="ar-LB" dirty="0"/>
              <a:t>خط الثلث: من أعقد الخطوط كتابة</a:t>
            </a:r>
          </a:p>
          <a:p>
            <a:endParaRPr lang="ar-LB" dirty="0"/>
          </a:p>
        </p:txBody>
      </p:sp>
      <p:sp>
        <p:nvSpPr>
          <p:cNvPr id="21" name="Rectangle 20"/>
          <p:cNvSpPr/>
          <p:nvPr/>
        </p:nvSpPr>
        <p:spPr>
          <a:xfrm>
            <a:off x="5610316" y="6153307"/>
            <a:ext cx="2888982" cy="923330"/>
          </a:xfrm>
          <a:prstGeom prst="rect">
            <a:avLst/>
          </a:prstGeom>
        </p:spPr>
        <p:txBody>
          <a:bodyPr wrap="square">
            <a:spAutoFit/>
          </a:bodyPr>
          <a:lstStyle/>
          <a:p>
            <a:r>
              <a:rPr lang="ar-LB" dirty="0"/>
              <a:t>لخط المغربي: ينتشر في بلدان شمال أفريقيا </a:t>
            </a:r>
          </a:p>
          <a:p>
            <a:r>
              <a:rPr lang="ar-LB" dirty="0"/>
              <a:t> </a:t>
            </a:r>
          </a:p>
        </p:txBody>
      </p:sp>
      <p:pic>
        <p:nvPicPr>
          <p:cNvPr id="22" name="Picture 21"/>
          <p:cNvPicPr>
            <a:picLocks noChangeAspect="1"/>
          </p:cNvPicPr>
          <p:nvPr/>
        </p:nvPicPr>
        <p:blipFill>
          <a:blip r:embed="rId8"/>
          <a:stretch>
            <a:fillRect/>
          </a:stretch>
        </p:blipFill>
        <p:spPr>
          <a:xfrm>
            <a:off x="6047653" y="4867099"/>
            <a:ext cx="1228861" cy="1286208"/>
          </a:xfrm>
          <a:prstGeom prst="rect">
            <a:avLst/>
          </a:prstGeom>
        </p:spPr>
      </p:pic>
      <p:sp>
        <p:nvSpPr>
          <p:cNvPr id="23" name="Rectangle 22"/>
          <p:cNvSpPr/>
          <p:nvPr/>
        </p:nvSpPr>
        <p:spPr>
          <a:xfrm>
            <a:off x="8718545" y="6078271"/>
            <a:ext cx="2888974" cy="923330"/>
          </a:xfrm>
          <a:prstGeom prst="rect">
            <a:avLst/>
          </a:prstGeom>
        </p:spPr>
        <p:txBody>
          <a:bodyPr wrap="square">
            <a:spAutoFit/>
          </a:bodyPr>
          <a:lstStyle/>
          <a:p>
            <a:r>
              <a:rPr lang="ar-LB" dirty="0"/>
              <a:t>خط الطغرى: من خصائصه المميزة أنه يكتب بخط الثلث</a:t>
            </a:r>
          </a:p>
          <a:p>
            <a:r>
              <a:rPr lang="ar-LB" dirty="0"/>
              <a:t> </a:t>
            </a:r>
          </a:p>
        </p:txBody>
      </p:sp>
      <p:pic>
        <p:nvPicPr>
          <p:cNvPr id="24" name="Picture 23"/>
          <p:cNvPicPr>
            <a:picLocks noChangeAspect="1"/>
          </p:cNvPicPr>
          <p:nvPr/>
        </p:nvPicPr>
        <p:blipFill>
          <a:blip r:embed="rId9"/>
          <a:stretch>
            <a:fillRect/>
          </a:stretch>
        </p:blipFill>
        <p:spPr>
          <a:xfrm>
            <a:off x="8771600" y="4910115"/>
            <a:ext cx="2020324" cy="1258563"/>
          </a:xfrm>
          <a:prstGeom prst="rect">
            <a:avLst/>
          </a:prstGeom>
        </p:spPr>
      </p:pic>
    </p:spTree>
    <p:extLst>
      <p:ext uri="{BB962C8B-B14F-4D97-AF65-F5344CB8AC3E}">
        <p14:creationId xmlns:p14="http://schemas.microsoft.com/office/powerpoint/2010/main" val="4091034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58232" y="2851424"/>
            <a:ext cx="5049780" cy="923330"/>
          </a:xfrm>
          <a:prstGeom prst="rect">
            <a:avLst/>
          </a:prstGeom>
          <a:noFill/>
        </p:spPr>
        <p:txBody>
          <a:bodyPr wrap="none" lIns="91440" tIns="45720" rIns="91440" bIns="45720">
            <a:spAutoFit/>
          </a:bodyPr>
          <a:lstStyle/>
          <a:p>
            <a:pPr algn="ctr"/>
            <a:r>
              <a:rPr lang="ar-LB" sz="5400" b="1" cap="none" spc="0" dirty="0">
                <a:ln w="12700">
                  <a:solidFill>
                    <a:schemeClr val="accent1"/>
                  </a:solidFill>
                  <a:prstDash val="solid"/>
                </a:ln>
                <a:solidFill>
                  <a:srgbClr val="C00000"/>
                </a:solidFill>
                <a:effectLst>
                  <a:outerShdw dist="38100" dir="2640000" algn="bl" rotWithShape="0">
                    <a:schemeClr val="accent1"/>
                  </a:outerShdw>
                </a:effectLst>
              </a:rPr>
              <a:t>شكرا للمشاهد</a:t>
            </a:r>
            <a:endParaRPr lang="en-US" sz="5400" b="1" cap="none" spc="0" dirty="0">
              <a:ln w="12700">
                <a:solidFill>
                  <a:schemeClr val="accent1"/>
                </a:solidFill>
                <a:prstDash val="solid"/>
              </a:ln>
              <a:solidFill>
                <a:srgbClr val="C00000"/>
              </a:solidFill>
              <a:effectLst>
                <a:outerShdw dist="38100" dir="2640000" algn="bl" rotWithShape="0">
                  <a:schemeClr val="accent1"/>
                </a:outerShdw>
              </a:effectLst>
            </a:endParaRPr>
          </a:p>
        </p:txBody>
      </p:sp>
      <p:sp>
        <p:nvSpPr>
          <p:cNvPr id="5" name="Smiley Face 4"/>
          <p:cNvSpPr/>
          <p:nvPr/>
        </p:nvSpPr>
        <p:spPr>
          <a:xfrm>
            <a:off x="4997003" y="4275786"/>
            <a:ext cx="1674254" cy="1519707"/>
          </a:xfrm>
          <a:prstGeom prst="smileyFace">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40418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65</TotalTime>
  <Words>371</Words>
  <Application>Microsoft Office PowerPoint</Application>
  <PresentationFormat>Widescreen</PresentationFormat>
  <Paragraphs>37</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Century Gothic</vt:lpstr>
      <vt:lpstr>Tahoma</vt:lpstr>
      <vt:lpstr>Wingdings 2</vt:lpstr>
      <vt:lpstr>Quotable</vt:lpstr>
      <vt:lpstr>PowerPoint Presentation</vt:lpstr>
      <vt:lpstr>PowerPoint Presentation</vt:lpstr>
      <vt:lpstr>PowerPoint Presentation</vt:lpstr>
      <vt:lpstr>ما اهمية اللغة العربية</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57</cp:revision>
  <dcterms:created xsi:type="dcterms:W3CDTF">2020-12-08T15:54:58Z</dcterms:created>
  <dcterms:modified xsi:type="dcterms:W3CDTF">2020-12-13T17:25:24Z</dcterms:modified>
</cp:coreProperties>
</file>