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38E4FA2-653F-41D7-A8A1-18E5BB9B1155}" v="176" dt="2020-12-13T12:04:06.5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728" autoAdjust="0"/>
  </p:normalViewPr>
  <p:slideViewPr>
    <p:cSldViewPr>
      <p:cViewPr varScale="1">
        <p:scale>
          <a:sx n="70" d="100"/>
          <a:sy n="70" d="100"/>
        </p:scale>
        <p:origin x="1386"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E38E4FA2-653F-41D7-A8A1-18E5BB9B1155}"/>
    <pc:docChg chg="modSld">
      <pc:chgData name="" userId="" providerId="" clId="Web-{E38E4FA2-653F-41D7-A8A1-18E5BB9B1155}" dt="2020-12-13T12:04:06.538" v="177" actId="20577"/>
      <pc:docMkLst>
        <pc:docMk/>
      </pc:docMkLst>
      <pc:sldChg chg="modSp">
        <pc:chgData name="" userId="" providerId="" clId="Web-{E38E4FA2-653F-41D7-A8A1-18E5BB9B1155}" dt="2020-12-13T11:52:48.932" v="10" actId="20577"/>
        <pc:sldMkLst>
          <pc:docMk/>
          <pc:sldMk cId="0" sldId="256"/>
        </pc:sldMkLst>
        <pc:spChg chg="mod">
          <ac:chgData name="" userId="" providerId="" clId="Web-{E38E4FA2-653F-41D7-A8A1-18E5BB9B1155}" dt="2020-12-13T11:52:40.275" v="4" actId="20577"/>
          <ac:spMkLst>
            <pc:docMk/>
            <pc:sldMk cId="0" sldId="256"/>
            <ac:spMk id="2" creationId="{00000000-0000-0000-0000-000000000000}"/>
          </ac:spMkLst>
        </pc:spChg>
        <pc:spChg chg="mod">
          <ac:chgData name="" userId="" providerId="" clId="Web-{E38E4FA2-653F-41D7-A8A1-18E5BB9B1155}" dt="2020-12-13T11:52:48.932" v="10" actId="20577"/>
          <ac:spMkLst>
            <pc:docMk/>
            <pc:sldMk cId="0" sldId="256"/>
            <ac:spMk id="3" creationId="{00000000-0000-0000-0000-000000000000}"/>
          </ac:spMkLst>
        </pc:spChg>
      </pc:sldChg>
      <pc:sldChg chg="addSp delSp modSp">
        <pc:chgData name="" userId="" providerId="" clId="Web-{E38E4FA2-653F-41D7-A8A1-18E5BB9B1155}" dt="2020-12-13T11:53:24.075" v="19"/>
        <pc:sldMkLst>
          <pc:docMk/>
          <pc:sldMk cId="0" sldId="257"/>
        </pc:sldMkLst>
        <pc:spChg chg="del mod">
          <ac:chgData name="" userId="" providerId="" clId="Web-{E38E4FA2-653F-41D7-A8A1-18E5BB9B1155}" dt="2020-12-13T11:53:24.075" v="19"/>
          <ac:spMkLst>
            <pc:docMk/>
            <pc:sldMk cId="0" sldId="257"/>
            <ac:spMk id="2" creationId="{00000000-0000-0000-0000-000000000000}"/>
          </ac:spMkLst>
        </pc:spChg>
        <pc:spChg chg="add mod">
          <ac:chgData name="" userId="" providerId="" clId="Web-{E38E4FA2-653F-41D7-A8A1-18E5BB9B1155}" dt="2020-12-13T11:53:24.075" v="19"/>
          <ac:spMkLst>
            <pc:docMk/>
            <pc:sldMk cId="0" sldId="257"/>
            <ac:spMk id="5" creationId="{5C70DE51-C612-45CB-A7BA-CBE61E070C26}"/>
          </ac:spMkLst>
        </pc:spChg>
        <pc:picChg chg="mod">
          <ac:chgData name="" userId="" providerId="" clId="Web-{E38E4FA2-653F-41D7-A8A1-18E5BB9B1155}" dt="2020-12-13T11:53:10.043" v="15" actId="1076"/>
          <ac:picMkLst>
            <pc:docMk/>
            <pc:sldMk cId="0" sldId="257"/>
            <ac:picMk id="4" creationId="{00000000-0000-0000-0000-000000000000}"/>
          </ac:picMkLst>
        </pc:picChg>
      </pc:sldChg>
      <pc:sldChg chg="modSp">
        <pc:chgData name="" userId="" providerId="" clId="Web-{E38E4FA2-653F-41D7-A8A1-18E5BB9B1155}" dt="2020-12-13T12:00:29.774" v="110" actId="20577"/>
        <pc:sldMkLst>
          <pc:docMk/>
          <pc:sldMk cId="0" sldId="258"/>
        </pc:sldMkLst>
        <pc:spChg chg="mod">
          <ac:chgData name="" userId="" providerId="" clId="Web-{E38E4FA2-653F-41D7-A8A1-18E5BB9B1155}" dt="2020-12-13T12:00:29.774" v="110" actId="20577"/>
          <ac:spMkLst>
            <pc:docMk/>
            <pc:sldMk cId="0" sldId="258"/>
            <ac:spMk id="3" creationId="{00000000-0000-0000-0000-000000000000}"/>
          </ac:spMkLst>
        </pc:spChg>
      </pc:sldChg>
      <pc:sldChg chg="addSp delSp modSp">
        <pc:chgData name="" userId="" providerId="" clId="Web-{E38E4FA2-653F-41D7-A8A1-18E5BB9B1155}" dt="2020-12-13T11:59:15.348" v="100" actId="20577"/>
        <pc:sldMkLst>
          <pc:docMk/>
          <pc:sldMk cId="0" sldId="259"/>
        </pc:sldMkLst>
        <pc:spChg chg="add del mod">
          <ac:chgData name="" userId="" providerId="" clId="Web-{E38E4FA2-653F-41D7-A8A1-18E5BB9B1155}" dt="2020-12-13T11:59:15.348" v="100" actId="20577"/>
          <ac:spMkLst>
            <pc:docMk/>
            <pc:sldMk cId="0" sldId="259"/>
            <ac:spMk id="2" creationId="{00000000-0000-0000-0000-000000000000}"/>
          </ac:spMkLst>
        </pc:spChg>
      </pc:sldChg>
      <pc:sldChg chg="modSp">
        <pc:chgData name="" userId="" providerId="" clId="Web-{E38E4FA2-653F-41D7-A8A1-18E5BB9B1155}" dt="2020-12-13T12:04:06.522" v="176" actId="20577"/>
        <pc:sldMkLst>
          <pc:docMk/>
          <pc:sldMk cId="0" sldId="260"/>
        </pc:sldMkLst>
        <pc:spChg chg="mod">
          <ac:chgData name="" userId="" providerId="" clId="Web-{E38E4FA2-653F-41D7-A8A1-18E5BB9B1155}" dt="2020-12-13T12:04:06.522" v="176" actId="20577"/>
          <ac:spMkLst>
            <pc:docMk/>
            <pc:sldMk cId="0" sldId="260"/>
            <ac:spMk id="2"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C2931F2-AF28-4C5C-B2D5-B0540FBF60B9}" type="datetimeFigureOut">
              <a:rPr lang="en-US" smtClean="0"/>
              <a:t>12/13/2020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3A2DD19-C56F-4BC6-B8B5-ECE0A62E1CA0}"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C2931F2-AF28-4C5C-B2D5-B0540FBF60B9}" type="datetimeFigureOut">
              <a:rPr lang="en-US" smtClean="0"/>
              <a:t>12/13/2020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A2DD19-C56F-4BC6-B8B5-ECE0A62E1CA0}" type="slidenum">
              <a:rPr lang="en-US" smtClean="0"/>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1C2931F2-AF28-4C5C-B2D5-B0540FBF60B9}" type="datetimeFigureOut">
              <a:rPr lang="en-US" smtClean="0"/>
              <a:t>12/13/2020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A2DD19-C56F-4BC6-B8B5-ECE0A62E1CA0}"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C2931F2-AF28-4C5C-B2D5-B0540FBF60B9}" type="datetimeFigureOut">
              <a:rPr lang="en-US" smtClean="0"/>
              <a:t>12/13/2020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A2DD19-C56F-4BC6-B8B5-ECE0A62E1CA0}" type="slidenum">
              <a:rPr lang="en-US" smtClean="0"/>
              <a:t>‹#›</a:t>
            </a:fld>
            <a:endParaRPr lang="en-US"/>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C2931F2-AF28-4C5C-B2D5-B0540FBF60B9}" type="datetimeFigureOut">
              <a:rPr lang="en-US" smtClean="0"/>
              <a:t>12/13/2020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A2DD19-C56F-4BC6-B8B5-ECE0A62E1CA0}"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C2931F2-AF28-4C5C-B2D5-B0540FBF60B9}" type="datetimeFigureOut">
              <a:rPr lang="en-US" smtClean="0"/>
              <a:t>12/13/2020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A2DD19-C56F-4BC6-B8B5-ECE0A62E1CA0}" type="slidenum">
              <a:rPr lang="en-US" smtClean="0"/>
              <a:t>‹#›</a:t>
            </a:fld>
            <a:endParaRPr lang="en-US"/>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2931F2-AF28-4C5C-B2D5-B0540FBF60B9}" type="datetimeFigureOut">
              <a:rPr lang="en-US" smtClean="0"/>
              <a:t>12/13/2020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A2DD19-C56F-4BC6-B8B5-ECE0A62E1CA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1C2931F2-AF28-4C5C-B2D5-B0540FBF60B9}" type="datetimeFigureOut">
              <a:rPr lang="en-US" smtClean="0"/>
              <a:t>12/13/2020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A2DD19-C56F-4BC6-B8B5-ECE0A62E1CA0}"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C2931F2-AF28-4C5C-B2D5-B0540FBF60B9}" type="datetimeFigureOut">
              <a:rPr lang="en-US" smtClean="0"/>
              <a:t>12/13/2020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3A2DD19-C56F-4BC6-B8B5-ECE0A62E1CA0}"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C2931F2-AF28-4C5C-B2D5-B0540FBF60B9}" type="datetimeFigureOut">
              <a:rPr lang="en-US" smtClean="0"/>
              <a:t>12/13/2020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A2DD19-C56F-4BC6-B8B5-ECE0A62E1CA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C2931F2-AF28-4C5C-B2D5-B0540FBF60B9}" type="datetimeFigureOut">
              <a:rPr lang="en-US" smtClean="0"/>
              <a:t>12/13/2020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A2DD19-C56F-4BC6-B8B5-ECE0A62E1CA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C2931F2-AF28-4C5C-B2D5-B0540FBF60B9}" type="datetimeFigureOut">
              <a:rPr lang="en-US" smtClean="0"/>
              <a:t>12/13/2020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3A2DD19-C56F-4BC6-B8B5-ECE0A62E1CA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ar.wikipedia.org/wiki/%D9%84%D8%BA%D8%A7%D8%AA_%D8%B1%D8%B3%D9%85%D9%8A%D8%A9_%D9%81%D9%8A_%D8%A7%D9%84%D8%A3%D9%85%D9%85_%D8%A7%D9%84%D9%85%D8%AA%D8%AD%D8%AF%D8%A9" TargetMode="External"/><Relationship Id="rId2" Type="http://schemas.openxmlformats.org/officeDocument/2006/relationships/hyperlink" Target="https://ar.wikipedia.org/wiki/%D8%A7%D9%84%D9%84%D8%BA%D8%A9_%D8%A7%D9%84%D8%B9%D8%B1%D8%A8%D9%8A%D8%A9" TargetMode="External"/><Relationship Id="rId1" Type="http://schemas.openxmlformats.org/officeDocument/2006/relationships/slideLayout" Target="../slideLayouts/slideLayout2.xml"/><Relationship Id="rId6" Type="http://schemas.openxmlformats.org/officeDocument/2006/relationships/hyperlink" Target="https://ar.wikipedia.org/wiki/%D8%A7%D9%84%D8%B3%D8%B9%D9%88%D8%AF%D9%8A%D8%A9" TargetMode="External"/><Relationship Id="rId5" Type="http://schemas.openxmlformats.org/officeDocument/2006/relationships/hyperlink" Target="https://ar.wikipedia.org/wiki/%D8%A7%D9%84%D9%85%D8%BA%D8%B1%D8%A8" TargetMode="External"/><Relationship Id="rId4" Type="http://schemas.openxmlformats.org/officeDocument/2006/relationships/hyperlink" Target="https://ar.wikipedia.org/wiki/%D8%A7%D9%84%D8%A3%D9%85%D9%85_%D8%A7%D9%84%D9%85%D8%AA%D8%AD%D8%AF%D8%A9"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vert="horz" lIns="91440" tIns="45720" rIns="91440" bIns="45720" anchor="b">
            <a:normAutofit/>
            <a:scene3d>
              <a:camera prst="orthographicFront"/>
              <a:lightRig rig="soft" dir="t"/>
            </a:scene3d>
            <a:sp3d prstMaterial="softEdge">
              <a:bevelT w="25400" h="25400"/>
            </a:sp3d>
          </a:bodyPr>
          <a:lstStyle/>
          <a:p>
            <a:r>
              <a:rPr lang="ar-LB" noProof="1">
                <a:cs typeface="Arial"/>
              </a:rPr>
              <a:t>يوم اللّغة العربية</a:t>
            </a:r>
          </a:p>
        </p:txBody>
      </p:sp>
      <p:sp>
        <p:nvSpPr>
          <p:cNvPr id="3" name="Subtitle 2"/>
          <p:cNvSpPr>
            <a:spLocks noGrp="1"/>
          </p:cNvSpPr>
          <p:nvPr>
            <p:ph type="subTitle" idx="1"/>
          </p:nvPr>
        </p:nvSpPr>
        <p:spPr>
          <a:xfrm>
            <a:off x="1331640" y="3789040"/>
            <a:ext cx="6400800" cy="1752600"/>
          </a:xfrm>
        </p:spPr>
        <p:txBody>
          <a:bodyPr vert="horz" lIns="45720" tIns="45720" rIns="45720" bIns="45720" anchor="t">
            <a:normAutofit/>
          </a:bodyPr>
          <a:lstStyle/>
          <a:p>
            <a:pPr marR="63500"/>
            <a:r>
              <a:rPr lang="ar-DZ" dirty="0">
                <a:cs typeface="Arial"/>
              </a:rPr>
              <a:t>ديمي أبي هيلا</a:t>
            </a:r>
            <a:endParaRPr lang="en-US" dirty="0">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123.jpg"/>
          <p:cNvPicPr>
            <a:picLocks noGrp="1" noChangeAspect="1"/>
          </p:cNvPicPr>
          <p:nvPr>
            <p:ph idx="1"/>
          </p:nvPr>
        </p:nvPicPr>
        <p:blipFill>
          <a:blip r:embed="rId2" cstate="print"/>
          <a:stretch>
            <a:fillRect/>
          </a:stretch>
        </p:blipFill>
        <p:spPr>
          <a:xfrm>
            <a:off x="438668" y="1730048"/>
            <a:ext cx="8173120" cy="4608512"/>
          </a:xfrm>
        </p:spPr>
      </p:pic>
      <p:sp>
        <p:nvSpPr>
          <p:cNvPr id="5" name="Title 4">
            <a:extLst>
              <a:ext uri="{FF2B5EF4-FFF2-40B4-BE49-F238E27FC236}">
                <a16:creationId xmlns:a16="http://schemas.microsoft.com/office/drawing/2014/main" xmlns="" id="{5C70DE51-C612-45CB-A7BA-CBE61E070C26}"/>
              </a:ext>
            </a:extLst>
          </p:cNvPr>
          <p:cNvSpPr>
            <a:spLocks noGrp="1"/>
          </p:cNvSpPr>
          <p:nvPr>
            <p:ph type="title"/>
          </p:nvPr>
        </p:nvSpPr>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anchor="t">
            <a:normAutofit/>
          </a:bodyPr>
          <a:lstStyle/>
          <a:p>
            <a:pPr indent="-255905" algn="r" rtl="1"/>
            <a:r>
              <a:rPr lang="ar-LB" dirty="0">
                <a:cs typeface="Arial"/>
              </a:rPr>
              <a:t>اليوم العالميّ للّغة العربيّة هو يوم الإحتفال باللّغة العربية </a:t>
            </a:r>
            <a:r>
              <a:rPr lang="ar-LB" dirty="0" smtClean="0">
                <a:cs typeface="Arial"/>
              </a:rPr>
              <a:t>في 18</a:t>
            </a:r>
            <a:r>
              <a:rPr lang="en-US" dirty="0" smtClean="0">
                <a:cs typeface="Arial"/>
              </a:rPr>
              <a:t> </a:t>
            </a:r>
            <a:r>
              <a:rPr lang="ar-LB" dirty="0" smtClean="0">
                <a:cs typeface="Arial"/>
              </a:rPr>
              <a:t>كانون </a:t>
            </a:r>
            <a:r>
              <a:rPr lang="ar-LB" dirty="0">
                <a:cs typeface="Arial"/>
              </a:rPr>
              <a:t>الأوّل من كلّ سنة.</a:t>
            </a:r>
            <a:endParaRPr lang="en-US" dirty="0">
              <a:cs typeface="Arial"/>
            </a:endParaRPr>
          </a:p>
          <a:p>
            <a:pPr indent="-255905" algn="r" rtl="1"/>
            <a:r>
              <a:rPr lang="ar-LB" dirty="0" smtClean="0">
                <a:cs typeface="Arial"/>
              </a:rPr>
              <a:t>تقرّرالإحتفال </a:t>
            </a:r>
            <a:r>
              <a:rPr lang="ar-LB" dirty="0">
                <a:cs typeface="Arial"/>
              </a:rPr>
              <a:t>باللّغة العربية في هذا التاريخ لكونه اليوم الذي أصدرت فيه الجمعية العامّة للأمم المتّحدة </a:t>
            </a:r>
            <a:r>
              <a:rPr lang="ar-DZ" dirty="0">
                <a:cs typeface="Arial"/>
              </a:rPr>
              <a:t>قرارها رقم 3190 في كانون الأول/ ديسمبر عام 1973، والذي يقرّ بموجبه إدخال </a:t>
            </a:r>
            <a:r>
              <a:rPr lang="ar-DZ" dirty="0" smtClean="0">
                <a:cs typeface="Arial"/>
                <a:hlinkClick r:id="rId2"/>
              </a:rPr>
              <a:t>اللغة</a:t>
            </a:r>
            <a:r>
              <a:rPr lang="en-US" dirty="0" smtClean="0">
                <a:cs typeface="Arial"/>
                <a:hlinkClick r:id="rId2"/>
              </a:rPr>
              <a:t> </a:t>
            </a:r>
            <a:r>
              <a:rPr lang="ar-DZ" dirty="0" smtClean="0">
                <a:cs typeface="Arial"/>
                <a:hlinkClick r:id="rId2"/>
              </a:rPr>
              <a:t>العربية</a:t>
            </a:r>
            <a:r>
              <a:rPr lang="ar-DZ" dirty="0">
                <a:cs typeface="Arial"/>
              </a:rPr>
              <a:t> ضمن </a:t>
            </a:r>
            <a:r>
              <a:rPr lang="ar-DZ" dirty="0">
                <a:cs typeface="Arial"/>
                <a:hlinkClick r:id="rId3"/>
              </a:rPr>
              <a:t>اللغات الرسمية</a:t>
            </a:r>
            <a:r>
              <a:rPr lang="ar-DZ" dirty="0">
                <a:cs typeface="Arial"/>
              </a:rPr>
              <a:t> ولغات العمل في </a:t>
            </a:r>
            <a:r>
              <a:rPr lang="ar-DZ" dirty="0">
                <a:cs typeface="Arial"/>
                <a:hlinkClick r:id="rId4"/>
              </a:rPr>
              <a:t>الأمم المتحدة</a:t>
            </a:r>
            <a:r>
              <a:rPr lang="ar-DZ" dirty="0">
                <a:cs typeface="Arial"/>
              </a:rPr>
              <a:t>.</a:t>
            </a:r>
            <a:endParaRPr lang="ar-LB" baseline="30000" dirty="0">
              <a:cs typeface="Arial"/>
            </a:endParaRPr>
          </a:p>
          <a:p>
            <a:pPr indent="-255905" algn="r" rtl="1"/>
            <a:r>
              <a:rPr lang="ar-DZ" dirty="0">
                <a:cs typeface="Arial"/>
              </a:rPr>
              <a:t> بعد اقتراح قدمته </a:t>
            </a:r>
            <a:r>
              <a:rPr lang="ar-DZ" dirty="0">
                <a:cs typeface="Arial"/>
                <a:hlinkClick r:id="rId5"/>
              </a:rPr>
              <a:t>المملكة المغربية</a:t>
            </a:r>
            <a:r>
              <a:rPr lang="ar-DZ" dirty="0">
                <a:cs typeface="Arial"/>
              </a:rPr>
              <a:t> </a:t>
            </a:r>
            <a:r>
              <a:rPr lang="ar-DZ" dirty="0">
                <a:cs typeface="Arial"/>
                <a:hlinkClick r:id="rId6"/>
              </a:rPr>
              <a:t>والمملكة العربية السعودية</a:t>
            </a:r>
            <a:r>
              <a:rPr lang="ar-DZ" dirty="0">
                <a:cs typeface="Arial"/>
              </a:rPr>
              <a:t> خلال انعقاد الدّورة 190 للمجلس التّنفيذي لمنظمة اليونسكو.</a:t>
            </a:r>
            <a:endParaRPr lang="en-US" dirty="0">
              <a:cs typeface="Arial"/>
            </a:endParaRPr>
          </a:p>
        </p:txBody>
      </p:sp>
      <p:sp>
        <p:nvSpPr>
          <p:cNvPr id="2" name="Title 1"/>
          <p:cNvSpPr>
            <a:spLocks noGrp="1"/>
          </p:cNvSpPr>
          <p:nvPr>
            <p:ph type="title"/>
          </p:nvPr>
        </p:nvSpPr>
        <p:spPr/>
        <p:txBody>
          <a:bodyPr/>
          <a:lstStyle/>
          <a:p>
            <a:r>
              <a:rPr lang="ar-LB" dirty="0"/>
              <a:t>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836712"/>
            <a:ext cx="5958408" cy="2554545"/>
          </a:xfrm>
          <a:prstGeom prst="rect">
            <a:avLst/>
          </a:prstGeom>
        </p:spPr>
        <p:txBody>
          <a:bodyPr wrap="square" lIns="91440" tIns="45720" rIns="91440" bIns="45720" anchor="t">
            <a:spAutoFit/>
          </a:bodyPr>
          <a:lstStyle/>
          <a:p>
            <a:pPr algn="just" rtl="1"/>
            <a:r>
              <a:rPr lang="ar-LB" sz="3200" b="1" dirty="0">
                <a:cs typeface="Arial"/>
              </a:rPr>
              <a:t>تُعَدّ ا</a:t>
            </a:r>
            <a:r>
              <a:rPr lang="ar-DZ" sz="3200" b="1" dirty="0">
                <a:cs typeface="Arial"/>
              </a:rPr>
              <a:t>للّغة العربية</a:t>
            </a:r>
            <a:r>
              <a:rPr lang="ar-DZ" sz="3200" dirty="0">
                <a:cs typeface="Arial"/>
              </a:rPr>
              <a:t> ركنًا من أركان التّنوُّع الثّقافيّ للبشرية. وهي إحدى اللّغات الأكثر انتشارًا واستخدامًا في العالم، إذ يتكلّمها يوميًّا    ما يزيد على 400 مليون نسمة من سكّان المعمورة.</a:t>
            </a:r>
            <a:endParaRPr lang="en-US" sz="3200" dirty="0">
              <a:cs typeface="Arial"/>
            </a:endParaRPr>
          </a:p>
        </p:txBody>
      </p:sp>
      <p:pic>
        <p:nvPicPr>
          <p:cNvPr id="3" name="Picture 2" descr="ar-lang-day-logo.jpg"/>
          <p:cNvPicPr>
            <a:picLocks noChangeAspect="1"/>
          </p:cNvPicPr>
          <p:nvPr/>
        </p:nvPicPr>
        <p:blipFill>
          <a:blip r:embed="rId2" cstate="print"/>
          <a:stretch>
            <a:fillRect/>
          </a:stretch>
        </p:blipFill>
        <p:spPr>
          <a:xfrm>
            <a:off x="1397000" y="3212976"/>
            <a:ext cx="3463032" cy="259727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75656" y="476672"/>
            <a:ext cx="6156176" cy="6186309"/>
          </a:xfrm>
          <a:prstGeom prst="rect">
            <a:avLst/>
          </a:prstGeom>
        </p:spPr>
        <p:txBody>
          <a:bodyPr wrap="square" lIns="91440" tIns="45720" rIns="91440" bIns="45720" anchor="t">
            <a:spAutoFit/>
          </a:bodyPr>
          <a:lstStyle/>
          <a:p>
            <a:pPr algn="just" rtl="1"/>
            <a:r>
              <a:rPr lang="ar-DZ" sz="3600" dirty="0">
                <a:cs typeface="Arial"/>
              </a:rPr>
              <a:t>وتُتيح اللّغة العربية الدّخول إلى عالم زاخرٍ بالتّنوُّع بجميع أشكاله وصُوَره، ومنها تنوُّع الأصول والمشارب والمعتقدات، كما أنّها أبدعت بمختلف أشكالها وأساليبها الشّفويّة والمكتوبة والفصيحة والعامّية، ومختلف خطوطها وفنونها النّثرية والشّعرية، آيات جمالية رائعة تأسر القلوب وتخلب الألباب في ميادين متنوُّعة تضمّ على سبيل المثال لا الحصر الهندسة والشّعر والفلسفة والغناء. </a:t>
            </a:r>
            <a:endParaRPr lang="en-US" sz="3600" dirty="0">
              <a:cs typeface="Aria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65</TotalTime>
  <Words>95</Words>
  <Application>Microsoft Office PowerPoint</Application>
  <PresentationFormat>On-screen Show (4:3)</PresentationFormat>
  <Paragraphs>8</Paragraphs>
  <Slides>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Lucida Sans Unicode</vt:lpstr>
      <vt:lpstr>Verdana</vt:lpstr>
      <vt:lpstr>Wingdings 2</vt:lpstr>
      <vt:lpstr>Wingdings 3</vt:lpstr>
      <vt:lpstr>Concourse</vt:lpstr>
      <vt:lpstr>يوم اللّغة العربية</vt:lpstr>
      <vt:lpstr>PowerPoint Presentation</vt:lpstr>
      <vt:lpstr> </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lenovo</dc:creator>
  <cp:lastModifiedBy>USER</cp:lastModifiedBy>
  <cp:revision>53</cp:revision>
  <dcterms:created xsi:type="dcterms:W3CDTF">2020-12-09T15:13:13Z</dcterms:created>
  <dcterms:modified xsi:type="dcterms:W3CDTF">2020-12-13T17:22:57Z</dcterms:modified>
</cp:coreProperties>
</file>